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5" r:id="rId20"/>
    <p:sldId id="276" r:id="rId21"/>
    <p:sldId id="27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</a:rPr>
              <a:t>Естественнонаучная грамотность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772400" cy="1199704"/>
          </a:xfrm>
        </p:spPr>
        <p:txBody>
          <a:bodyPr/>
          <a:lstStyle/>
          <a:p>
            <a:r>
              <a:rPr lang="ru-RU" dirty="0" smtClean="0"/>
              <a:t>Доц. КЕМД Алексеева И.А.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04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1) учебный </a:t>
            </a:r>
            <a:r>
              <a:rPr lang="ru-RU" dirty="0"/>
              <a:t>процесс должен способствовать формированию таких умений, как объяснение явлений, выдвижение и проверка гипотез, прогнозирование событий, постановка вопросов и планирование основных этапов исследования, анализ данных, представленных в разной форме, обоснование и обсуждение результатов экспериментов</a:t>
            </a:r>
            <a:r>
              <a:rPr lang="ru-RU" dirty="0" smtClean="0"/>
              <a:t>.</a:t>
            </a:r>
          </a:p>
          <a:p>
            <a:pPr marL="624078" indent="-514350" algn="just">
              <a:buAutoNum type="arabicParenR"/>
            </a:pPr>
            <a:endParaRPr lang="ru-RU" dirty="0"/>
          </a:p>
          <a:p>
            <a:pPr marL="109728" indent="0" algn="just">
              <a:buNone/>
            </a:pPr>
            <a:r>
              <a:rPr lang="ru-RU" dirty="0"/>
              <a:t>2) методический инструментарий должен содержать </a:t>
            </a:r>
            <a:r>
              <a:rPr lang="ru-RU" dirty="0" err="1"/>
              <a:t>компетентностные</a:t>
            </a:r>
            <a:r>
              <a:rPr lang="ru-RU" dirty="0"/>
              <a:t> задания, экспериментальные работы исследовательского типа, анализ первичных научных данных и др.: </a:t>
            </a: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algn="just"/>
            <a:r>
              <a:rPr lang="ru-RU" dirty="0"/>
              <a:t>"</a:t>
            </a:r>
            <a:r>
              <a:rPr lang="ru-RU" i="1" dirty="0"/>
              <a:t>Что будет, если</a:t>
            </a:r>
            <a:r>
              <a:rPr lang="ru-RU" dirty="0"/>
              <a:t>…?", </a:t>
            </a:r>
            <a:r>
              <a:rPr lang="ru-RU" i="1" dirty="0"/>
              <a:t>"Попробуй объяснить" </a:t>
            </a:r>
            <a:r>
              <a:rPr lang="ru-RU" dirty="0"/>
              <a:t>– задания на объяснение явлений и фактов; </a:t>
            </a:r>
          </a:p>
          <a:p>
            <a:pPr algn="just"/>
            <a:r>
              <a:rPr lang="ru-RU" i="1" dirty="0"/>
              <a:t>"Как узнать?" </a:t>
            </a:r>
            <a:r>
              <a:rPr lang="ru-RU" dirty="0"/>
              <a:t>– задания на применение методов познания; </a:t>
            </a:r>
          </a:p>
          <a:p>
            <a:pPr algn="just"/>
            <a:r>
              <a:rPr lang="ru-RU" i="1" dirty="0"/>
              <a:t>"Сделай вывод" </a:t>
            </a:r>
            <a:r>
              <a:rPr lang="ru-RU" dirty="0"/>
              <a:t>– задания на формирование умений делать выводы на основе данных.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Условия для формирования естественнонаучной грамотности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6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b="1" i="1" dirty="0" smtClean="0"/>
              <a:t>1) Последовательность </a:t>
            </a:r>
            <a:r>
              <a:rPr lang="ru-RU" b="1" i="1" dirty="0"/>
              <a:t>расположения материала </a:t>
            </a:r>
            <a:r>
              <a:rPr lang="ru-RU" b="1" i="1" dirty="0" smtClean="0"/>
              <a:t>:</a:t>
            </a:r>
          </a:p>
          <a:p>
            <a:pPr marL="109728" indent="0">
              <a:buNone/>
            </a:pPr>
            <a:r>
              <a:rPr lang="ru-RU" dirty="0" smtClean="0"/>
              <a:t>      Цепочка </a:t>
            </a:r>
            <a:r>
              <a:rPr lang="ru-RU" dirty="0"/>
              <a:t>заданий строится так, чтобы каждое следующее опиралось на результаты предыдущего; школьник приучается к постоянным "челночным" движениям — от промежуточного результата к условиям и к вопросу, определяющему цель действия; учится удерживать в уме все условия задания и сверять с ними каждый свой шаг 	</a:t>
            </a:r>
          </a:p>
          <a:p>
            <a:pPr marL="109728" indent="0">
              <a:buNone/>
            </a:pPr>
            <a:r>
              <a:rPr lang="ru-RU" dirty="0"/>
              <a:t>	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Методические рекомендации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b="1" i="1" dirty="0" smtClean="0"/>
              <a:t>2) Жанр </a:t>
            </a:r>
            <a:r>
              <a:rPr lang="ru-RU" b="1" i="1" dirty="0"/>
              <a:t>заданий </a:t>
            </a:r>
            <a:r>
              <a:rPr lang="ru-RU" b="1" i="1" dirty="0" smtClean="0"/>
              <a:t>:</a:t>
            </a:r>
          </a:p>
          <a:p>
            <a:pPr marL="109728" indent="0">
              <a:buNone/>
            </a:pPr>
            <a:r>
              <a:rPr lang="ru-RU" dirty="0"/>
              <a:t>"</a:t>
            </a:r>
            <a:r>
              <a:rPr lang="ru-RU" dirty="0" smtClean="0"/>
              <a:t>Зашумленные": описывают </a:t>
            </a:r>
            <a:r>
              <a:rPr lang="ru-RU" dirty="0"/>
              <a:t>житейские ситуации; с избыточными деталями, но как решать задачу, они не подсказывают.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Главная </a:t>
            </a:r>
            <a:r>
              <a:rPr lang="ru-RU" dirty="0"/>
              <a:t>забота ученика — превратить эту житейскую ситуацию в задачу из параграфа. 	</a:t>
            </a:r>
          </a:p>
          <a:p>
            <a:pPr marL="109728" indent="0">
              <a:buNone/>
            </a:pPr>
            <a:r>
              <a:rPr lang="ru-RU" dirty="0"/>
              <a:t>	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1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3) </a:t>
            </a:r>
            <a:r>
              <a:rPr lang="ru-RU" b="1" i="1" dirty="0"/>
              <a:t>Задания на отработку </a:t>
            </a:r>
            <a:r>
              <a:rPr lang="ru-RU" b="1" i="1" dirty="0" smtClean="0"/>
              <a:t>материала:</a:t>
            </a:r>
          </a:p>
          <a:p>
            <a:pPr marL="109728" indent="0" algn="just">
              <a:buNone/>
            </a:pPr>
            <a:r>
              <a:rPr lang="ru-RU" dirty="0" smtClean="0"/>
              <a:t>     Задачу </a:t>
            </a:r>
            <a:r>
              <a:rPr lang="ru-RU" dirty="0"/>
              <a:t>можно решать разными средствами и способами, в том числе эмпирически; все способы считаются правильными; задачи даются решаемые, нерешаемые и </a:t>
            </a:r>
            <a:r>
              <a:rPr lang="ru-RU" dirty="0" err="1"/>
              <a:t>недоопределенные</a:t>
            </a:r>
            <a:r>
              <a:rPr lang="ru-RU" dirty="0"/>
              <a:t> (решение возможно, если определить недостающие условия). 	</a:t>
            </a:r>
          </a:p>
          <a:p>
            <a:pPr marL="109728" indent="0">
              <a:buNone/>
            </a:pPr>
            <a:r>
              <a:rPr lang="ru-RU" b="1" i="1" dirty="0" smtClean="0"/>
              <a:t> </a:t>
            </a:r>
            <a:r>
              <a:rPr lang="ru-RU" dirty="0"/>
              <a:t>	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61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b="1" i="1" dirty="0" smtClean="0"/>
              <a:t>4) Диалогичность </a:t>
            </a:r>
            <a:r>
              <a:rPr lang="ru-RU" b="1" i="1" dirty="0"/>
              <a:t>содержания </a:t>
            </a:r>
            <a:r>
              <a:rPr lang="ru-RU" b="1" i="1" dirty="0" smtClean="0"/>
              <a:t>:</a:t>
            </a:r>
          </a:p>
          <a:p>
            <a:pPr marL="109728" indent="0">
              <a:buNone/>
            </a:pPr>
            <a:r>
              <a:rPr lang="ru-RU" dirty="0" smtClean="0"/>
              <a:t>      Создается </a:t>
            </a:r>
            <a:r>
              <a:rPr lang="ru-RU" dirty="0"/>
              <a:t>ситуация полемики, ученику предоставляется возможность занять свою позицию в споре; для этого ему необходимо вычленить главную мысль, основу каждой из представленных точек зрения и критически оценить ее аргументацию. 	</a:t>
            </a:r>
          </a:p>
          <a:p>
            <a:pPr marL="109728" indent="0">
              <a:buNone/>
            </a:pPr>
            <a:r>
              <a:rPr lang="ru-RU" dirty="0"/>
              <a:t>	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40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5) </a:t>
            </a:r>
            <a:r>
              <a:rPr lang="ru-RU" b="1" i="1" dirty="0"/>
              <a:t>Вопросы к тексту </a:t>
            </a:r>
            <a:r>
              <a:rPr lang="ru-RU" dirty="0"/>
              <a:t>	</a:t>
            </a:r>
            <a:r>
              <a:rPr lang="ru-RU" dirty="0" smtClean="0"/>
              <a:t>: </a:t>
            </a:r>
          </a:p>
          <a:p>
            <a:pPr marL="109728" indent="0" algn="just">
              <a:buNone/>
            </a:pPr>
            <a:r>
              <a:rPr lang="ru-RU" dirty="0" smtClean="0"/>
              <a:t>      Вопрос </a:t>
            </a:r>
            <a:r>
              <a:rPr lang="ru-RU" dirty="0"/>
              <a:t>может содержать дополнительную информацию, которая отсутствует в тексте параграфа, но которая нужна для выполнения задания; часть ответа можно найти в условиях задачи, но, чтобы использовать ее текст, приходится переформулировать его; еще одна часть ответа требует дополнительных знаний, в тексте параграфа их тоже нет. 	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87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6) </a:t>
            </a:r>
            <a:r>
              <a:rPr lang="ru-RU" b="1" i="1" dirty="0"/>
              <a:t>Форма представления информации </a:t>
            </a:r>
            <a:r>
              <a:rPr lang="ru-RU" b="1" i="1" dirty="0" smtClean="0"/>
              <a:t>:</a:t>
            </a:r>
          </a:p>
          <a:p>
            <a:pPr marL="109728" indent="0" algn="just">
              <a:buNone/>
            </a:pPr>
            <a:r>
              <a:rPr lang="ru-RU" dirty="0" smtClean="0"/>
              <a:t>      Разнообразные </a:t>
            </a:r>
            <a:r>
              <a:rPr lang="ru-RU" dirty="0"/>
              <a:t>формы представления информации: словесный текст, схемы, таблицы, графики, диаграммы, чертежи, карты и т. д.; </a:t>
            </a:r>
            <a:endParaRPr lang="ru-RU" dirty="0" smtClean="0"/>
          </a:p>
          <a:p>
            <a:pPr marL="109728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в </a:t>
            </a:r>
            <a:r>
              <a:rPr lang="ru-RU" dirty="0"/>
              <a:t>тексте они не пересказываются — они несут свою, дополнительную информацию, необходимую для решения задачи 	</a:t>
            </a:r>
          </a:p>
          <a:p>
            <a:pPr marL="109728" indent="0">
              <a:buNone/>
            </a:pPr>
            <a:r>
              <a:rPr lang="ru-RU" dirty="0"/>
              <a:t>	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2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8640"/>
            <a:ext cx="5976664" cy="6557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30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424106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19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780943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40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8863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b="1" dirty="0" smtClean="0"/>
              <a:t>  </a:t>
            </a:r>
          </a:p>
          <a:p>
            <a:pPr marL="109728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       Естественнонаучная </a:t>
            </a:r>
            <a:r>
              <a:rPr lang="ru-RU" b="1" dirty="0">
                <a:solidFill>
                  <a:srgbClr val="00B050"/>
                </a:solidFill>
              </a:rPr>
              <a:t>грамотность – </a:t>
            </a:r>
            <a:r>
              <a:rPr lang="ru-RU" dirty="0"/>
              <a:t>способность: </a:t>
            </a:r>
          </a:p>
          <a:p>
            <a:pPr marL="109728" indent="0">
              <a:buNone/>
            </a:pPr>
            <a:r>
              <a:rPr lang="ru-RU" dirty="0"/>
              <a:t>•использовать естественнонаучные знания, </a:t>
            </a:r>
          </a:p>
          <a:p>
            <a:pPr marL="109728" indent="0">
              <a:buNone/>
            </a:pPr>
            <a:r>
              <a:rPr lang="ru-RU" dirty="0"/>
              <a:t>•выявлять проблемы, </a:t>
            </a:r>
          </a:p>
          <a:p>
            <a:pPr marL="109728" indent="0" algn="just">
              <a:buNone/>
            </a:pPr>
            <a:r>
              <a:rPr lang="ru-RU" dirty="0"/>
              <a:t>•делать обоснованные выводы, необходимые для понимания окружающего мира и тех изменений, которые вносит в него деятельность человека, и для принятия соответствующих решений.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41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776864" cy="344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36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109728" indent="0">
              <a:buNone/>
            </a:pPr>
            <a:r>
              <a:rPr lang="ru-RU" sz="4000" dirty="0" smtClean="0"/>
              <a:t>Благодарю за </a:t>
            </a:r>
          </a:p>
          <a:p>
            <a:pPr marL="109728" indent="0">
              <a:buNone/>
            </a:pPr>
            <a:r>
              <a:rPr lang="ru-RU" sz="4000"/>
              <a:t> </a:t>
            </a:r>
            <a:r>
              <a:rPr lang="ru-RU" sz="4000" smtClean="0"/>
              <a:t>                      сотрудничество</a:t>
            </a:r>
            <a:r>
              <a:rPr lang="ru-RU" sz="4000" dirty="0" smtClean="0"/>
              <a:t>!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72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dirty="0" smtClean="0"/>
              <a:t>Умение </a:t>
            </a:r>
            <a:r>
              <a:rPr lang="ru-RU" dirty="0"/>
              <a:t>объяснять: подразумевает способность распознавать, предлагать и анализировать научные объяснения целого ряда природных и технологических явлений.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Умение </a:t>
            </a:r>
            <a:r>
              <a:rPr lang="ru-RU" dirty="0"/>
              <a:t>оценивать и применять: подразумевает умение описывать, планировать и оценивать научные исследования и предлагать пути решения задач с научной точки зрения.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Умение </a:t>
            </a:r>
            <a:r>
              <a:rPr lang="ru-RU" dirty="0"/>
              <a:t>интерпретировать с научной точки зрения: подразумевает умение анализировать и оценивать данные, утверждения и аргументы, представленные в различных формах, и делать соответствующие научные выводы.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Необходимые умения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97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810539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   1 </a:t>
            </a:r>
            <a:r>
              <a:rPr lang="ru-RU" dirty="0"/>
              <a:t>- распознавать вопросы, идеи или проблемы, которые могут быть исследованы научными методами (10-15%); </a:t>
            </a:r>
          </a:p>
          <a:p>
            <a:pPr marL="109728" indent="0" algn="just">
              <a:buNone/>
            </a:pPr>
            <a:r>
              <a:rPr lang="ru-RU" dirty="0" smtClean="0"/>
              <a:t>   2 </a:t>
            </a:r>
            <a:r>
              <a:rPr lang="ru-RU" dirty="0"/>
              <a:t>- выделять информацию (объекты, факты, экспериментальные данные и др.), необходимую для нахождения доказательств или подтверждения выводов при проведении научного исследования (15-20%); </a:t>
            </a:r>
          </a:p>
          <a:p>
            <a:pPr marL="109728" indent="0" algn="just">
              <a:buNone/>
            </a:pPr>
            <a:r>
              <a:rPr lang="ru-RU" dirty="0" smtClean="0"/>
              <a:t>   3 </a:t>
            </a:r>
            <a:r>
              <a:rPr lang="ru-RU" dirty="0"/>
              <a:t>- делать вывод (заключение) или оценивать уже сделанный вывод с учетом предложенной ситуации (15-20%); </a:t>
            </a:r>
          </a:p>
          <a:p>
            <a:pPr marL="109728" indent="0" algn="just">
              <a:buNone/>
            </a:pPr>
            <a:r>
              <a:rPr lang="ru-RU" dirty="0" smtClean="0"/>
              <a:t>   4 </a:t>
            </a:r>
            <a:r>
              <a:rPr lang="ru-RU" dirty="0"/>
              <a:t>- демонстрировать коммуникативные умения: аргументированно, четко и ясно формулировать выводы, доказательства и др.(10-15%); </a:t>
            </a:r>
          </a:p>
          <a:p>
            <a:pPr marL="109728" indent="0" algn="just">
              <a:buNone/>
            </a:pPr>
            <a:r>
              <a:rPr lang="ru-RU" dirty="0" smtClean="0"/>
              <a:t>  5 </a:t>
            </a:r>
            <a:r>
              <a:rPr lang="ru-RU" dirty="0"/>
              <a:t>- демонстрировать знание и понимание естественнонаучных понятий (40-50%).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Проверяемые виды деятельности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val="4594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4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rgbClr val="00B050"/>
                </a:solidFill>
              </a:rPr>
              <a:t>Модель </a:t>
            </a:r>
            <a:r>
              <a:rPr lang="ru-RU" b="0" dirty="0">
                <a:solidFill>
                  <a:srgbClr val="00B050"/>
                </a:solidFill>
              </a:rPr>
              <a:t>естественнонаучной </a:t>
            </a:r>
            <a:r>
              <a:rPr lang="ru-RU" b="0" dirty="0" smtClean="0">
                <a:solidFill>
                  <a:srgbClr val="00B050"/>
                </a:solidFill>
              </a:rPr>
              <a:t>грамотности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07" y="1628800"/>
            <a:ext cx="8756173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8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184576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marL="109728" indent="0">
              <a:buNone/>
            </a:pPr>
            <a:r>
              <a:rPr lang="ru-RU" dirty="0"/>
              <a:t>● структура и свойства вещества (теплопроводность, электрическая проводимость); </a:t>
            </a:r>
          </a:p>
          <a:p>
            <a:pPr marL="109728" indent="0">
              <a:buNone/>
            </a:pPr>
            <a:r>
              <a:rPr lang="ru-RU" dirty="0"/>
              <a:t>● атмосферные изменения (излучение, передача давления); </a:t>
            </a:r>
          </a:p>
          <a:p>
            <a:pPr marL="109728" indent="0">
              <a:buNone/>
            </a:pPr>
            <a:r>
              <a:rPr lang="ru-RU" dirty="0"/>
              <a:t>● химические и физические изменения (состояния вещества, скорость реакции, распад); </a:t>
            </a:r>
          </a:p>
          <a:p>
            <a:pPr marL="109728" indent="0">
              <a:buNone/>
            </a:pPr>
            <a:r>
              <a:rPr lang="ru-RU" dirty="0"/>
              <a:t>● преобразования энергии (сохранение энергии, рассеяние энергии, фотосинтез); </a:t>
            </a:r>
          </a:p>
          <a:p>
            <a:pPr marL="109728" indent="0">
              <a:buNone/>
            </a:pPr>
            <a:r>
              <a:rPr lang="ru-RU" dirty="0"/>
              <a:t>● силы и движение (уравновешенные/неуравновешенные силы, скорость, ускорение, инерция);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● </a:t>
            </a:r>
            <a:r>
              <a:rPr lang="ru-RU" dirty="0"/>
              <a:t>строение и функция (клетка, скелет, адаптация);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● </a:t>
            </a:r>
            <a:r>
              <a:rPr lang="ru-RU" dirty="0"/>
              <a:t>биология человека (здоровье, гигиена, питание); </a:t>
            </a:r>
          </a:p>
          <a:p>
            <a:pPr marL="109728" indent="0">
              <a:buNone/>
            </a:pPr>
            <a:r>
              <a:rPr lang="ru-RU" dirty="0"/>
              <a:t>● физиологические изменения (гормоны, нейроны); </a:t>
            </a:r>
          </a:p>
          <a:p>
            <a:pPr marL="109728" indent="0">
              <a:buNone/>
            </a:pPr>
            <a:r>
              <a:rPr lang="ru-RU" dirty="0"/>
              <a:t>● биологическое разнообразие (виды, гены, эволюция); </a:t>
            </a:r>
          </a:p>
          <a:p>
            <a:pPr marL="109728" indent="0">
              <a:buNone/>
            </a:pPr>
            <a:r>
              <a:rPr lang="ru-RU" dirty="0"/>
              <a:t>● генетический контроль (</a:t>
            </a:r>
            <a:r>
              <a:rPr lang="ru-RU" dirty="0" err="1"/>
              <a:t>доминантность</a:t>
            </a:r>
            <a:r>
              <a:rPr lang="ru-RU" dirty="0"/>
              <a:t>, наследственность); </a:t>
            </a:r>
          </a:p>
          <a:p>
            <a:pPr marL="109728" indent="0">
              <a:buNone/>
            </a:pPr>
            <a:r>
              <a:rPr lang="ru-RU" dirty="0"/>
              <a:t>● экосистемы (пищевая цепь, устойчивость);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● </a:t>
            </a:r>
            <a:r>
              <a:rPr lang="ru-RU" dirty="0"/>
              <a:t>Земля и ее место во Вселенной (солнечная система, суточные и сезонные изменения); </a:t>
            </a:r>
          </a:p>
          <a:p>
            <a:pPr marL="109728" indent="0">
              <a:buNone/>
            </a:pPr>
            <a:r>
              <a:rPr lang="ru-RU" dirty="0"/>
              <a:t>● геологические изменения (континентальные течения, выветривание)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Проверяемое содержание </a:t>
            </a:r>
          </a:p>
        </p:txBody>
      </p:sp>
    </p:spTree>
    <p:extLst>
      <p:ext uri="{BB962C8B-B14F-4D97-AF65-F5344CB8AC3E}">
        <p14:creationId xmlns:p14="http://schemas.microsoft.com/office/powerpoint/2010/main" val="346350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/>
          <a:lstStyle/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Компетенции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10" y="1412776"/>
            <a:ext cx="845719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91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58218"/>
            <a:ext cx="8490218" cy="405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42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09" y="1177978"/>
            <a:ext cx="8561751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210</TotalTime>
  <Words>725</Words>
  <Application>Microsoft Office PowerPoint</Application>
  <PresentationFormat>Экран (4:3)</PresentationFormat>
  <Paragraphs>68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Естественнонаучная грамотность</vt:lpstr>
      <vt:lpstr>   </vt:lpstr>
      <vt:lpstr>Необходимые умения</vt:lpstr>
      <vt:lpstr>Проверяемые виды деятельности </vt:lpstr>
      <vt:lpstr>Модель естественнонаучной грамотности</vt:lpstr>
      <vt:lpstr>Проверяемое содержание </vt:lpstr>
      <vt:lpstr>Компетенции </vt:lpstr>
      <vt:lpstr>Презентация PowerPoint</vt:lpstr>
      <vt:lpstr>Презентация PowerPoint</vt:lpstr>
      <vt:lpstr>Условия для формирования естественнонаучной грамотности</vt:lpstr>
      <vt:lpstr>Методические рекомендации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Естественнонаучная грамотность</dc:title>
  <dc:creator>1</dc:creator>
  <cp:lastModifiedBy>1</cp:lastModifiedBy>
  <cp:revision>9</cp:revision>
  <dcterms:created xsi:type="dcterms:W3CDTF">2021-02-23T18:44:25Z</dcterms:created>
  <dcterms:modified xsi:type="dcterms:W3CDTF">2021-02-25T05:00:19Z</dcterms:modified>
</cp:coreProperties>
</file>