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732" r:id="rId3"/>
  </p:sldMasterIdLst>
  <p:notesMasterIdLst>
    <p:notesMasterId r:id="rId26"/>
  </p:notesMasterIdLst>
  <p:sldIdLst>
    <p:sldId id="256" r:id="rId4"/>
    <p:sldId id="262" r:id="rId5"/>
    <p:sldId id="286" r:id="rId6"/>
    <p:sldId id="288" r:id="rId7"/>
    <p:sldId id="277" r:id="rId8"/>
    <p:sldId id="299" r:id="rId9"/>
    <p:sldId id="268" r:id="rId10"/>
    <p:sldId id="291" r:id="rId11"/>
    <p:sldId id="292" r:id="rId12"/>
    <p:sldId id="293" r:id="rId13"/>
    <p:sldId id="306" r:id="rId14"/>
    <p:sldId id="289" r:id="rId15"/>
    <p:sldId id="287" r:id="rId16"/>
    <p:sldId id="280" r:id="rId17"/>
    <p:sldId id="281" r:id="rId18"/>
    <p:sldId id="304" r:id="rId19"/>
    <p:sldId id="305" r:id="rId20"/>
    <p:sldId id="300" r:id="rId21"/>
    <p:sldId id="301" r:id="rId22"/>
    <p:sldId id="302" r:id="rId23"/>
    <p:sldId id="303" r:id="rId24"/>
    <p:sldId id="259" r:id="rId25"/>
  </p:sldIdLst>
  <p:sldSz cx="9144000" cy="5143500" type="screen16x9"/>
  <p:notesSz cx="6858000" cy="9144000"/>
  <p:embeddedFontLst>
    <p:embeddedFont>
      <p:font typeface="Gabriola" panose="04040605051002020D02" pitchFamily="82" charset="0"/>
      <p:regular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966" y="-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2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8910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CA80E3C-C3D6-43A2-8E81-06ABFEDC437A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39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00b9f70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00b9f70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8FCE42-3ACF-4186-9AAD-15D946F08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8812D67-EBCC-4164-97EA-D0C17DC3E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145BFE-DC3F-4FC1-BD5D-3EB663C6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E6D528-4363-49B8-BE9B-9DB1A71A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8AECB7-78F7-444F-AACF-506FA29D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30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D88894-7EE4-4951-A317-E50975D4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86AA10-2526-49D6-8E7A-2930E5236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EFDF89-521C-403F-B376-90237F6F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88BE77-0EFB-4FB9-9AEB-B052255B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9C77E0-95E8-4022-8BF4-AB0462DF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67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B3CCDE-F698-4ECF-9E10-E590A04B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4DC280-DA37-4C2B-96F1-68043B380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602D43-FD8D-44D9-9941-733EDCD4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52FF98-A7EF-4260-84E9-45407430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E8FCB2-4618-42EF-8771-DF072E1A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830E10-0DEA-4A8E-8813-0E5C477E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2B3A86-7792-44F7-85B3-971DEE193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EE558F-9075-4C8F-8AAA-EF7589751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D31615F-6E8D-4A6E-905A-5E436B0C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373524-AAD3-4AEE-97B8-5BE64F70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C53C08-798B-462A-8507-850FF95A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7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F69E7-47DF-4AC1-86A2-C609DA92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F474C5-F39B-460A-B679-F861D63BC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F8A1FB-AE93-438F-8FB6-920854280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68B9B76-2784-4EE4-973E-13C4F8808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31A296B-5B72-4348-A341-7A518CF09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19D12BD-073E-424A-8CB9-40BFE02D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794778B-5957-484A-9303-CC899CFA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18E8C24-898C-47A8-97F3-325700CA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6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EE4525-5960-420F-A9EB-74D4DAE0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070218D-8AEF-4A59-A64D-1C12AF2B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7B133C1-AEB4-4A97-A01A-C0EA1252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F89D8E0-880E-4A76-9F38-06BE6F3F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88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E844313-6985-4E30-993C-EA1FF8E1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35C7A38-2B37-455F-8CA0-25F27C76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BE94C38-F3F8-4342-A914-E5B4CE9C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65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7BAAA6-3916-4707-9790-D7635DA8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847899-4F51-49FF-A99B-5F62A0B1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CECB1F6-3047-47C2-90CC-468DE5341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734C16-D8D9-46ED-8746-A036F7FE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ED1C884-3D62-4567-934C-A0732C9C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AADFED5-D5DE-4028-A5B2-AC15E512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5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F15AA3-A770-4587-9F89-5D9AF17A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D443349-8CA1-44D2-AA92-7869A9069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657226B-7DFC-425E-9202-624394523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0D75F71-5960-4D39-843E-0C14AE22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E7EA360-2A7D-46F8-96EA-ADBE136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6BFEDD5-8357-4D6C-A226-53B95D57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1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6F9340-66B5-459C-9241-AEE1A9C2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09AB92-9E9D-44E3-9179-86C9836FA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1C5562-F592-4F3A-90CB-0CE14E10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0798DF-C72F-47CC-B246-9F7E4A63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47870C-0F8B-4BF3-935D-3D01B9B9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09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3816986-C41E-47BE-BFF7-D46B87813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FF885B-F703-4350-9867-5AC777666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6EE3A6-4326-4C40-8914-37A06379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46566D-DE61-47FC-86EC-1B95D063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8AF41A-3C7F-4F9E-8DAA-AEBCA9A4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22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19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73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20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92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79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28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1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31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20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98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3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900413-3F00-40C0-8B24-0D335619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D23ED48-61EF-406E-A1AC-39A073FB6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90B26A-DF0D-4C95-B836-5A16EE82A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F3BA313-52B3-4940-B67D-F5B9618C57DA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25.02.2021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79341C-86EA-4C5D-AA85-0C5F9F4C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977499-1AB4-4EEA-B253-05FFB37FD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47A3670-488C-4374-B988-B9CCF43D4CAC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9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339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oko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skiv.instrao.ru/content/board1/" TargetMode="External"/><Relationship Id="rId5" Type="http://schemas.openxmlformats.org/officeDocument/2006/relationships/hyperlink" Target="https://www.oecd.org/pisa/" TargetMode="External"/><Relationship Id="rId4" Type="http://schemas.openxmlformats.org/officeDocument/2006/relationships/hyperlink" Target="https://fioco.ru/ru/osoko/ms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>
                <a:solidFill>
                  <a:srgbClr val="351C75"/>
                </a:solidFill>
                <a:latin typeface="Constantia" panose="02030602050306030303" pitchFamily="18" charset="0"/>
                <a:ea typeface="Lobster"/>
                <a:cs typeface="Lobster"/>
                <a:sym typeface="Lobster"/>
              </a:rPr>
              <a:t>Формирование </a:t>
            </a:r>
            <a:r>
              <a:rPr lang="ru" sz="3600" b="1" dirty="0" smtClean="0">
                <a:solidFill>
                  <a:srgbClr val="351C75"/>
                </a:solidFill>
                <a:latin typeface="Constantia" panose="02030602050306030303" pitchFamily="18" charset="0"/>
                <a:ea typeface="Lobster"/>
                <a:cs typeface="Lobster"/>
                <a:sym typeface="Lobster"/>
              </a:rPr>
              <a:t>математической грамотности </a:t>
            </a:r>
            <a:r>
              <a:rPr lang="ru" sz="3600" b="1" dirty="0">
                <a:solidFill>
                  <a:srgbClr val="351C75"/>
                </a:solidFill>
                <a:latin typeface="Constantia" panose="02030602050306030303" pitchFamily="18" charset="0"/>
                <a:ea typeface="Lobster"/>
                <a:cs typeface="Lobster"/>
                <a:sym typeface="Lobster"/>
              </a:rPr>
              <a:t>в контексте </a:t>
            </a:r>
            <a:r>
              <a:rPr lang="ru" sz="3600" b="1" dirty="0" smtClean="0">
                <a:solidFill>
                  <a:srgbClr val="351C75"/>
                </a:solidFill>
                <a:latin typeface="Constantia" panose="02030602050306030303" pitchFamily="18" charset="0"/>
                <a:ea typeface="Lobster"/>
                <a:cs typeface="Lobster"/>
                <a:sym typeface="Lobster"/>
              </a:rPr>
              <a:t>исследований </a:t>
            </a:r>
            <a:r>
              <a:rPr lang="ru" sz="3600" b="1" dirty="0">
                <a:solidFill>
                  <a:srgbClr val="351C75"/>
                </a:solidFill>
                <a:latin typeface="Constantia" panose="02030602050306030303" pitchFamily="18" charset="0"/>
                <a:ea typeface="Lobster"/>
                <a:cs typeface="Lobster"/>
                <a:sym typeface="Lobster"/>
              </a:rPr>
              <a:t>PISA</a:t>
            </a:r>
            <a:endParaRPr sz="3600" b="1" dirty="0">
              <a:solidFill>
                <a:srgbClr val="351C75"/>
              </a:solidFill>
              <a:latin typeface="Constantia" panose="02030602050306030303" pitchFamily="18" charset="0"/>
              <a:ea typeface="Lobster"/>
              <a:cs typeface="Lobster"/>
              <a:sym typeface="Lobster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49689" y="3815561"/>
            <a:ext cx="5878429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 smtClean="0">
                <a:solidFill>
                  <a:schemeClr val="tx1"/>
                </a:solidFill>
                <a:latin typeface="Gabriola" panose="04040605051002020D02" pitchFamily="82" charset="0"/>
                <a:ea typeface="Lobster"/>
                <a:cs typeface="Lobster"/>
                <a:sym typeface="Lobster"/>
              </a:rPr>
              <a:t>Макунина Т.А., ст.преп.КЕМД</a:t>
            </a:r>
            <a:endParaRPr i="1" dirty="0">
              <a:solidFill>
                <a:schemeClr val="tx1"/>
              </a:solidFill>
              <a:latin typeface="Gabriola" panose="04040605051002020D02" pitchFamily="82" charset="0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 dirty="0">
                <a:solidFill>
                  <a:schemeClr val="tx1"/>
                </a:solidFill>
                <a:latin typeface="Gabriola" panose="04040605051002020D02" pitchFamily="82" charset="0"/>
                <a:ea typeface="Lobster"/>
                <a:cs typeface="Lobster"/>
                <a:sym typeface="Lobster"/>
              </a:rPr>
              <a:t>ГАУ ДПО РБ “БРИОП”</a:t>
            </a:r>
            <a:endParaRPr i="1" dirty="0">
              <a:solidFill>
                <a:schemeClr val="tx1"/>
              </a:solidFill>
              <a:latin typeface="Gabriola" panose="04040605051002020D02" pitchFamily="82" charset="0"/>
              <a:ea typeface="Lobster"/>
              <a:cs typeface="Lobster"/>
              <a:sym typeface="Lobster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58" y="3414960"/>
            <a:ext cx="1224195" cy="135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Особенности заданий для формирования и оценки </a:t>
            </a:r>
            <a:r>
              <a:rPr lang="ru-RU" sz="2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МГ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596" y="1063694"/>
            <a:ext cx="8589704" cy="387220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dirty="0" smtClean="0">
                <a:solidFill>
                  <a:schemeClr val="tx1"/>
                </a:solidFill>
                <a:latin typeface="+mn-lt"/>
              </a:rPr>
              <a:t>Реальная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ситуация, предполагающая различные подходы к решению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+mn-lt"/>
              </a:rPr>
              <a:t>Многозадачность, комплексность ситуации, чтобы обеспечить различные контексты, области содержания, виды когнитивной деятельности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+mn-lt"/>
              </a:rPr>
              <a:t>Избыточность информации, чтобы осознанно выбирать данные в соответствии с формулируемой задачей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+mn-lt"/>
              </a:rPr>
              <a:t>Реальные величины, числовые данные, чтобы считать с калькулятором, размышлять над округлением и представлением результата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+mn-lt"/>
              </a:rPr>
              <a:t>Данные, представленные вербально в таблице, на графиках, схемах, диаграммах, </a:t>
            </a:r>
            <a:r>
              <a:rPr lang="ru-RU" dirty="0" err="1">
                <a:solidFill>
                  <a:schemeClr val="tx1"/>
                </a:solidFill>
                <a:latin typeface="+mn-lt"/>
              </a:rPr>
              <a:t>инфографиках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чтобы работать с различными источниками информации, развивать читательскую грамотность</a:t>
            </a:r>
          </a:p>
          <a:p>
            <a:pPr algn="just"/>
            <a:r>
              <a:rPr lang="ru-RU" dirty="0" err="1">
                <a:solidFill>
                  <a:schemeClr val="tx1"/>
                </a:solidFill>
                <a:latin typeface="+mn-lt"/>
              </a:rPr>
              <a:t>Уровневость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различная сложность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заданий, обеспечивающая дифференциацию</a:t>
            </a:r>
          </a:p>
          <a:p>
            <a:pPr marL="114300" indent="0" algn="just"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25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803" y="586591"/>
            <a:ext cx="78097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+mn-lt"/>
              </a:rPr>
              <a:t>Методика формирования</a:t>
            </a:r>
            <a:r>
              <a:rPr lang="ru-RU" sz="1800" dirty="0">
                <a:solidFill>
                  <a:srgbClr val="0070C0"/>
                </a:solidFill>
                <a:latin typeface="+mn-lt"/>
              </a:rPr>
              <a:t>:</a:t>
            </a:r>
          </a:p>
          <a:p>
            <a:pPr algn="just"/>
            <a:r>
              <a:rPr lang="ru-RU" sz="1800" dirty="0">
                <a:latin typeface="+mn-lt"/>
              </a:rPr>
              <a:t>- Не </a:t>
            </a:r>
            <a:r>
              <a:rPr lang="ru-RU" sz="1800" dirty="0" smtClean="0">
                <a:latin typeface="+mn-lt"/>
              </a:rPr>
              <a:t>уводить </a:t>
            </a:r>
            <a:r>
              <a:rPr lang="ru-RU" sz="1800" dirty="0">
                <a:latin typeface="+mn-lt"/>
              </a:rPr>
              <a:t>полностью во </a:t>
            </a:r>
            <a:r>
              <a:rPr lang="ru-RU" sz="1800" dirty="0" err="1">
                <a:latin typeface="+mn-lt"/>
              </a:rPr>
              <a:t>внеурочку</a:t>
            </a:r>
            <a:r>
              <a:rPr lang="ru-RU" sz="1800" dirty="0">
                <a:latin typeface="+mn-lt"/>
              </a:rPr>
              <a:t>, потому что математической грамотностью должен овладеть каждый</a:t>
            </a:r>
          </a:p>
          <a:p>
            <a:pPr algn="just"/>
            <a:r>
              <a:rPr lang="ru-RU" sz="1800" dirty="0">
                <a:latin typeface="+mn-lt"/>
              </a:rPr>
              <a:t>- Нельзя ограничиваться «прикладной» математикой, забывая про «чистую»</a:t>
            </a:r>
          </a:p>
          <a:p>
            <a:pPr algn="just"/>
            <a:r>
              <a:rPr lang="ru-RU" sz="1800" dirty="0">
                <a:latin typeface="+mn-lt"/>
              </a:rPr>
              <a:t>- Не надо уходить от программного содержания, надо использовать его потенциал – хорошо бы его научиться применять</a:t>
            </a:r>
          </a:p>
          <a:p>
            <a:pPr algn="just"/>
            <a:r>
              <a:rPr lang="ru-RU" sz="1800" dirty="0">
                <a:latin typeface="+mn-lt"/>
              </a:rPr>
              <a:t>- </a:t>
            </a:r>
            <a:r>
              <a:rPr lang="ru-RU" sz="1800" dirty="0" smtClean="0">
                <a:latin typeface="+mn-lt"/>
              </a:rPr>
              <a:t>Не </a:t>
            </a:r>
            <a:r>
              <a:rPr lang="ru-RU" sz="1800" dirty="0">
                <a:latin typeface="+mn-lt"/>
              </a:rPr>
              <a:t>надо полностью рушить традиционную методику – надо научиться встраивать задачи нового типа, например «достроить» текстовую задачу на движение до реальной ситуации, в которой понятно кто, куда и зачем движется с реальными скоростями и временными интервалами</a:t>
            </a:r>
          </a:p>
          <a:p>
            <a:pPr algn="just"/>
            <a:r>
              <a:rPr lang="ru-RU" sz="1800" dirty="0">
                <a:latin typeface="+mn-lt"/>
              </a:rPr>
              <a:t>- </a:t>
            </a:r>
            <a:r>
              <a:rPr lang="ru-RU" sz="1800" dirty="0" smtClean="0">
                <a:latin typeface="+mn-lt"/>
              </a:rPr>
              <a:t>Надо </a:t>
            </a:r>
            <a:r>
              <a:rPr lang="ru-RU" sz="1800" dirty="0">
                <a:latin typeface="+mn-lt"/>
              </a:rPr>
              <a:t>использовать возможности </a:t>
            </a:r>
            <a:r>
              <a:rPr lang="ru-RU" sz="1800" dirty="0" err="1">
                <a:latin typeface="+mn-lt"/>
              </a:rPr>
              <a:t>межпредметного</a:t>
            </a:r>
            <a:r>
              <a:rPr lang="ru-RU" sz="1800" dirty="0">
                <a:latin typeface="+mn-lt"/>
              </a:rPr>
              <a:t> взаимодействия (интегрированные уроки, совместные мероприятия, комплексные проекты)</a:t>
            </a:r>
          </a:p>
        </p:txBody>
      </p:sp>
    </p:spTree>
    <p:extLst>
      <p:ext uri="{BB962C8B-B14F-4D97-AF65-F5344CB8AC3E}">
        <p14:creationId xmlns:p14="http://schemas.microsoft.com/office/powerpoint/2010/main" val="195840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347663"/>
            <a:ext cx="6789737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0101"/>
            <a:ext cx="6158204" cy="480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2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71475"/>
            <a:ext cx="64754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7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24895"/>
            <a:ext cx="60388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0" y="1222699"/>
            <a:ext cx="3445902" cy="333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120938"/>
            <a:ext cx="3733239" cy="197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1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8" y="295863"/>
            <a:ext cx="7837714" cy="464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8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62" y="484975"/>
            <a:ext cx="5633454" cy="453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3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495300"/>
            <a:ext cx="6437313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03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5" y="615820"/>
            <a:ext cx="8914421" cy="390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17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321" y="0"/>
            <a:ext cx="8520600" cy="841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Математическая грамотность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472" y="910557"/>
            <a:ext cx="8014997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400" i="1" dirty="0" smtClean="0">
                <a:latin typeface="+mn-lt"/>
              </a:rPr>
              <a:t>«Математическая </a:t>
            </a:r>
            <a:r>
              <a:rPr lang="ru-RU" sz="2400" i="1" dirty="0">
                <a:latin typeface="+mn-lt"/>
              </a:rPr>
              <a:t>грамотность - способность человека определять и понимать роль математики в мире, в котором он живет, высказывать хорошо обоснованные математические суждения и использовать математику так, чтобы удовлетворять в настоящем и будущем потребности, присущие созидательному, заинтересованному и мыслящему </a:t>
            </a:r>
            <a:r>
              <a:rPr lang="ru-RU" sz="2400" i="1" dirty="0" smtClean="0">
                <a:latin typeface="+mn-lt"/>
              </a:rPr>
              <a:t>гражданину»</a:t>
            </a:r>
            <a:endParaRPr lang="ru-RU" sz="2400" dirty="0">
              <a:latin typeface="+mn-lt"/>
            </a:endParaRPr>
          </a:p>
          <a:p>
            <a:pPr algn="just"/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22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8" y="220969"/>
            <a:ext cx="8098971" cy="459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7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3" y="550506"/>
            <a:ext cx="8455488" cy="390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5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195942" y="186615"/>
            <a:ext cx="8768852" cy="4762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ru-RU" sz="2000" i="1" dirty="0" smtClean="0">
                <a:solidFill>
                  <a:srgbClr val="006600"/>
                </a:solidFill>
                <a:latin typeface="+mn-lt"/>
              </a:rPr>
              <a:t>Центр </a:t>
            </a:r>
            <a:r>
              <a:rPr lang="ru-RU" sz="2000" i="1" dirty="0">
                <a:solidFill>
                  <a:srgbClr val="006600"/>
                </a:solidFill>
                <a:latin typeface="+mn-lt"/>
              </a:rPr>
              <a:t>оценки качества </a:t>
            </a:r>
            <a:r>
              <a:rPr lang="ru-RU" sz="2000" i="1" dirty="0" smtClean="0">
                <a:solidFill>
                  <a:srgbClr val="006600"/>
                </a:solidFill>
                <a:latin typeface="+mn-lt"/>
              </a:rPr>
              <a:t>образования</a:t>
            </a:r>
            <a:endParaRPr lang="en-US" sz="2000" i="1" dirty="0" smtClean="0">
              <a:solidFill>
                <a:srgbClr val="006600"/>
              </a:solidFill>
              <a:latin typeface="+mn-lt"/>
            </a:endParaRPr>
          </a:p>
          <a:p>
            <a:pPr marL="114300" indent="0">
              <a:buNone/>
            </a:pPr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ФГБНУ </a:t>
            </a:r>
            <a:r>
              <a:rPr lang="ru-RU" sz="2000" dirty="0">
                <a:solidFill>
                  <a:srgbClr val="006600"/>
                </a:solidFill>
                <a:latin typeface="+mn-lt"/>
              </a:rPr>
              <a:t>«Институт стратегии развития образования</a:t>
            </a:r>
            <a:br>
              <a:rPr lang="ru-RU" sz="2000" dirty="0">
                <a:solidFill>
                  <a:srgbClr val="006600"/>
                </a:solidFill>
                <a:latin typeface="+mn-lt"/>
              </a:rPr>
            </a:br>
            <a:r>
              <a:rPr lang="ru-RU" sz="2000" dirty="0">
                <a:solidFill>
                  <a:srgbClr val="006600"/>
                </a:solidFill>
                <a:latin typeface="+mn-lt"/>
              </a:rPr>
              <a:t>Российской академии образования</a:t>
            </a:r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»</a:t>
            </a:r>
          </a:p>
          <a:p>
            <a:pPr marL="114300" indent="0">
              <a:buNone/>
            </a:pPr>
            <a:r>
              <a:rPr lang="en-US" sz="20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(ИСРО РАО)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  <a:hlinkClick r:id="rId3"/>
              </a:rPr>
              <a:t>http</a:t>
            </a:r>
            <a:r>
              <a:rPr lang="en-US" sz="2000" b="1" dirty="0">
                <a:solidFill>
                  <a:srgbClr val="006600"/>
                </a:solidFill>
                <a:latin typeface="+mn-lt"/>
                <a:hlinkClick r:id="rId3"/>
              </a:rPr>
              <a:t>://www.centeroko.ru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  <a:hlinkClick r:id="rId3"/>
              </a:rPr>
              <a:t>/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</a:rPr>
              <a:t> </a:t>
            </a:r>
            <a:endParaRPr lang="ru-RU" sz="2000" b="1" dirty="0" smtClean="0">
              <a:solidFill>
                <a:srgbClr val="006600"/>
              </a:solidFill>
              <a:latin typeface="+mn-lt"/>
            </a:endParaRPr>
          </a:p>
          <a:p>
            <a:r>
              <a:rPr lang="en-US" sz="200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ФГБУ «Федеральный </a:t>
            </a:r>
            <a:r>
              <a:rPr lang="ru-RU" sz="2000" dirty="0">
                <a:solidFill>
                  <a:srgbClr val="006600"/>
                </a:solidFill>
                <a:latin typeface="+mn-lt"/>
              </a:rPr>
              <a:t>институт оценки качества образования</a:t>
            </a:r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» (ФИОКО)</a:t>
            </a:r>
          </a:p>
          <a:p>
            <a:pPr marL="114300" indent="0">
              <a:buNone/>
            </a:pPr>
            <a:r>
              <a:rPr lang="en-US" sz="2000" b="1" dirty="0" smtClean="0">
                <a:solidFill>
                  <a:srgbClr val="006600"/>
                </a:solidFill>
                <a:latin typeface="+mn-lt"/>
                <a:hlinkClick r:id="rId4"/>
              </a:rPr>
              <a:t>https</a:t>
            </a:r>
            <a:r>
              <a:rPr lang="en-US" sz="2000" b="1" dirty="0">
                <a:solidFill>
                  <a:srgbClr val="006600"/>
                </a:solidFill>
                <a:latin typeface="+mn-lt"/>
                <a:hlinkClick r:id="rId4"/>
              </a:rPr>
              <a:t>://fioco.ru/ru/osoko/msi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  <a:hlinkClick r:id="rId4"/>
              </a:rPr>
              <a:t>/</a:t>
            </a:r>
            <a:endParaRPr lang="ru-RU" sz="2000" b="1" dirty="0" smtClean="0">
              <a:solidFill>
                <a:srgbClr val="006600"/>
              </a:solidFill>
              <a:latin typeface="+mn-lt"/>
            </a:endParaRPr>
          </a:p>
          <a:p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Департамент </a:t>
            </a:r>
            <a:r>
              <a:rPr lang="ru-RU" sz="2000" dirty="0">
                <a:solidFill>
                  <a:srgbClr val="006600"/>
                </a:solidFill>
                <a:latin typeface="+mn-lt"/>
              </a:rPr>
              <a:t>по образованию и навыкам Организации экономического сотрудничества и развития (ОЭСР)  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  <a:hlinkClick r:id="rId5"/>
              </a:rPr>
              <a:t>https</a:t>
            </a:r>
            <a:r>
              <a:rPr lang="en-US" sz="2000" b="1" dirty="0">
                <a:solidFill>
                  <a:srgbClr val="006600"/>
                </a:solidFill>
                <a:latin typeface="+mn-lt"/>
                <a:hlinkClick r:id="rId5"/>
              </a:rPr>
              <a:t>://www.oecd.org/pisa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  <a:hlinkClick r:id="rId5"/>
              </a:rPr>
              <a:t>/</a:t>
            </a:r>
            <a:r>
              <a:rPr lang="ru-RU" sz="2000" b="1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</a:rPr>
              <a:t> </a:t>
            </a:r>
            <a:endParaRPr lang="ru-RU" sz="2000" b="1" dirty="0" smtClean="0">
              <a:solidFill>
                <a:srgbClr val="006600"/>
              </a:solidFill>
              <a:latin typeface="+mn-lt"/>
            </a:endParaRPr>
          </a:p>
          <a:p>
            <a:r>
              <a:rPr lang="ru-RU" sz="2000" dirty="0" smtClean="0">
                <a:solidFill>
                  <a:srgbClr val="006600"/>
                </a:solidFill>
                <a:latin typeface="+mn-lt"/>
              </a:rPr>
              <a:t>ДФГБНУ </a:t>
            </a:r>
            <a:r>
              <a:rPr lang="ru-RU" sz="2000" dirty="0">
                <a:solidFill>
                  <a:srgbClr val="006600"/>
                </a:solidFill>
                <a:latin typeface="+mn-lt"/>
              </a:rPr>
              <a:t>«Институт стратегии развития образования Российской академии образования»</a:t>
            </a:r>
            <a:endParaRPr lang="en-US" sz="2000" dirty="0">
              <a:solidFill>
                <a:srgbClr val="006600"/>
              </a:solidFill>
              <a:latin typeface="+mn-lt"/>
            </a:endParaRPr>
          </a:p>
          <a:p>
            <a:pPr marL="114300" indent="0">
              <a:buNone/>
            </a:pPr>
            <a:r>
              <a:rPr lang="en-US" sz="2000" b="1" dirty="0">
                <a:solidFill>
                  <a:srgbClr val="006600"/>
                </a:solidFill>
                <a:latin typeface="+mn-lt"/>
                <a:hlinkClick r:id="rId6"/>
              </a:rPr>
              <a:t>http://skiv.instrao.ru/content/board1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  <a:hlinkClick r:id="rId6"/>
              </a:rPr>
              <a:t>/</a:t>
            </a:r>
            <a:r>
              <a:rPr lang="en-US" sz="2000" b="1" dirty="0" smtClean="0">
                <a:solidFill>
                  <a:srgbClr val="006600"/>
                </a:solidFill>
                <a:latin typeface="+mn-lt"/>
              </a:rPr>
              <a:t> </a:t>
            </a:r>
            <a:endParaRPr lang="en-US" sz="2000" b="1" dirty="0">
              <a:solidFill>
                <a:srgbClr val="006600"/>
              </a:solidFill>
              <a:latin typeface="+mn-lt"/>
            </a:endParaRPr>
          </a:p>
          <a:p>
            <a:pPr marL="114300" indent="0">
              <a:buNone/>
            </a:pPr>
            <a:endParaRPr lang="ru-RU" sz="2000" dirty="0">
              <a:solidFill>
                <a:srgbClr val="006600"/>
              </a:solidFill>
              <a:latin typeface="+mn-lt"/>
            </a:endParaRPr>
          </a:p>
          <a:p>
            <a:pPr marL="0" indent="0" algn="ctr">
              <a:lnSpc>
                <a:spcPct val="150000"/>
              </a:lnSpc>
              <a:buClr>
                <a:schemeClr val="dk1"/>
              </a:buClr>
              <a:buSzPts val="1100"/>
              <a:buNone/>
            </a:pPr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D50D1FF-7445-4067-97B7-481A5A006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442" t="42174" r="25363" b="18985"/>
          <a:stretch/>
        </p:blipFill>
        <p:spPr>
          <a:xfrm>
            <a:off x="345233" y="1001318"/>
            <a:ext cx="8892481" cy="333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960ECB5-F4BF-4884-B8B4-FAE238E509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51" t="16400" r="27163" b="4851"/>
          <a:stretch/>
        </p:blipFill>
        <p:spPr>
          <a:xfrm>
            <a:off x="827584" y="93486"/>
            <a:ext cx="6912768" cy="48005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3959" cy="53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3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803" y="233268"/>
            <a:ext cx="8377666" cy="4668516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+mn-lt"/>
              </a:rPr>
              <a:t>Основа организации исследования математической грамотности включает три структурных компонента: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контекст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,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в котором представлена проблема;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содержание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математического образования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которое используется в заданиях;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мыслительная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деятельность</a:t>
            </a:r>
            <a:r>
              <a:rPr lang="ru-RU" sz="2000" dirty="0">
                <a:latin typeface="+mn-lt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необходимая для того, чтобы связать контекст, в котором представлена проблема, с математическим содержанием, необходимым для её решения. 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59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675" y="751260"/>
            <a:ext cx="8337778" cy="3755427"/>
          </a:xfrm>
        </p:spPr>
        <p:txBody>
          <a:bodyPr>
            <a:normAutofit lnSpcReduction="100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Контекст задания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– это особенности и элементы </a:t>
            </a:r>
            <a:r>
              <a:rPr lang="ru-RU" u="sng" dirty="0">
                <a:solidFill>
                  <a:schemeClr val="tx1"/>
                </a:solidFill>
                <a:latin typeface="+mn-lt"/>
              </a:rPr>
              <a:t>окружающей обстановки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представленные в задании </a:t>
            </a:r>
            <a:r>
              <a:rPr lang="ru-RU" u="sng" dirty="0">
                <a:solidFill>
                  <a:schemeClr val="tx1"/>
                </a:solidFill>
                <a:latin typeface="+mn-lt"/>
              </a:rPr>
              <a:t>в рамках предлагаемой ситуации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. Эти ситуации связаны с разнообразными аспектами окружающей жизни и требуют для своего решения большей или меньшей математизации. Выделены и используются 4 категории контекстов, близкие учащимся: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895350" indent="-269875" algn="just">
              <a:lnSpc>
                <a:spcPct val="150000"/>
              </a:lnSpc>
            </a:pPr>
            <a:r>
              <a:rPr lang="ru-RU" i="1" dirty="0" smtClean="0">
                <a:solidFill>
                  <a:schemeClr val="tx1"/>
                </a:solidFill>
                <a:latin typeface="+mn-lt"/>
              </a:rPr>
              <a:t>общественная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жизнь, </a:t>
            </a:r>
            <a:endParaRPr lang="ru-RU" i="1" dirty="0" smtClean="0">
              <a:solidFill>
                <a:schemeClr val="tx1"/>
              </a:solidFill>
              <a:latin typeface="+mn-lt"/>
            </a:endParaRPr>
          </a:p>
          <a:p>
            <a:pPr marL="895350" indent="-269875" algn="just">
              <a:lnSpc>
                <a:spcPct val="150000"/>
              </a:lnSpc>
            </a:pPr>
            <a:r>
              <a:rPr lang="ru-RU" i="1" dirty="0" smtClean="0">
                <a:solidFill>
                  <a:schemeClr val="tx1"/>
                </a:solidFill>
                <a:latin typeface="+mn-lt"/>
              </a:rPr>
              <a:t>личная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жизнь, </a:t>
            </a:r>
            <a:endParaRPr lang="ru-RU" i="1" dirty="0" smtClean="0">
              <a:solidFill>
                <a:schemeClr val="tx1"/>
              </a:solidFill>
              <a:latin typeface="+mn-lt"/>
            </a:endParaRPr>
          </a:p>
          <a:p>
            <a:pPr marL="895350" indent="-269875" algn="just">
              <a:lnSpc>
                <a:spcPct val="150000"/>
              </a:lnSpc>
            </a:pPr>
            <a:r>
              <a:rPr lang="ru-RU" i="1" dirty="0" smtClean="0">
                <a:solidFill>
                  <a:schemeClr val="tx1"/>
                </a:solidFill>
                <a:latin typeface="+mn-lt"/>
              </a:rPr>
              <a:t>образование/профессиональная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деятельность, </a:t>
            </a:r>
            <a:endParaRPr lang="ru-RU" i="1" dirty="0" smtClean="0">
              <a:solidFill>
                <a:schemeClr val="tx1"/>
              </a:solidFill>
              <a:latin typeface="+mn-lt"/>
            </a:endParaRPr>
          </a:p>
          <a:p>
            <a:pPr marL="895350" indent="-269875" algn="just">
              <a:lnSpc>
                <a:spcPct val="150000"/>
              </a:lnSpc>
            </a:pPr>
            <a:r>
              <a:rPr lang="ru-RU" i="1" dirty="0" smtClean="0">
                <a:solidFill>
                  <a:schemeClr val="tx1"/>
                </a:solidFill>
                <a:latin typeface="+mn-lt"/>
              </a:rPr>
              <a:t>научная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деятельность.</a:t>
            </a:r>
            <a:endParaRPr lang="ru-RU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61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5151" y="597159"/>
            <a:ext cx="7865706" cy="4236097"/>
          </a:xfrm>
        </p:spPr>
        <p:txBody>
          <a:bodyPr>
            <a:normAutofit fontScale="92500" lnSpcReduction="100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Математическое содержание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заданий в исследовании распределено по четырём категориям: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1073150" algn="just">
              <a:lnSpc>
                <a:spcPct val="150000"/>
              </a:lnSpc>
            </a:pPr>
            <a:r>
              <a:rPr lang="ru-RU" i="1" dirty="0" smtClean="0">
                <a:solidFill>
                  <a:schemeClr val="tx1"/>
                </a:solidFill>
                <a:latin typeface="+mn-lt"/>
              </a:rPr>
              <a:t>пространство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и форма, </a:t>
            </a:r>
            <a:endParaRPr lang="ru-RU" i="1" dirty="0" smtClean="0">
              <a:solidFill>
                <a:schemeClr val="tx1"/>
              </a:solidFill>
              <a:latin typeface="+mn-lt"/>
            </a:endParaRPr>
          </a:p>
          <a:p>
            <a:pPr marL="1073150" algn="just">
              <a:lnSpc>
                <a:spcPct val="150000"/>
              </a:lnSpc>
            </a:pPr>
            <a:r>
              <a:rPr lang="ru-RU" i="1" dirty="0" smtClean="0">
                <a:solidFill>
                  <a:schemeClr val="tx1"/>
                </a:solidFill>
                <a:latin typeface="+mn-lt"/>
              </a:rPr>
              <a:t>изменение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и зависимости, </a:t>
            </a:r>
            <a:endParaRPr lang="ru-RU" i="1" dirty="0" smtClean="0">
              <a:solidFill>
                <a:schemeClr val="tx1"/>
              </a:solidFill>
              <a:latin typeface="+mn-lt"/>
            </a:endParaRPr>
          </a:p>
          <a:p>
            <a:pPr marL="1073150" algn="just">
              <a:lnSpc>
                <a:spcPct val="150000"/>
              </a:lnSpc>
            </a:pPr>
            <a:r>
              <a:rPr lang="ru-RU" i="1" dirty="0" smtClean="0">
                <a:solidFill>
                  <a:schemeClr val="tx1"/>
                </a:solidFill>
                <a:latin typeface="+mn-lt"/>
              </a:rPr>
              <a:t>количество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, </a:t>
            </a:r>
            <a:endParaRPr lang="ru-RU" i="1" dirty="0" smtClean="0">
              <a:solidFill>
                <a:schemeClr val="tx1"/>
              </a:solidFill>
              <a:latin typeface="+mn-lt"/>
            </a:endParaRPr>
          </a:p>
          <a:p>
            <a:pPr marL="1073150" algn="just">
              <a:lnSpc>
                <a:spcPct val="150000"/>
              </a:lnSpc>
            </a:pPr>
            <a:r>
              <a:rPr lang="ru-RU" i="1" dirty="0" smtClean="0">
                <a:solidFill>
                  <a:schemeClr val="tx1"/>
                </a:solidFill>
                <a:latin typeface="+mn-lt"/>
              </a:rPr>
              <a:t>неопределённость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и данные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</a:t>
            </a:r>
            <a:endParaRPr lang="ru-RU" dirty="0" smtClean="0">
              <a:solidFill>
                <a:schemeClr val="tx1"/>
              </a:solidFill>
              <a:latin typeface="+mn-lt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которые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охватывают основные типы проблем, возникающих при взаимодействиях с повседневными явлениями. Название каждой из этих категорий отражает обобщающую идею, которая в общем виде характеризует специфику содержания заданий, относящихся к этой области. 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69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158" y="839757"/>
            <a:ext cx="7996335" cy="4077478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Для описания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мыслительной деятельности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при разрешении предложенных проблем используются следующие глаголы: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формулировать, применять и интерпретировать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которые указывают на мыслительные задачи, которые будут решаться учащимися: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–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формулировать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ситуацию на языке математики;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–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применять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математические понятия, факты, процедуры;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+mn-lt"/>
              </a:rPr>
              <a:t>–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интерпретировать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, использовать и </a:t>
            </a:r>
            <a:r>
              <a:rPr lang="ru-RU" i="1" dirty="0">
                <a:solidFill>
                  <a:schemeClr val="tx1"/>
                </a:solidFill>
                <a:latin typeface="+mn-lt"/>
              </a:rPr>
              <a:t>оценивать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 математические результаты </a:t>
            </a:r>
          </a:p>
          <a:p>
            <a:pPr marL="114300" indent="0">
              <a:lnSpc>
                <a:spcPct val="150000"/>
              </a:lnSpc>
              <a:buNone/>
            </a:pP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0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928" y="335902"/>
            <a:ext cx="8580373" cy="4665307"/>
          </a:xfrm>
        </p:spPr>
        <p:txBody>
          <a:bodyPr/>
          <a:lstStyle/>
          <a:p>
            <a:pPr marL="114300" indent="0"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1928" y="326571"/>
            <a:ext cx="8434872" cy="46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497</Words>
  <Application>Microsoft Office PowerPoint</Application>
  <PresentationFormat>Экран (16:9)</PresentationFormat>
  <Paragraphs>46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Gabriola</vt:lpstr>
      <vt:lpstr>Constantia</vt:lpstr>
      <vt:lpstr>Lobster</vt:lpstr>
      <vt:lpstr>Calibri</vt:lpstr>
      <vt:lpstr>Simple Light</vt:lpstr>
      <vt:lpstr>1_Тема Office</vt:lpstr>
      <vt:lpstr>1_Simple Light</vt:lpstr>
      <vt:lpstr>Формирование математической грамотности в контексте исследований PISA</vt:lpstr>
      <vt:lpstr>Математическая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заданий для формирования и оценки МГ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читательских умений в контексте ФГОС и исследований PISA</dc:title>
  <dc:creator>1</dc:creator>
  <cp:lastModifiedBy>user</cp:lastModifiedBy>
  <cp:revision>56</cp:revision>
  <dcterms:modified xsi:type="dcterms:W3CDTF">2021-02-25T05:01:18Z</dcterms:modified>
</cp:coreProperties>
</file>