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56" r:id="rId4"/>
    <p:sldId id="267" r:id="rId5"/>
    <p:sldId id="268" r:id="rId6"/>
    <p:sldId id="269" r:id="rId7"/>
    <p:sldId id="270" r:id="rId8"/>
    <p:sldId id="265" r:id="rId9"/>
    <p:sldId id="264" r:id="rId10"/>
    <p:sldId id="258" r:id="rId11"/>
    <p:sldId id="266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18" d="100"/>
          <a:sy n="118" d="100"/>
        </p:scale>
        <p:origin x="-2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D92EAD-086B-431F-B1C1-EF3BDC39129E}" type="doc">
      <dgm:prSet loTypeId="urn:microsoft.com/office/officeart/2005/8/layout/hProcess3" loCatId="process" qsTypeId="urn:microsoft.com/office/officeart/2005/8/quickstyle/3d1" qsCatId="3D" csTypeId="urn:microsoft.com/office/officeart/2005/8/colors/accent1_2" csCatId="accent1" phldr="1"/>
      <dgm:spPr/>
    </dgm:pt>
    <dgm:pt modelId="{AF32A0A8-C57B-480F-BCB6-4E8361BA1BE3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ШМО</a:t>
          </a:r>
          <a:endParaRPr lang="ru-RU" dirty="0">
            <a:solidFill>
              <a:srgbClr val="FFFF00"/>
            </a:solidFill>
          </a:endParaRPr>
        </a:p>
      </dgm:t>
    </dgm:pt>
    <dgm:pt modelId="{ECA273B3-8910-44C1-AAB9-205AEA6A72AB}" type="parTrans" cxnId="{E0242AD0-4978-4B41-B0CC-DBC482DAFC42}">
      <dgm:prSet/>
      <dgm:spPr/>
      <dgm:t>
        <a:bodyPr/>
        <a:lstStyle/>
        <a:p>
          <a:endParaRPr lang="ru-RU"/>
        </a:p>
      </dgm:t>
    </dgm:pt>
    <dgm:pt modelId="{8EC1E3F1-D30E-4D78-9FB0-80838E9F6AA6}" type="sibTrans" cxnId="{E0242AD0-4978-4B41-B0CC-DBC482DAFC42}">
      <dgm:prSet/>
      <dgm:spPr/>
      <dgm:t>
        <a:bodyPr/>
        <a:lstStyle/>
        <a:p>
          <a:endParaRPr lang="ru-RU"/>
        </a:p>
      </dgm:t>
    </dgm:pt>
    <dgm:pt modelId="{C752A3E9-9FC2-42E0-9563-9A61AC895545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РМК</a:t>
          </a:r>
          <a:endParaRPr lang="ru-RU" dirty="0">
            <a:solidFill>
              <a:schemeClr val="bg1"/>
            </a:solidFill>
          </a:endParaRPr>
        </a:p>
      </dgm:t>
    </dgm:pt>
    <dgm:pt modelId="{88FF2B7A-8691-4E55-AB67-37E23F028C8C}" type="parTrans" cxnId="{C9C687EC-614D-486D-BA23-D0F590C57DA7}">
      <dgm:prSet/>
      <dgm:spPr/>
      <dgm:t>
        <a:bodyPr/>
        <a:lstStyle/>
        <a:p>
          <a:endParaRPr lang="ru-RU"/>
        </a:p>
      </dgm:t>
    </dgm:pt>
    <dgm:pt modelId="{CE23898D-AFF0-43DC-8A1F-28A4D6C8EFAD}" type="sibTrans" cxnId="{C9C687EC-614D-486D-BA23-D0F590C57DA7}">
      <dgm:prSet/>
      <dgm:spPr/>
      <dgm:t>
        <a:bodyPr/>
        <a:lstStyle/>
        <a:p>
          <a:endParaRPr lang="ru-RU"/>
        </a:p>
      </dgm:t>
    </dgm:pt>
    <dgm:pt modelId="{9A402EAD-10E2-4669-9F4B-C9C9A065E7B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РУМО</a:t>
          </a:r>
          <a:endParaRPr lang="ru-RU" dirty="0">
            <a:solidFill>
              <a:schemeClr val="bg1"/>
            </a:solidFill>
          </a:endParaRPr>
        </a:p>
      </dgm:t>
    </dgm:pt>
    <dgm:pt modelId="{0CADE11B-335B-40E0-BCC1-4E56C9B4D29E}" type="parTrans" cxnId="{11D902D9-1866-4ED9-8A15-4254EA56B0E1}">
      <dgm:prSet/>
      <dgm:spPr/>
      <dgm:t>
        <a:bodyPr/>
        <a:lstStyle/>
        <a:p>
          <a:endParaRPr lang="ru-RU"/>
        </a:p>
      </dgm:t>
    </dgm:pt>
    <dgm:pt modelId="{56C51E5D-0DB9-4498-99F0-E701BFC61B62}" type="sibTrans" cxnId="{11D902D9-1866-4ED9-8A15-4254EA56B0E1}">
      <dgm:prSet/>
      <dgm:spPr/>
      <dgm:t>
        <a:bodyPr/>
        <a:lstStyle/>
        <a:p>
          <a:endParaRPr lang="ru-RU"/>
        </a:p>
      </dgm:t>
    </dgm:pt>
    <dgm:pt modelId="{2C6A902A-13FF-4742-8EAC-2B5BF284BB1F}" type="pres">
      <dgm:prSet presAssocID="{11D92EAD-086B-431F-B1C1-EF3BDC39129E}" presName="Name0" presStyleCnt="0">
        <dgm:presLayoutVars>
          <dgm:dir/>
          <dgm:animLvl val="lvl"/>
          <dgm:resizeHandles val="exact"/>
        </dgm:presLayoutVars>
      </dgm:prSet>
      <dgm:spPr/>
    </dgm:pt>
    <dgm:pt modelId="{557F19E8-0392-46D7-B9F2-60B88AB4BE71}" type="pres">
      <dgm:prSet presAssocID="{11D92EAD-086B-431F-B1C1-EF3BDC39129E}" presName="dummy" presStyleCnt="0"/>
      <dgm:spPr/>
    </dgm:pt>
    <dgm:pt modelId="{B9AAA0D2-20BA-4044-A6F6-487206059D4A}" type="pres">
      <dgm:prSet presAssocID="{11D92EAD-086B-431F-B1C1-EF3BDC39129E}" presName="linH" presStyleCnt="0"/>
      <dgm:spPr/>
    </dgm:pt>
    <dgm:pt modelId="{D7C7524D-1372-4D95-BA78-110BB2D14863}" type="pres">
      <dgm:prSet presAssocID="{11D92EAD-086B-431F-B1C1-EF3BDC39129E}" presName="padding1" presStyleCnt="0"/>
      <dgm:spPr/>
    </dgm:pt>
    <dgm:pt modelId="{C2F561BF-2140-4515-AD98-5806EC504AE1}" type="pres">
      <dgm:prSet presAssocID="{AF32A0A8-C57B-480F-BCB6-4E8361BA1BE3}" presName="linV" presStyleCnt="0"/>
      <dgm:spPr/>
    </dgm:pt>
    <dgm:pt modelId="{F5316AB7-5B98-4116-8BFD-858157FF8D3A}" type="pres">
      <dgm:prSet presAssocID="{AF32A0A8-C57B-480F-BCB6-4E8361BA1BE3}" presName="spVertical1" presStyleCnt="0"/>
      <dgm:spPr/>
    </dgm:pt>
    <dgm:pt modelId="{BDE5D27A-0014-482C-8CD4-B4810B50B81F}" type="pres">
      <dgm:prSet presAssocID="{AF32A0A8-C57B-480F-BCB6-4E8361BA1BE3}" presName="parTx" presStyleLbl="revTx" presStyleIdx="0" presStyleCnt="3" custLinFactNeighborX="-16580" custLinFactNeighborY="593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0AF79D-3721-4A02-BABB-3355F15CF837}" type="pres">
      <dgm:prSet presAssocID="{AF32A0A8-C57B-480F-BCB6-4E8361BA1BE3}" presName="spVertical2" presStyleCnt="0"/>
      <dgm:spPr/>
    </dgm:pt>
    <dgm:pt modelId="{BB08CD60-FA92-43BB-9BD2-01CE3896F552}" type="pres">
      <dgm:prSet presAssocID="{AF32A0A8-C57B-480F-BCB6-4E8361BA1BE3}" presName="spVertical3" presStyleCnt="0"/>
      <dgm:spPr/>
    </dgm:pt>
    <dgm:pt modelId="{A63E5237-A3D4-4756-A266-004560BAE5B6}" type="pres">
      <dgm:prSet presAssocID="{8EC1E3F1-D30E-4D78-9FB0-80838E9F6AA6}" presName="space" presStyleCnt="0"/>
      <dgm:spPr/>
    </dgm:pt>
    <dgm:pt modelId="{86E8ABB7-9312-42BC-9956-E430B7FAFD17}" type="pres">
      <dgm:prSet presAssocID="{C752A3E9-9FC2-42E0-9563-9A61AC895545}" presName="linV" presStyleCnt="0"/>
      <dgm:spPr/>
    </dgm:pt>
    <dgm:pt modelId="{F297EDDE-6C41-4843-881E-9086A0181589}" type="pres">
      <dgm:prSet presAssocID="{C752A3E9-9FC2-42E0-9563-9A61AC895545}" presName="spVertical1" presStyleCnt="0"/>
      <dgm:spPr/>
    </dgm:pt>
    <dgm:pt modelId="{D2AF0551-A922-4664-BCDC-B72F6440BADD}" type="pres">
      <dgm:prSet presAssocID="{C752A3E9-9FC2-42E0-9563-9A61AC895545}" presName="parTx" presStyleLbl="revTx" presStyleIdx="1" presStyleCnt="3" custLinFactNeighborX="-17890" custLinFactNeighborY="584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89A81-A891-4E5D-A39D-05B86A1CC3CF}" type="pres">
      <dgm:prSet presAssocID="{C752A3E9-9FC2-42E0-9563-9A61AC895545}" presName="spVertical2" presStyleCnt="0"/>
      <dgm:spPr/>
    </dgm:pt>
    <dgm:pt modelId="{5ADCA69F-97F0-4581-A847-9EF71DFF8854}" type="pres">
      <dgm:prSet presAssocID="{C752A3E9-9FC2-42E0-9563-9A61AC895545}" presName="spVertical3" presStyleCnt="0"/>
      <dgm:spPr/>
    </dgm:pt>
    <dgm:pt modelId="{FE7153C9-E9C4-4B3E-A7BE-52B9A154479B}" type="pres">
      <dgm:prSet presAssocID="{CE23898D-AFF0-43DC-8A1F-28A4D6C8EFAD}" presName="space" presStyleCnt="0"/>
      <dgm:spPr/>
    </dgm:pt>
    <dgm:pt modelId="{A9427847-3B33-433A-9CF6-88B6BBABE3BF}" type="pres">
      <dgm:prSet presAssocID="{9A402EAD-10E2-4669-9F4B-C9C9A065E7B4}" presName="linV" presStyleCnt="0"/>
      <dgm:spPr/>
    </dgm:pt>
    <dgm:pt modelId="{42C57690-07BA-42C5-8FDE-FF298F3304A1}" type="pres">
      <dgm:prSet presAssocID="{9A402EAD-10E2-4669-9F4B-C9C9A065E7B4}" presName="spVertical1" presStyleCnt="0"/>
      <dgm:spPr/>
    </dgm:pt>
    <dgm:pt modelId="{44344B5F-AF0F-4B4D-B3AA-67A3404EA3B8}" type="pres">
      <dgm:prSet presAssocID="{9A402EAD-10E2-4669-9F4B-C9C9A065E7B4}" presName="parTx" presStyleLbl="revTx" presStyleIdx="2" presStyleCnt="3" custLinFactNeighborX="-10472" custLinFactNeighborY="584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C9B241-694C-4A11-82B9-B96A9BD28EA2}" type="pres">
      <dgm:prSet presAssocID="{9A402EAD-10E2-4669-9F4B-C9C9A065E7B4}" presName="spVertical2" presStyleCnt="0"/>
      <dgm:spPr/>
    </dgm:pt>
    <dgm:pt modelId="{E3FE2A0B-B0E9-4CC0-B668-2934B9D8F7C4}" type="pres">
      <dgm:prSet presAssocID="{9A402EAD-10E2-4669-9F4B-C9C9A065E7B4}" presName="spVertical3" presStyleCnt="0"/>
      <dgm:spPr/>
    </dgm:pt>
    <dgm:pt modelId="{332370D7-A609-4F1F-9F2A-1284C471BE2B}" type="pres">
      <dgm:prSet presAssocID="{11D92EAD-086B-431F-B1C1-EF3BDC39129E}" presName="padding2" presStyleCnt="0"/>
      <dgm:spPr/>
    </dgm:pt>
    <dgm:pt modelId="{5F55EEE1-455A-4676-9A6F-4235C7B19C79}" type="pres">
      <dgm:prSet presAssocID="{11D92EAD-086B-431F-B1C1-EF3BDC39129E}" presName="negArrow" presStyleCnt="0"/>
      <dgm:spPr/>
    </dgm:pt>
    <dgm:pt modelId="{97E9B7F7-58C5-450B-A288-1A2350A30677}" type="pres">
      <dgm:prSet presAssocID="{11D92EAD-086B-431F-B1C1-EF3BDC39129E}" presName="backgroundArrow" presStyleLbl="node1" presStyleIdx="0" presStyleCnt="1" custLinFactNeighborX="-65" custLinFactNeighborY="10597"/>
      <dgm:spPr/>
    </dgm:pt>
  </dgm:ptLst>
  <dgm:cxnLst>
    <dgm:cxn modelId="{C9C687EC-614D-486D-BA23-D0F590C57DA7}" srcId="{11D92EAD-086B-431F-B1C1-EF3BDC39129E}" destId="{C752A3E9-9FC2-42E0-9563-9A61AC895545}" srcOrd="1" destOrd="0" parTransId="{88FF2B7A-8691-4E55-AB67-37E23F028C8C}" sibTransId="{CE23898D-AFF0-43DC-8A1F-28A4D6C8EFAD}"/>
    <dgm:cxn modelId="{DAACB971-D828-436D-B334-512EE310E154}" type="presOf" srcId="{11D92EAD-086B-431F-B1C1-EF3BDC39129E}" destId="{2C6A902A-13FF-4742-8EAC-2B5BF284BB1F}" srcOrd="0" destOrd="0" presId="urn:microsoft.com/office/officeart/2005/8/layout/hProcess3"/>
    <dgm:cxn modelId="{E0242AD0-4978-4B41-B0CC-DBC482DAFC42}" srcId="{11D92EAD-086B-431F-B1C1-EF3BDC39129E}" destId="{AF32A0A8-C57B-480F-BCB6-4E8361BA1BE3}" srcOrd="0" destOrd="0" parTransId="{ECA273B3-8910-44C1-AAB9-205AEA6A72AB}" sibTransId="{8EC1E3F1-D30E-4D78-9FB0-80838E9F6AA6}"/>
    <dgm:cxn modelId="{3C9D47C2-0EFF-4E00-98FA-9F8F0E5CF31F}" type="presOf" srcId="{AF32A0A8-C57B-480F-BCB6-4E8361BA1BE3}" destId="{BDE5D27A-0014-482C-8CD4-B4810B50B81F}" srcOrd="0" destOrd="0" presId="urn:microsoft.com/office/officeart/2005/8/layout/hProcess3"/>
    <dgm:cxn modelId="{12C5D724-BAD2-4C8A-B734-2D539E3A7331}" type="presOf" srcId="{C752A3E9-9FC2-42E0-9563-9A61AC895545}" destId="{D2AF0551-A922-4664-BCDC-B72F6440BADD}" srcOrd="0" destOrd="0" presId="urn:microsoft.com/office/officeart/2005/8/layout/hProcess3"/>
    <dgm:cxn modelId="{BBED9313-4123-44B7-AC08-2D229CB98C71}" type="presOf" srcId="{9A402EAD-10E2-4669-9F4B-C9C9A065E7B4}" destId="{44344B5F-AF0F-4B4D-B3AA-67A3404EA3B8}" srcOrd="0" destOrd="0" presId="urn:microsoft.com/office/officeart/2005/8/layout/hProcess3"/>
    <dgm:cxn modelId="{11D902D9-1866-4ED9-8A15-4254EA56B0E1}" srcId="{11D92EAD-086B-431F-B1C1-EF3BDC39129E}" destId="{9A402EAD-10E2-4669-9F4B-C9C9A065E7B4}" srcOrd="2" destOrd="0" parTransId="{0CADE11B-335B-40E0-BCC1-4E56C9B4D29E}" sibTransId="{56C51E5D-0DB9-4498-99F0-E701BFC61B62}"/>
    <dgm:cxn modelId="{B8552053-3729-42D5-A96F-8A455B869881}" type="presParOf" srcId="{2C6A902A-13FF-4742-8EAC-2B5BF284BB1F}" destId="{557F19E8-0392-46D7-B9F2-60B88AB4BE71}" srcOrd="0" destOrd="0" presId="urn:microsoft.com/office/officeart/2005/8/layout/hProcess3"/>
    <dgm:cxn modelId="{461ACE54-72D7-43A6-AA30-8E100EFBEE13}" type="presParOf" srcId="{2C6A902A-13FF-4742-8EAC-2B5BF284BB1F}" destId="{B9AAA0D2-20BA-4044-A6F6-487206059D4A}" srcOrd="1" destOrd="0" presId="urn:microsoft.com/office/officeart/2005/8/layout/hProcess3"/>
    <dgm:cxn modelId="{764144F7-DA3F-429C-B0E0-86FDFA371970}" type="presParOf" srcId="{B9AAA0D2-20BA-4044-A6F6-487206059D4A}" destId="{D7C7524D-1372-4D95-BA78-110BB2D14863}" srcOrd="0" destOrd="0" presId="urn:microsoft.com/office/officeart/2005/8/layout/hProcess3"/>
    <dgm:cxn modelId="{5BF7E95D-E097-4409-9E49-EC2D364C5749}" type="presParOf" srcId="{B9AAA0D2-20BA-4044-A6F6-487206059D4A}" destId="{C2F561BF-2140-4515-AD98-5806EC504AE1}" srcOrd="1" destOrd="0" presId="urn:microsoft.com/office/officeart/2005/8/layout/hProcess3"/>
    <dgm:cxn modelId="{5157A0C3-2410-49D2-9F1A-496DBC18D497}" type="presParOf" srcId="{C2F561BF-2140-4515-AD98-5806EC504AE1}" destId="{F5316AB7-5B98-4116-8BFD-858157FF8D3A}" srcOrd="0" destOrd="0" presId="urn:microsoft.com/office/officeart/2005/8/layout/hProcess3"/>
    <dgm:cxn modelId="{4756B0A2-FF41-4302-9578-E0083EB689C8}" type="presParOf" srcId="{C2F561BF-2140-4515-AD98-5806EC504AE1}" destId="{BDE5D27A-0014-482C-8CD4-B4810B50B81F}" srcOrd="1" destOrd="0" presId="urn:microsoft.com/office/officeart/2005/8/layout/hProcess3"/>
    <dgm:cxn modelId="{656F075A-64CC-4B2B-906B-671265D3C099}" type="presParOf" srcId="{C2F561BF-2140-4515-AD98-5806EC504AE1}" destId="{A40AF79D-3721-4A02-BABB-3355F15CF837}" srcOrd="2" destOrd="0" presId="urn:microsoft.com/office/officeart/2005/8/layout/hProcess3"/>
    <dgm:cxn modelId="{38782293-32BE-4DB9-A38A-D96282DFC8B8}" type="presParOf" srcId="{C2F561BF-2140-4515-AD98-5806EC504AE1}" destId="{BB08CD60-FA92-43BB-9BD2-01CE3896F552}" srcOrd="3" destOrd="0" presId="urn:microsoft.com/office/officeart/2005/8/layout/hProcess3"/>
    <dgm:cxn modelId="{E7B075A6-6926-4F38-989D-B4EF4E549EDC}" type="presParOf" srcId="{B9AAA0D2-20BA-4044-A6F6-487206059D4A}" destId="{A63E5237-A3D4-4756-A266-004560BAE5B6}" srcOrd="2" destOrd="0" presId="urn:microsoft.com/office/officeart/2005/8/layout/hProcess3"/>
    <dgm:cxn modelId="{7EB92374-1FA8-4F34-8947-330BB5885FF4}" type="presParOf" srcId="{B9AAA0D2-20BA-4044-A6F6-487206059D4A}" destId="{86E8ABB7-9312-42BC-9956-E430B7FAFD17}" srcOrd="3" destOrd="0" presId="urn:microsoft.com/office/officeart/2005/8/layout/hProcess3"/>
    <dgm:cxn modelId="{37234F01-3820-4A81-BD39-751E49169411}" type="presParOf" srcId="{86E8ABB7-9312-42BC-9956-E430B7FAFD17}" destId="{F297EDDE-6C41-4843-881E-9086A0181589}" srcOrd="0" destOrd="0" presId="urn:microsoft.com/office/officeart/2005/8/layout/hProcess3"/>
    <dgm:cxn modelId="{B62D9D50-4EE0-4DA4-A8FE-C29925E1E7B6}" type="presParOf" srcId="{86E8ABB7-9312-42BC-9956-E430B7FAFD17}" destId="{D2AF0551-A922-4664-BCDC-B72F6440BADD}" srcOrd="1" destOrd="0" presId="urn:microsoft.com/office/officeart/2005/8/layout/hProcess3"/>
    <dgm:cxn modelId="{979B1B3E-C2C1-4896-A478-B968BC63E306}" type="presParOf" srcId="{86E8ABB7-9312-42BC-9956-E430B7FAFD17}" destId="{17389A81-A891-4E5D-A39D-05B86A1CC3CF}" srcOrd="2" destOrd="0" presId="urn:microsoft.com/office/officeart/2005/8/layout/hProcess3"/>
    <dgm:cxn modelId="{B419D018-B273-41D0-AF5C-E9954F1E15BA}" type="presParOf" srcId="{86E8ABB7-9312-42BC-9956-E430B7FAFD17}" destId="{5ADCA69F-97F0-4581-A847-9EF71DFF8854}" srcOrd="3" destOrd="0" presId="urn:microsoft.com/office/officeart/2005/8/layout/hProcess3"/>
    <dgm:cxn modelId="{36E16F0C-6936-4924-81F7-93D144CA8C3B}" type="presParOf" srcId="{B9AAA0D2-20BA-4044-A6F6-487206059D4A}" destId="{FE7153C9-E9C4-4B3E-A7BE-52B9A154479B}" srcOrd="4" destOrd="0" presId="urn:microsoft.com/office/officeart/2005/8/layout/hProcess3"/>
    <dgm:cxn modelId="{2CDE2D83-35A5-4AD8-9C9E-76447C60CA8C}" type="presParOf" srcId="{B9AAA0D2-20BA-4044-A6F6-487206059D4A}" destId="{A9427847-3B33-433A-9CF6-88B6BBABE3BF}" srcOrd="5" destOrd="0" presId="urn:microsoft.com/office/officeart/2005/8/layout/hProcess3"/>
    <dgm:cxn modelId="{6561C23B-B83B-477E-B4EB-1E9889B0B3F1}" type="presParOf" srcId="{A9427847-3B33-433A-9CF6-88B6BBABE3BF}" destId="{42C57690-07BA-42C5-8FDE-FF298F3304A1}" srcOrd="0" destOrd="0" presId="urn:microsoft.com/office/officeart/2005/8/layout/hProcess3"/>
    <dgm:cxn modelId="{B458EB7F-95F6-4B03-B9C4-ED7FAD1D5EB4}" type="presParOf" srcId="{A9427847-3B33-433A-9CF6-88B6BBABE3BF}" destId="{44344B5F-AF0F-4B4D-B3AA-67A3404EA3B8}" srcOrd="1" destOrd="0" presId="urn:microsoft.com/office/officeart/2005/8/layout/hProcess3"/>
    <dgm:cxn modelId="{5861CE26-1BFF-4A69-BBB3-A1A02EA9EBBE}" type="presParOf" srcId="{A9427847-3B33-433A-9CF6-88B6BBABE3BF}" destId="{5AC9B241-694C-4A11-82B9-B96A9BD28EA2}" srcOrd="2" destOrd="0" presId="urn:microsoft.com/office/officeart/2005/8/layout/hProcess3"/>
    <dgm:cxn modelId="{D42E2123-4C9F-4DE6-AC1D-90DB0F4A3366}" type="presParOf" srcId="{A9427847-3B33-433A-9CF6-88B6BBABE3BF}" destId="{E3FE2A0B-B0E9-4CC0-B668-2934B9D8F7C4}" srcOrd="3" destOrd="0" presId="urn:microsoft.com/office/officeart/2005/8/layout/hProcess3"/>
    <dgm:cxn modelId="{E14DA45E-ECC5-43DB-A132-CAC47E557BA9}" type="presParOf" srcId="{B9AAA0D2-20BA-4044-A6F6-487206059D4A}" destId="{332370D7-A609-4F1F-9F2A-1284C471BE2B}" srcOrd="6" destOrd="0" presId="urn:microsoft.com/office/officeart/2005/8/layout/hProcess3"/>
    <dgm:cxn modelId="{027F9B30-4AB7-4DB9-AD04-14A40D70EC66}" type="presParOf" srcId="{B9AAA0D2-20BA-4044-A6F6-487206059D4A}" destId="{5F55EEE1-455A-4676-9A6F-4235C7B19C79}" srcOrd="7" destOrd="0" presId="urn:microsoft.com/office/officeart/2005/8/layout/hProcess3"/>
    <dgm:cxn modelId="{A82EB616-91C5-4602-B02D-348AB0AFBBC6}" type="presParOf" srcId="{B9AAA0D2-20BA-4044-A6F6-487206059D4A}" destId="{97E9B7F7-58C5-450B-A288-1A2350A30677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7DDAB9-5B3E-4F63-9EE1-A2B655736446}" type="doc">
      <dgm:prSet loTypeId="urn:microsoft.com/office/officeart/2005/8/layout/chart3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167AD81-E953-46DE-98EE-44F068AAAAA9}">
      <dgm:prSet phldrT="[Текст]" custT="1"/>
      <dgm:spPr/>
      <dgm:t>
        <a:bodyPr/>
        <a:lstStyle/>
        <a:p>
          <a:r>
            <a:rPr lang="ru-RU" sz="1100" b="1" dirty="0" smtClean="0">
              <a:solidFill>
                <a:schemeClr val="tx1"/>
              </a:solidFill>
            </a:rPr>
            <a:t>Информационная</a:t>
          </a:r>
        </a:p>
        <a:p>
          <a:r>
            <a:rPr lang="ru-RU" sz="1050" dirty="0" smtClean="0">
              <a:solidFill>
                <a:schemeClr val="tx1"/>
              </a:solidFill>
            </a:rPr>
            <a:t>создание банка педагогической информации о достижениях науки и практики (методический кабинет) </a:t>
          </a:r>
        </a:p>
        <a:p>
          <a:endParaRPr lang="ru-RU" sz="1050" dirty="0"/>
        </a:p>
      </dgm:t>
    </dgm:pt>
    <dgm:pt modelId="{9F9D0549-8C37-45E4-8640-F06D73C0E99C}" type="parTrans" cxnId="{8A5D59CC-6929-42E2-901C-990DDB03861B}">
      <dgm:prSet/>
      <dgm:spPr/>
      <dgm:t>
        <a:bodyPr/>
        <a:lstStyle/>
        <a:p>
          <a:endParaRPr lang="ru-RU"/>
        </a:p>
      </dgm:t>
    </dgm:pt>
    <dgm:pt modelId="{0D432D90-B947-4AC3-B6F5-C7B6F59F9544}" type="sibTrans" cxnId="{8A5D59CC-6929-42E2-901C-990DDB03861B}">
      <dgm:prSet/>
      <dgm:spPr/>
      <dgm:t>
        <a:bodyPr/>
        <a:lstStyle/>
        <a:p>
          <a:endParaRPr lang="ru-RU"/>
        </a:p>
      </dgm:t>
    </dgm:pt>
    <dgm:pt modelId="{70F5D865-19CA-4AD9-821A-47EF30396E90}">
      <dgm:prSet phldrT="[Текст]" custT="1"/>
      <dgm:spPr/>
      <dgm:t>
        <a:bodyPr/>
        <a:lstStyle/>
        <a:p>
          <a:endParaRPr lang="ru-RU" sz="1000" b="1" dirty="0" smtClean="0"/>
        </a:p>
        <a:p>
          <a:r>
            <a:rPr lang="ru-RU" sz="1100" b="1" dirty="0" smtClean="0">
              <a:solidFill>
                <a:schemeClr val="tx1"/>
              </a:solidFill>
            </a:rPr>
            <a:t>Содержание образования</a:t>
          </a:r>
        </a:p>
        <a:p>
          <a:r>
            <a:rPr lang="ru-RU" sz="1050" b="0" dirty="0" smtClean="0">
              <a:solidFill>
                <a:schemeClr val="tx1"/>
              </a:solidFill>
            </a:rPr>
            <a:t>подготовка кадров к освоению учебного плана </a:t>
          </a:r>
          <a:r>
            <a:rPr lang="ru-RU" sz="1050" b="0" dirty="0" err="1" smtClean="0">
              <a:solidFill>
                <a:schemeClr val="tx1"/>
              </a:solidFill>
            </a:rPr>
            <a:t>предпрофильного</a:t>
          </a:r>
          <a:r>
            <a:rPr lang="ru-RU" sz="1050" b="0" dirty="0" smtClean="0">
              <a:solidFill>
                <a:schemeClr val="tx1"/>
              </a:solidFill>
            </a:rPr>
            <a:t> и профильного обучения  </a:t>
          </a:r>
        </a:p>
        <a:p>
          <a:endParaRPr lang="ru-RU" sz="1100" b="1" dirty="0"/>
        </a:p>
      </dgm:t>
    </dgm:pt>
    <dgm:pt modelId="{D1D89AFD-8300-4369-BBD5-55DA31F61037}" type="parTrans" cxnId="{6702146D-E159-4430-9329-D0823CAC9F7F}">
      <dgm:prSet/>
      <dgm:spPr/>
      <dgm:t>
        <a:bodyPr/>
        <a:lstStyle/>
        <a:p>
          <a:endParaRPr lang="ru-RU"/>
        </a:p>
      </dgm:t>
    </dgm:pt>
    <dgm:pt modelId="{B814E10C-7D1F-40F1-9398-B096EB8FD32E}" type="sibTrans" cxnId="{6702146D-E159-4430-9329-D0823CAC9F7F}">
      <dgm:prSet/>
      <dgm:spPr/>
      <dgm:t>
        <a:bodyPr/>
        <a:lstStyle/>
        <a:p>
          <a:endParaRPr lang="ru-RU"/>
        </a:p>
      </dgm:t>
    </dgm:pt>
    <dgm:pt modelId="{A0A6FBFD-93CB-441C-8DC5-09536F52D4C5}">
      <dgm:prSet phldrT="[Текст]" custT="1"/>
      <dgm:spPr/>
      <dgm:t>
        <a:bodyPr/>
        <a:lstStyle/>
        <a:p>
          <a:r>
            <a:rPr lang="ru-RU" sz="1100" b="1" dirty="0" smtClean="0">
              <a:solidFill>
                <a:schemeClr val="tx1"/>
              </a:solidFill>
            </a:rPr>
            <a:t>Инновационная</a:t>
          </a:r>
        </a:p>
        <a:p>
          <a:r>
            <a:rPr lang="ru-RU" sz="1050" b="0" dirty="0" smtClean="0">
              <a:solidFill>
                <a:schemeClr val="tx1"/>
              </a:solidFill>
            </a:rPr>
            <a:t>управление опытно-экспериментальной работой, овладение навыками экспертной деятельности </a:t>
          </a:r>
        </a:p>
        <a:p>
          <a:r>
            <a:rPr lang="ru-RU" sz="1100" b="1" dirty="0" smtClean="0">
              <a:solidFill>
                <a:schemeClr val="tx1"/>
              </a:solidFill>
            </a:rPr>
            <a:t> </a:t>
          </a:r>
          <a:endParaRPr lang="ru-RU" sz="1100" b="1" dirty="0">
            <a:solidFill>
              <a:schemeClr val="tx1"/>
            </a:solidFill>
          </a:endParaRPr>
        </a:p>
      </dgm:t>
    </dgm:pt>
    <dgm:pt modelId="{F77015BE-A202-42EC-8F74-7060758ACD09}" type="parTrans" cxnId="{2E0C3ED8-829D-4C8E-9CB4-32D3B2208007}">
      <dgm:prSet/>
      <dgm:spPr/>
      <dgm:t>
        <a:bodyPr/>
        <a:lstStyle/>
        <a:p>
          <a:endParaRPr lang="ru-RU"/>
        </a:p>
      </dgm:t>
    </dgm:pt>
    <dgm:pt modelId="{DBE5CACC-6CEA-4A13-BAA4-D9EE06268392}" type="sibTrans" cxnId="{2E0C3ED8-829D-4C8E-9CB4-32D3B2208007}">
      <dgm:prSet/>
      <dgm:spPr/>
      <dgm:t>
        <a:bodyPr/>
        <a:lstStyle/>
        <a:p>
          <a:endParaRPr lang="ru-RU"/>
        </a:p>
      </dgm:t>
    </dgm:pt>
    <dgm:pt modelId="{000ADE1B-725C-4A44-8930-7308ADF64478}">
      <dgm:prSet phldrT="[Текст]" custT="1"/>
      <dgm:spPr/>
      <dgm:t>
        <a:bodyPr/>
        <a:lstStyle/>
        <a:p>
          <a:r>
            <a:rPr lang="ru-RU" sz="1100" b="1" dirty="0" smtClean="0">
              <a:solidFill>
                <a:schemeClr val="tx1"/>
              </a:solidFill>
            </a:rPr>
            <a:t>Диагностико-прогностическая</a:t>
          </a:r>
        </a:p>
        <a:p>
          <a:r>
            <a:rPr lang="ru-RU" sz="1050" dirty="0" smtClean="0">
              <a:solidFill>
                <a:schemeClr val="tx1"/>
              </a:solidFill>
            </a:rPr>
            <a:t>диагностика потребностей кадров в ПК и информационных запросов  </a:t>
          </a:r>
          <a:endParaRPr lang="ru-RU" sz="1050" dirty="0">
            <a:solidFill>
              <a:schemeClr val="tx1"/>
            </a:solidFill>
          </a:endParaRPr>
        </a:p>
      </dgm:t>
    </dgm:pt>
    <dgm:pt modelId="{D8E02341-4531-4E99-8213-B10559886AE3}" type="parTrans" cxnId="{E1B02031-2191-4A5C-A5BC-70E5AA459577}">
      <dgm:prSet/>
      <dgm:spPr/>
      <dgm:t>
        <a:bodyPr/>
        <a:lstStyle/>
        <a:p>
          <a:endParaRPr lang="ru-RU"/>
        </a:p>
      </dgm:t>
    </dgm:pt>
    <dgm:pt modelId="{13691F7A-03AC-465E-A16F-75D2D22EC62F}" type="sibTrans" cxnId="{E1B02031-2191-4A5C-A5BC-70E5AA459577}">
      <dgm:prSet/>
      <dgm:spPr/>
      <dgm:t>
        <a:bodyPr/>
        <a:lstStyle/>
        <a:p>
          <a:endParaRPr lang="ru-RU"/>
        </a:p>
      </dgm:t>
    </dgm:pt>
    <dgm:pt modelId="{97301855-A75A-4561-9C91-F2050179CD4B}" type="pres">
      <dgm:prSet presAssocID="{5C7DDAB9-5B3E-4F63-9EE1-A2B65573644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94E271-CF43-44A5-A03A-D32CBBDD512D}" type="pres">
      <dgm:prSet presAssocID="{5C7DDAB9-5B3E-4F63-9EE1-A2B655736446}" presName="wedge1" presStyleLbl="node1" presStyleIdx="0" presStyleCnt="4" custScaleX="173116" custScaleY="103973"/>
      <dgm:spPr/>
      <dgm:t>
        <a:bodyPr/>
        <a:lstStyle/>
        <a:p>
          <a:endParaRPr lang="ru-RU"/>
        </a:p>
      </dgm:t>
    </dgm:pt>
    <dgm:pt modelId="{DF4AB09B-E519-4A51-B4D0-E45CDA8B0763}" type="pres">
      <dgm:prSet presAssocID="{5C7DDAB9-5B3E-4F63-9EE1-A2B65573644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4E090-8D97-4A36-AC78-827C7DB610E6}" type="pres">
      <dgm:prSet presAssocID="{5C7DDAB9-5B3E-4F63-9EE1-A2B655736446}" presName="wedge2" presStyleLbl="node1" presStyleIdx="1" presStyleCnt="4" custScaleX="172952" custScaleY="99262" custLinFactNeighborX="4224" custLinFactNeighborY="2289"/>
      <dgm:spPr/>
      <dgm:t>
        <a:bodyPr/>
        <a:lstStyle/>
        <a:p>
          <a:endParaRPr lang="ru-RU"/>
        </a:p>
      </dgm:t>
    </dgm:pt>
    <dgm:pt modelId="{6ACC974F-49AE-4EB7-94DE-7C8527902122}" type="pres">
      <dgm:prSet presAssocID="{5C7DDAB9-5B3E-4F63-9EE1-A2B65573644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D2221-5084-459F-A105-99243B1FC334}" type="pres">
      <dgm:prSet presAssocID="{5C7DDAB9-5B3E-4F63-9EE1-A2B655736446}" presName="wedge3" presStyleLbl="node1" presStyleIdx="2" presStyleCnt="4" custScaleX="173214" custLinFactNeighborX="-6868" custLinFactNeighborY="1145"/>
      <dgm:spPr/>
      <dgm:t>
        <a:bodyPr/>
        <a:lstStyle/>
        <a:p>
          <a:endParaRPr lang="ru-RU"/>
        </a:p>
      </dgm:t>
    </dgm:pt>
    <dgm:pt modelId="{5400212C-9111-422F-98DA-9A93D001FBB3}" type="pres">
      <dgm:prSet presAssocID="{5C7DDAB9-5B3E-4F63-9EE1-A2B65573644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45561-1379-4A7D-AE76-A3B5D46BA40A}" type="pres">
      <dgm:prSet presAssocID="{5C7DDAB9-5B3E-4F63-9EE1-A2B655736446}" presName="wedge4" presStyleLbl="node1" presStyleIdx="3" presStyleCnt="4" custScaleX="174112" custScaleY="103022" custLinFactNeighborX="-7097" custLinFactNeighborY="-4350"/>
      <dgm:spPr/>
      <dgm:t>
        <a:bodyPr/>
        <a:lstStyle/>
        <a:p>
          <a:endParaRPr lang="ru-RU"/>
        </a:p>
      </dgm:t>
    </dgm:pt>
    <dgm:pt modelId="{A50F39E3-572B-46C4-85AF-C49E35292CA8}" type="pres">
      <dgm:prSet presAssocID="{5C7DDAB9-5B3E-4F63-9EE1-A2B65573644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BB1BC1-D74D-4BBE-AE44-6E9ECAFA3A87}" type="presOf" srcId="{A0A6FBFD-93CB-441C-8DC5-09536F52D4C5}" destId="{5400212C-9111-422F-98DA-9A93D001FBB3}" srcOrd="1" destOrd="0" presId="urn:microsoft.com/office/officeart/2005/8/layout/chart3"/>
    <dgm:cxn modelId="{81F1F833-60AD-4B04-91CE-BAC45028CB58}" type="presOf" srcId="{70F5D865-19CA-4AD9-821A-47EF30396E90}" destId="{43F4E090-8D97-4A36-AC78-827C7DB610E6}" srcOrd="0" destOrd="0" presId="urn:microsoft.com/office/officeart/2005/8/layout/chart3"/>
    <dgm:cxn modelId="{E1B02031-2191-4A5C-A5BC-70E5AA459577}" srcId="{5C7DDAB9-5B3E-4F63-9EE1-A2B655736446}" destId="{000ADE1B-725C-4A44-8930-7308ADF64478}" srcOrd="3" destOrd="0" parTransId="{D8E02341-4531-4E99-8213-B10559886AE3}" sibTransId="{13691F7A-03AC-465E-A16F-75D2D22EC62F}"/>
    <dgm:cxn modelId="{FFE77E2D-0319-40F1-A051-4F46BDCACA3E}" type="presOf" srcId="{A167AD81-E953-46DE-98EE-44F068AAAAA9}" destId="{DF4AB09B-E519-4A51-B4D0-E45CDA8B0763}" srcOrd="1" destOrd="0" presId="urn:microsoft.com/office/officeart/2005/8/layout/chart3"/>
    <dgm:cxn modelId="{C9EA862F-222C-44D5-BEF7-04D7377D559A}" type="presOf" srcId="{000ADE1B-725C-4A44-8930-7308ADF64478}" destId="{A50F39E3-572B-46C4-85AF-C49E35292CA8}" srcOrd="1" destOrd="0" presId="urn:microsoft.com/office/officeart/2005/8/layout/chart3"/>
    <dgm:cxn modelId="{733B8A75-41B8-408D-9E9E-181DB76635E0}" type="presOf" srcId="{A0A6FBFD-93CB-441C-8DC5-09536F52D4C5}" destId="{FC9D2221-5084-459F-A105-99243B1FC334}" srcOrd="0" destOrd="0" presId="urn:microsoft.com/office/officeart/2005/8/layout/chart3"/>
    <dgm:cxn modelId="{1BC5677C-A84A-4069-92BC-25214C9A08CF}" type="presOf" srcId="{A167AD81-E953-46DE-98EE-44F068AAAAA9}" destId="{D194E271-CF43-44A5-A03A-D32CBBDD512D}" srcOrd="0" destOrd="0" presId="urn:microsoft.com/office/officeart/2005/8/layout/chart3"/>
    <dgm:cxn modelId="{7C689BAE-E823-44FA-BE34-87B8EA626EB2}" type="presOf" srcId="{000ADE1B-725C-4A44-8930-7308ADF64478}" destId="{79C45561-1379-4A7D-AE76-A3B5D46BA40A}" srcOrd="0" destOrd="0" presId="urn:microsoft.com/office/officeart/2005/8/layout/chart3"/>
    <dgm:cxn modelId="{81592120-8CE7-4F2C-B193-5946D2B5557E}" type="presOf" srcId="{5C7DDAB9-5B3E-4F63-9EE1-A2B655736446}" destId="{97301855-A75A-4561-9C91-F2050179CD4B}" srcOrd="0" destOrd="0" presId="urn:microsoft.com/office/officeart/2005/8/layout/chart3"/>
    <dgm:cxn modelId="{99D5043A-E857-4B58-8F40-C347839758B9}" type="presOf" srcId="{70F5D865-19CA-4AD9-821A-47EF30396E90}" destId="{6ACC974F-49AE-4EB7-94DE-7C8527902122}" srcOrd="1" destOrd="0" presId="urn:microsoft.com/office/officeart/2005/8/layout/chart3"/>
    <dgm:cxn modelId="{8A5D59CC-6929-42E2-901C-990DDB03861B}" srcId="{5C7DDAB9-5B3E-4F63-9EE1-A2B655736446}" destId="{A167AD81-E953-46DE-98EE-44F068AAAAA9}" srcOrd="0" destOrd="0" parTransId="{9F9D0549-8C37-45E4-8640-F06D73C0E99C}" sibTransId="{0D432D90-B947-4AC3-B6F5-C7B6F59F9544}"/>
    <dgm:cxn modelId="{6702146D-E159-4430-9329-D0823CAC9F7F}" srcId="{5C7DDAB9-5B3E-4F63-9EE1-A2B655736446}" destId="{70F5D865-19CA-4AD9-821A-47EF30396E90}" srcOrd="1" destOrd="0" parTransId="{D1D89AFD-8300-4369-BBD5-55DA31F61037}" sibTransId="{B814E10C-7D1F-40F1-9398-B096EB8FD32E}"/>
    <dgm:cxn modelId="{2E0C3ED8-829D-4C8E-9CB4-32D3B2208007}" srcId="{5C7DDAB9-5B3E-4F63-9EE1-A2B655736446}" destId="{A0A6FBFD-93CB-441C-8DC5-09536F52D4C5}" srcOrd="2" destOrd="0" parTransId="{F77015BE-A202-42EC-8F74-7060758ACD09}" sibTransId="{DBE5CACC-6CEA-4A13-BAA4-D9EE06268392}"/>
    <dgm:cxn modelId="{FF799CCD-ABF8-40C1-880B-0194B83AB7C6}" type="presParOf" srcId="{97301855-A75A-4561-9C91-F2050179CD4B}" destId="{D194E271-CF43-44A5-A03A-D32CBBDD512D}" srcOrd="0" destOrd="0" presId="urn:microsoft.com/office/officeart/2005/8/layout/chart3"/>
    <dgm:cxn modelId="{3D360EA0-552A-4E45-A275-82BDA404A12D}" type="presParOf" srcId="{97301855-A75A-4561-9C91-F2050179CD4B}" destId="{DF4AB09B-E519-4A51-B4D0-E45CDA8B0763}" srcOrd="1" destOrd="0" presId="urn:microsoft.com/office/officeart/2005/8/layout/chart3"/>
    <dgm:cxn modelId="{D34FA2D5-1AF7-4480-A6E0-98A9CBFEB03B}" type="presParOf" srcId="{97301855-A75A-4561-9C91-F2050179CD4B}" destId="{43F4E090-8D97-4A36-AC78-827C7DB610E6}" srcOrd="2" destOrd="0" presId="urn:microsoft.com/office/officeart/2005/8/layout/chart3"/>
    <dgm:cxn modelId="{9F81AA3D-1566-4371-ACFC-A7A8B362FC58}" type="presParOf" srcId="{97301855-A75A-4561-9C91-F2050179CD4B}" destId="{6ACC974F-49AE-4EB7-94DE-7C8527902122}" srcOrd="3" destOrd="0" presId="urn:microsoft.com/office/officeart/2005/8/layout/chart3"/>
    <dgm:cxn modelId="{FEC4345A-50A0-4D10-B2C3-A3AD48723A32}" type="presParOf" srcId="{97301855-A75A-4561-9C91-F2050179CD4B}" destId="{FC9D2221-5084-459F-A105-99243B1FC334}" srcOrd="4" destOrd="0" presId="urn:microsoft.com/office/officeart/2005/8/layout/chart3"/>
    <dgm:cxn modelId="{67D7C019-86CE-420C-8CC5-EE92E2482F70}" type="presParOf" srcId="{97301855-A75A-4561-9C91-F2050179CD4B}" destId="{5400212C-9111-422F-98DA-9A93D001FBB3}" srcOrd="5" destOrd="0" presId="urn:microsoft.com/office/officeart/2005/8/layout/chart3"/>
    <dgm:cxn modelId="{111DD174-2742-411A-A32A-C7815A772E2A}" type="presParOf" srcId="{97301855-A75A-4561-9C91-F2050179CD4B}" destId="{79C45561-1379-4A7D-AE76-A3B5D46BA40A}" srcOrd="6" destOrd="0" presId="urn:microsoft.com/office/officeart/2005/8/layout/chart3"/>
    <dgm:cxn modelId="{A1D8B8D2-5807-4EB1-B9F8-F940C01771C3}" type="presParOf" srcId="{97301855-A75A-4561-9C91-F2050179CD4B}" destId="{A50F39E3-572B-46C4-85AF-C49E35292CA8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E9B7F7-58C5-450B-A288-1A2350A30677}">
      <dsp:nvSpPr>
        <dsp:cNvPr id="0" name=""/>
        <dsp:cNvSpPr/>
      </dsp:nvSpPr>
      <dsp:spPr>
        <a:xfrm>
          <a:off x="0" y="1120604"/>
          <a:ext cx="8128000" cy="403200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344B5F-AF0F-4B4D-B3AA-67A3404EA3B8}">
      <dsp:nvSpPr>
        <dsp:cNvPr id="0" name=""/>
        <dsp:cNvSpPr/>
      </dsp:nvSpPr>
      <dsp:spPr>
        <a:xfrm>
          <a:off x="5151519" y="2290993"/>
          <a:ext cx="1958578" cy="2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0" rIns="0" bIns="5689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>
              <a:solidFill>
                <a:schemeClr val="bg1"/>
              </a:solidFill>
            </a:rPr>
            <a:t>РУМО</a:t>
          </a:r>
          <a:endParaRPr lang="ru-RU" sz="5600" kern="1200" dirty="0">
            <a:solidFill>
              <a:schemeClr val="bg1"/>
            </a:solidFill>
          </a:endParaRPr>
        </a:p>
      </dsp:txBody>
      <dsp:txXfrm>
        <a:off x="5151519" y="2290993"/>
        <a:ext cx="1958578" cy="2016000"/>
      </dsp:txXfrm>
    </dsp:sp>
    <dsp:sp modelId="{D2AF0551-A922-4664-BCDC-B72F6440BADD}">
      <dsp:nvSpPr>
        <dsp:cNvPr id="0" name=""/>
        <dsp:cNvSpPr/>
      </dsp:nvSpPr>
      <dsp:spPr>
        <a:xfrm>
          <a:off x="2655938" y="2290993"/>
          <a:ext cx="1958578" cy="2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0" rIns="0" bIns="5689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>
              <a:solidFill>
                <a:schemeClr val="bg1"/>
              </a:solidFill>
            </a:rPr>
            <a:t>РМК</a:t>
          </a:r>
          <a:endParaRPr lang="ru-RU" sz="5600" kern="1200" dirty="0">
            <a:solidFill>
              <a:schemeClr val="bg1"/>
            </a:solidFill>
          </a:endParaRPr>
        </a:p>
      </dsp:txBody>
      <dsp:txXfrm>
        <a:off x="2655938" y="2290993"/>
        <a:ext cx="1958578" cy="2016000"/>
      </dsp:txXfrm>
    </dsp:sp>
    <dsp:sp modelId="{BDE5D27A-0014-482C-8CD4-B4810B50B81F}">
      <dsp:nvSpPr>
        <dsp:cNvPr id="0" name=""/>
        <dsp:cNvSpPr/>
      </dsp:nvSpPr>
      <dsp:spPr>
        <a:xfrm>
          <a:off x="331302" y="2299541"/>
          <a:ext cx="1958578" cy="2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0" rIns="0" bIns="5689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>
              <a:solidFill>
                <a:srgbClr val="FFFF00"/>
              </a:solidFill>
            </a:rPr>
            <a:t>ШМО</a:t>
          </a:r>
          <a:endParaRPr lang="ru-RU" sz="5600" kern="1200" dirty="0">
            <a:solidFill>
              <a:srgbClr val="FFFF00"/>
            </a:solidFill>
          </a:endParaRPr>
        </a:p>
      </dsp:txBody>
      <dsp:txXfrm>
        <a:off x="331302" y="2299541"/>
        <a:ext cx="1958578" cy="201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94E271-CF43-44A5-A03A-D32CBBDD512D}">
      <dsp:nvSpPr>
        <dsp:cNvPr id="0" name=""/>
        <dsp:cNvSpPr/>
      </dsp:nvSpPr>
      <dsp:spPr>
        <a:xfrm>
          <a:off x="1874104" y="212075"/>
          <a:ext cx="6477456" cy="3890343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4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</a:rPr>
            <a:t>Информационная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/>
              </a:solidFill>
            </a:rPr>
            <a:t>создание банка педагогической информации о достижениях науки и практики (методический кабинет)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kern="1200" dirty="0"/>
        </a:p>
      </dsp:txBody>
      <dsp:txXfrm>
        <a:off x="5186861" y="931789"/>
        <a:ext cx="2390490" cy="1157840"/>
      </dsp:txXfrm>
    </dsp:sp>
    <dsp:sp modelId="{43F4E090-8D97-4A36-AC78-827C7DB610E6}">
      <dsp:nvSpPr>
        <dsp:cNvPr id="0" name=""/>
        <dsp:cNvSpPr/>
      </dsp:nvSpPr>
      <dsp:spPr>
        <a:xfrm>
          <a:off x="1877536" y="543543"/>
          <a:ext cx="6471320" cy="3714072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4">
                <a:hueOff val="-3433093"/>
                <a:satOff val="23096"/>
                <a:lumOff val="-1111"/>
                <a:alphaOff val="0"/>
                <a:tint val="98000"/>
                <a:lumMod val="110000"/>
              </a:schemeClr>
            </a:gs>
            <a:gs pos="84000">
              <a:schemeClr val="accent4">
                <a:hueOff val="-3433093"/>
                <a:satOff val="23096"/>
                <a:lumOff val="-111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</a:rPr>
            <a:t>Содержание образования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0" kern="1200" dirty="0" smtClean="0">
              <a:solidFill>
                <a:schemeClr val="tx1"/>
              </a:solidFill>
            </a:rPr>
            <a:t>подготовка кадров к освоению учебного плана </a:t>
          </a:r>
          <a:r>
            <a:rPr lang="ru-RU" sz="1050" b="0" kern="1200" dirty="0" err="1" smtClean="0">
              <a:solidFill>
                <a:schemeClr val="tx1"/>
              </a:solidFill>
            </a:rPr>
            <a:t>предпрофильного</a:t>
          </a:r>
          <a:r>
            <a:rPr lang="ru-RU" sz="1050" b="0" kern="1200" dirty="0" smtClean="0">
              <a:solidFill>
                <a:schemeClr val="tx1"/>
              </a:solidFill>
            </a:rPr>
            <a:t> и профильного обучения 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 dirty="0"/>
        </a:p>
      </dsp:txBody>
      <dsp:txXfrm>
        <a:off x="5228755" y="2466902"/>
        <a:ext cx="2388225" cy="1105378"/>
      </dsp:txXfrm>
    </dsp:sp>
    <dsp:sp modelId="{FC9D2221-5084-459F-A105-99243B1FC334}">
      <dsp:nvSpPr>
        <dsp:cNvPr id="0" name=""/>
        <dsp:cNvSpPr/>
      </dsp:nvSpPr>
      <dsp:spPr>
        <a:xfrm>
          <a:off x="1457606" y="486931"/>
          <a:ext cx="6481123" cy="3741685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4">
                <a:hueOff val="-6866185"/>
                <a:satOff val="46191"/>
                <a:lumOff val="-2222"/>
                <a:alphaOff val="0"/>
                <a:tint val="98000"/>
                <a:lumMod val="110000"/>
              </a:schemeClr>
            </a:gs>
            <a:gs pos="84000">
              <a:schemeClr val="accent4">
                <a:hueOff val="-6866185"/>
                <a:satOff val="46191"/>
                <a:lumOff val="-222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</a:rPr>
            <a:t>Инновационная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0" kern="1200" dirty="0" smtClean="0">
              <a:solidFill>
                <a:schemeClr val="tx1"/>
              </a:solidFill>
            </a:rPr>
            <a:t>управление опытно-экспериментальной работой, овладение навыками экспертной деятельности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</a:rPr>
            <a:t> </a:t>
          </a:r>
          <a:endParaRPr lang="ru-RU" sz="1100" b="1" kern="1200" dirty="0">
            <a:solidFill>
              <a:schemeClr val="tx1"/>
            </a:solidFill>
          </a:endParaRPr>
        </a:p>
      </dsp:txBody>
      <dsp:txXfrm>
        <a:off x="2190590" y="2424590"/>
        <a:ext cx="2391843" cy="1113597"/>
      </dsp:txXfrm>
    </dsp:sp>
    <dsp:sp modelId="{79C45561-1379-4A7D-AE76-A3B5D46BA40A}">
      <dsp:nvSpPr>
        <dsp:cNvPr id="0" name=""/>
        <dsp:cNvSpPr/>
      </dsp:nvSpPr>
      <dsp:spPr>
        <a:xfrm>
          <a:off x="1432238" y="224789"/>
          <a:ext cx="6514724" cy="3854759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4">
                <a:hueOff val="-10299278"/>
                <a:satOff val="69287"/>
                <a:lumOff val="-3333"/>
                <a:alphaOff val="0"/>
                <a:tint val="98000"/>
                <a:lumMod val="110000"/>
              </a:schemeClr>
            </a:gs>
            <a:gs pos="84000">
              <a:schemeClr val="accent4">
                <a:hueOff val="-10299278"/>
                <a:satOff val="69287"/>
                <a:lumOff val="-333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</a:rPr>
            <a:t>Диагностико-прогностическая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/>
              </a:solidFill>
            </a:rPr>
            <a:t>диагностика потребностей кадров в ПК и информационных запросов  </a:t>
          </a:r>
          <a:endParaRPr lang="ru-RU" sz="1050" kern="1200" dirty="0">
            <a:solidFill>
              <a:schemeClr val="tx1"/>
            </a:solidFill>
          </a:endParaRPr>
        </a:p>
      </dsp:txBody>
      <dsp:txXfrm>
        <a:off x="2169022" y="936084"/>
        <a:ext cx="2404243" cy="1147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3D227-0091-4A66-BA5A-4B176E6B092B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F2CCD-8867-4B6E-BCD7-D390808E0A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910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F2CCD-8867-4B6E-BCD7-D390808E0AC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839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Главой государства поставлена задача: по итогам исследования в 2024 году войти в 10 лучших систем общего образования</a:t>
            </a:r>
            <a:r>
              <a:rPr lang="ru-RU" baseline="0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F2CCD-8867-4B6E-BCD7-D390808E0AC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62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Факторов, влияющих на качество</a:t>
            </a:r>
            <a:r>
              <a:rPr lang="ru-RU" baseline="0" dirty="0" smtClean="0"/>
              <a:t> образовательных результатов множество. Однако, эти результаты обеспечивают педагоги на уроках. Следовательно, наиболее значимым является уровень профессиональной компетентности педагога и, соответственно, качество проведения учебных занятий.  Урок - основная дидактическая единица образовательного процесса. Необходимо наличие непрерывной системы профессионального развития и саморазвития педагогов.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F2CCD-8867-4B6E-BCD7-D390808E0AC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236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2964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9522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471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592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68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720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9790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851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72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113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6277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63684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1456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55937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021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499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3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2490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7383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92300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02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0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8EFE3-E7B4-4667-9A04-E5724B0DC65E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25.02.2021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D0F5F0-939B-40FB-8D37-72475616BF2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47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ioco.ru/pisa-2015" TargetMode="External"/><Relationship Id="rId3" Type="http://schemas.openxmlformats.org/officeDocument/2006/relationships/hyperlink" Target="https://fioco.ru/pisa-2000" TargetMode="External"/><Relationship Id="rId7" Type="http://schemas.openxmlformats.org/officeDocument/2006/relationships/hyperlink" Target="https://fioco.ru/PISA-201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ioco.ru/pisa-2009" TargetMode="External"/><Relationship Id="rId5" Type="http://schemas.openxmlformats.org/officeDocument/2006/relationships/hyperlink" Target="https://fioco.ru/pisa-2006" TargetMode="External"/><Relationship Id="rId4" Type="http://schemas.openxmlformats.org/officeDocument/2006/relationships/hyperlink" Target="https://fioco.ru/pisa-2003" TargetMode="External"/><Relationship Id="rId9" Type="http://schemas.openxmlformats.org/officeDocument/2006/relationships/hyperlink" Target="https://fioco.ru/pisa-201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fioco.ru/pisa-2018" TargetMode="External"/><Relationship Id="rId3" Type="http://schemas.openxmlformats.org/officeDocument/2006/relationships/hyperlink" Target="https://fioco.ru/pisa-2003" TargetMode="External"/><Relationship Id="rId7" Type="http://schemas.openxmlformats.org/officeDocument/2006/relationships/hyperlink" Target="https://fioco.ru/pisa-2015" TargetMode="External"/><Relationship Id="rId2" Type="http://schemas.openxmlformats.org/officeDocument/2006/relationships/hyperlink" Target="https://fioco.ru/pisa-2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ioco.ru/PISA-2012" TargetMode="External"/><Relationship Id="rId5" Type="http://schemas.openxmlformats.org/officeDocument/2006/relationships/hyperlink" Target="https://fioco.ru/pisa-2009" TargetMode="External"/><Relationship Id="rId4" Type="http://schemas.openxmlformats.org/officeDocument/2006/relationships/hyperlink" Target="https://fioco.ru/pisa-2006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fioco.ru/pisa-2018" TargetMode="External"/><Relationship Id="rId3" Type="http://schemas.openxmlformats.org/officeDocument/2006/relationships/hyperlink" Target="https://fioco.ru/pisa-2003" TargetMode="External"/><Relationship Id="rId7" Type="http://schemas.openxmlformats.org/officeDocument/2006/relationships/hyperlink" Target="https://fioco.ru/pisa-2015" TargetMode="External"/><Relationship Id="rId2" Type="http://schemas.openxmlformats.org/officeDocument/2006/relationships/hyperlink" Target="https://fioco.ru/pisa-2000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fioco.ru/PISA-2012" TargetMode="External"/><Relationship Id="rId5" Type="http://schemas.openxmlformats.org/officeDocument/2006/relationships/hyperlink" Target="https://fioco.ru/pisa-2009" TargetMode="External"/><Relationship Id="rId4" Type="http://schemas.openxmlformats.org/officeDocument/2006/relationships/hyperlink" Target="https://fioco.ru/pisa-2006" TargetMode="External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fioco.ru/pisa-2018" TargetMode="External"/><Relationship Id="rId3" Type="http://schemas.openxmlformats.org/officeDocument/2006/relationships/hyperlink" Target="https://fioco.ru/pisa-2003" TargetMode="External"/><Relationship Id="rId7" Type="http://schemas.openxmlformats.org/officeDocument/2006/relationships/hyperlink" Target="https://fioco.ru/pisa-2015" TargetMode="External"/><Relationship Id="rId2" Type="http://schemas.openxmlformats.org/officeDocument/2006/relationships/hyperlink" Target="https://fioco.ru/pisa-2000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fioco.ru/PISA-2012" TargetMode="External"/><Relationship Id="rId5" Type="http://schemas.openxmlformats.org/officeDocument/2006/relationships/hyperlink" Target="https://fioco.ru/pisa-2009" TargetMode="External"/><Relationship Id="rId4" Type="http://schemas.openxmlformats.org/officeDocument/2006/relationships/hyperlink" Target="https://fioco.ru/pisa-2006" TargetMode="External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1194" y="806786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Деятельность школьных методических объединений, направленных на формирование читательской, математической и естественно научной грамотности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194" y="2606541"/>
            <a:ext cx="10993546" cy="590321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ГАУ ДПО РБ «Бурятский республиканский институт образовательной политики»,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25</a:t>
            </a: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февраля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2021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года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513" y="3648351"/>
            <a:ext cx="113049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</a:rPr>
              <a:t>P I S A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международная программа по оценке образовательных достижений учащихся</a:t>
            </a:r>
          </a:p>
          <a:p>
            <a:pPr algn="ctr"/>
            <a:endParaRPr lang="ru-RU" sz="1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9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800378"/>
          </a:xfrm>
        </p:spPr>
        <p:txBody>
          <a:bodyPr/>
          <a:lstStyle/>
          <a:p>
            <a:pPr algn="ctr"/>
            <a:r>
              <a:rPr lang="ru-RU" b="1" dirty="0" smtClean="0"/>
              <a:t>Направления методической деятельности 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52883337"/>
              </p:ext>
            </p:extLst>
          </p:nvPr>
        </p:nvGraphicFramePr>
        <p:xfrm>
          <a:off x="977774" y="2245259"/>
          <a:ext cx="10049347" cy="4454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19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735905"/>
              </p:ext>
            </p:extLst>
          </p:nvPr>
        </p:nvGraphicFramePr>
        <p:xfrm>
          <a:off x="488885" y="1643413"/>
          <a:ext cx="11235352" cy="50149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17676">
                  <a:extLst>
                    <a:ext uri="{9D8B030D-6E8A-4147-A177-3AD203B41FA5}">
                      <a16:colId xmlns="" xmlns:a16="http://schemas.microsoft.com/office/drawing/2014/main" val="511884266"/>
                    </a:ext>
                  </a:extLst>
                </a:gridCol>
                <a:gridCol w="5617676">
                  <a:extLst>
                    <a:ext uri="{9D8B030D-6E8A-4147-A177-3AD203B41FA5}">
                      <a16:colId xmlns="" xmlns:a16="http://schemas.microsoft.com/office/drawing/2014/main" val="191865037"/>
                    </a:ext>
                  </a:extLst>
                </a:gridCol>
              </a:tblGrid>
              <a:tr h="557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  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Цикл</a:t>
                      </a: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исследования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Количество </a:t>
                      </a: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стран-участниц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extLst>
                  <a:ext uri="{0D108BD9-81ED-4DB2-BD59-A6C34878D82A}">
                    <a16:rowId xmlns="" xmlns:a16="http://schemas.microsoft.com/office/drawing/2014/main" val="3191787101"/>
                  </a:ext>
                </a:extLst>
              </a:tr>
              <a:tr h="5572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dirty="0">
                          <a:effectLst/>
                        </a:rPr>
                        <a:t>                      </a:t>
                      </a:r>
                      <a:r>
                        <a:rPr lang="en-US" sz="2800" u="none" dirty="0">
                          <a:effectLst/>
                          <a:hlinkClick r:id="rId3"/>
                        </a:rPr>
                        <a:t>PISA-2000</a:t>
                      </a:r>
                      <a:endParaRPr lang="en-US" sz="2800" b="1" u="non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 dirty="0">
                          <a:effectLst/>
                        </a:rPr>
                        <a:t>                  </a:t>
                      </a:r>
                      <a:r>
                        <a:rPr lang="ru-RU" sz="2800" b="1" dirty="0" smtClean="0">
                          <a:effectLst/>
                        </a:rPr>
                        <a:t> 32 </a:t>
                      </a:r>
                      <a:r>
                        <a:rPr lang="ru-RU" sz="2800" b="1" dirty="0">
                          <a:effectLst/>
                        </a:rPr>
                        <a:t>страны мира</a:t>
                      </a:r>
                      <a:endParaRPr lang="ru-RU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extLst>
                  <a:ext uri="{0D108BD9-81ED-4DB2-BD59-A6C34878D82A}">
                    <a16:rowId xmlns="" xmlns:a16="http://schemas.microsoft.com/office/drawing/2014/main" val="2000405528"/>
                  </a:ext>
                </a:extLst>
              </a:tr>
              <a:tr h="5572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dirty="0">
                          <a:effectLst/>
                        </a:rPr>
                        <a:t>                     </a:t>
                      </a:r>
                      <a:r>
                        <a:rPr lang="en-US" sz="2800" u="none" dirty="0">
                          <a:effectLst/>
                          <a:hlinkClick r:id="rId4"/>
                        </a:rPr>
                        <a:t> PISA-2003</a:t>
                      </a:r>
                      <a:endParaRPr lang="en-US" sz="2800" b="1" u="non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 dirty="0">
                          <a:effectLst/>
                        </a:rPr>
                        <a:t>                 </a:t>
                      </a:r>
                      <a:r>
                        <a:rPr lang="ru-RU" sz="2800" b="1" dirty="0" smtClean="0">
                          <a:effectLst/>
                        </a:rPr>
                        <a:t>  40 </a:t>
                      </a:r>
                      <a:r>
                        <a:rPr lang="ru-RU" sz="2800" b="1" dirty="0">
                          <a:effectLst/>
                        </a:rPr>
                        <a:t>стран мира</a:t>
                      </a:r>
                      <a:endParaRPr lang="ru-RU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extLst>
                  <a:ext uri="{0D108BD9-81ED-4DB2-BD59-A6C34878D82A}">
                    <a16:rowId xmlns="" xmlns:a16="http://schemas.microsoft.com/office/drawing/2014/main" val="1533254697"/>
                  </a:ext>
                </a:extLst>
              </a:tr>
              <a:tr h="5572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dirty="0">
                          <a:effectLst/>
                        </a:rPr>
                        <a:t>                      </a:t>
                      </a:r>
                      <a:r>
                        <a:rPr lang="en-US" sz="2800" u="none" dirty="0">
                          <a:effectLst/>
                          <a:hlinkClick r:id="rId5"/>
                        </a:rPr>
                        <a:t>PISA-2006</a:t>
                      </a:r>
                      <a:endParaRPr lang="en-US" sz="2800" b="1" u="non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 dirty="0">
                          <a:effectLst/>
                        </a:rPr>
                        <a:t>                   </a:t>
                      </a:r>
                      <a:r>
                        <a:rPr lang="ru-RU" sz="2800" b="1" dirty="0" smtClean="0">
                          <a:effectLst/>
                        </a:rPr>
                        <a:t>57 </a:t>
                      </a:r>
                      <a:r>
                        <a:rPr lang="ru-RU" sz="2800" b="1" dirty="0">
                          <a:effectLst/>
                        </a:rPr>
                        <a:t>стран мира</a:t>
                      </a:r>
                      <a:endParaRPr lang="ru-RU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extLst>
                  <a:ext uri="{0D108BD9-81ED-4DB2-BD59-A6C34878D82A}">
                    <a16:rowId xmlns="" xmlns:a16="http://schemas.microsoft.com/office/drawing/2014/main" val="3473134254"/>
                  </a:ext>
                </a:extLst>
              </a:tr>
              <a:tr h="5572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dirty="0">
                          <a:effectLst/>
                        </a:rPr>
                        <a:t>                      </a:t>
                      </a:r>
                      <a:r>
                        <a:rPr lang="en-US" sz="2800" u="none" dirty="0">
                          <a:effectLst/>
                          <a:hlinkClick r:id="rId6"/>
                        </a:rPr>
                        <a:t>PISA-2009</a:t>
                      </a:r>
                      <a:endParaRPr lang="en-US" sz="2800" b="1" u="non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 dirty="0">
                          <a:effectLst/>
                        </a:rPr>
                        <a:t>                   </a:t>
                      </a:r>
                      <a:r>
                        <a:rPr lang="ru-RU" sz="2800" b="1" dirty="0" smtClean="0">
                          <a:effectLst/>
                        </a:rPr>
                        <a:t>65 </a:t>
                      </a:r>
                      <a:r>
                        <a:rPr lang="ru-RU" sz="2800" b="1" dirty="0">
                          <a:effectLst/>
                        </a:rPr>
                        <a:t>стран мира</a:t>
                      </a:r>
                      <a:endParaRPr lang="ru-RU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extLst>
                  <a:ext uri="{0D108BD9-81ED-4DB2-BD59-A6C34878D82A}">
                    <a16:rowId xmlns="" xmlns:a16="http://schemas.microsoft.com/office/drawing/2014/main" val="4285223975"/>
                  </a:ext>
                </a:extLst>
              </a:tr>
              <a:tr h="5572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dirty="0">
                          <a:effectLst/>
                        </a:rPr>
                        <a:t>                      </a:t>
                      </a:r>
                      <a:r>
                        <a:rPr lang="en-US" sz="2800" u="none" dirty="0">
                          <a:effectLst/>
                          <a:hlinkClick r:id="rId7"/>
                        </a:rPr>
                        <a:t>PISA-2012</a:t>
                      </a:r>
                      <a:endParaRPr lang="en-US" sz="2800" b="1" u="non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 dirty="0">
                          <a:effectLst/>
                        </a:rPr>
                        <a:t>                   </a:t>
                      </a:r>
                      <a:r>
                        <a:rPr lang="ru-RU" sz="2800" b="1" dirty="0" smtClean="0">
                          <a:effectLst/>
                        </a:rPr>
                        <a:t>65 </a:t>
                      </a:r>
                      <a:r>
                        <a:rPr lang="ru-RU" sz="2800" b="1" dirty="0">
                          <a:effectLst/>
                        </a:rPr>
                        <a:t>стран мира</a:t>
                      </a:r>
                      <a:endParaRPr lang="ru-RU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extLst>
                  <a:ext uri="{0D108BD9-81ED-4DB2-BD59-A6C34878D82A}">
                    <a16:rowId xmlns="" xmlns:a16="http://schemas.microsoft.com/office/drawing/2014/main" val="2464037946"/>
                  </a:ext>
                </a:extLst>
              </a:tr>
              <a:tr h="5572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dirty="0">
                          <a:effectLst/>
                        </a:rPr>
                        <a:t>                      </a:t>
                      </a:r>
                      <a:r>
                        <a:rPr lang="en-US" sz="2800" u="none" dirty="0">
                          <a:effectLst/>
                          <a:hlinkClick r:id="rId8"/>
                        </a:rPr>
                        <a:t>PISA-2015</a:t>
                      </a:r>
                      <a:endParaRPr lang="en-US" sz="2800" b="1" u="non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 dirty="0">
                          <a:effectLst/>
                        </a:rPr>
                        <a:t>                   </a:t>
                      </a:r>
                      <a:r>
                        <a:rPr lang="ru-RU" sz="2800" b="1" dirty="0" smtClean="0">
                          <a:effectLst/>
                        </a:rPr>
                        <a:t>70 </a:t>
                      </a:r>
                      <a:r>
                        <a:rPr lang="ru-RU" sz="2800" b="1" dirty="0">
                          <a:effectLst/>
                        </a:rPr>
                        <a:t>стран мира</a:t>
                      </a:r>
                      <a:endParaRPr lang="ru-RU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extLst>
                  <a:ext uri="{0D108BD9-81ED-4DB2-BD59-A6C34878D82A}">
                    <a16:rowId xmlns="" xmlns:a16="http://schemas.microsoft.com/office/drawing/2014/main" val="1006755006"/>
                  </a:ext>
                </a:extLst>
              </a:tr>
              <a:tr h="5572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dirty="0">
                          <a:effectLst/>
                        </a:rPr>
                        <a:t>                    </a:t>
                      </a:r>
                      <a:r>
                        <a:rPr lang="en-US" sz="2800" u="none" dirty="0">
                          <a:effectLst/>
                          <a:hlinkClick r:id="rId9"/>
                        </a:rPr>
                        <a:t>  PISA-2018</a:t>
                      </a:r>
                      <a:endParaRPr lang="en-US" sz="2800" b="1" u="non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 dirty="0">
                          <a:effectLst/>
                        </a:rPr>
                        <a:t>                   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</a:rPr>
                        <a:t>79</a:t>
                      </a:r>
                      <a:r>
                        <a:rPr lang="ru-RU" sz="2800" b="1" dirty="0" smtClean="0">
                          <a:effectLst/>
                        </a:rPr>
                        <a:t> </a:t>
                      </a:r>
                      <a:r>
                        <a:rPr lang="ru-RU" sz="2800" b="1" dirty="0">
                          <a:effectLst/>
                        </a:rPr>
                        <a:t>стран мира</a:t>
                      </a:r>
                      <a:endParaRPr lang="ru-RU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extLst>
                  <a:ext uri="{0D108BD9-81ED-4DB2-BD59-A6C34878D82A}">
                    <a16:rowId xmlns="" xmlns:a16="http://schemas.microsoft.com/office/drawing/2014/main" val="132785485"/>
                  </a:ext>
                </a:extLst>
              </a:tr>
              <a:tr h="557215"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u="none" dirty="0" smtClean="0">
                          <a:effectLst/>
                          <a:latin typeface="+mn-lt"/>
                          <a:hlinkClick r:id="rId9"/>
                        </a:rPr>
                        <a:t>     </a:t>
                      </a:r>
                      <a:r>
                        <a:rPr lang="en-US" sz="2800" u="none" dirty="0" smtClean="0">
                          <a:effectLst/>
                          <a:latin typeface="+mn-lt"/>
                          <a:hlinkClick r:id="rId9"/>
                        </a:rPr>
                        <a:t>PISA-20</a:t>
                      </a:r>
                      <a:r>
                        <a:rPr lang="en-US" sz="2800" u="none" dirty="0" smtClean="0">
                          <a:effectLst/>
                          <a:latin typeface="+mn-lt"/>
                          <a:hlinkClick r:id="rId7"/>
                        </a:rPr>
                        <a:t>21</a:t>
                      </a:r>
                      <a:endParaRPr lang="en-US" sz="2800" b="1" u="none" dirty="0" smtClean="0">
                        <a:solidFill>
                          <a:srgbClr val="C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??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стран мира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7702" marR="77702" marT="38851" marB="38851" anchor="ctr"/>
                </a:tc>
                <a:extLst>
                  <a:ext uri="{0D108BD9-81ED-4DB2-BD59-A6C34878D82A}">
                    <a16:rowId xmlns="" xmlns:a16="http://schemas.microsoft.com/office/drawing/2014/main" val="38791827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94137" y="913885"/>
            <a:ext cx="90822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Количество стран-участниц в исследовании PISA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221145"/>
              </p:ext>
            </p:extLst>
          </p:nvPr>
        </p:nvGraphicFramePr>
        <p:xfrm>
          <a:off x="497941" y="1919336"/>
          <a:ext cx="11244404" cy="41256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96743">
                  <a:extLst>
                    <a:ext uri="{9D8B030D-6E8A-4147-A177-3AD203B41FA5}">
                      <a16:colId xmlns="" xmlns:a16="http://schemas.microsoft.com/office/drawing/2014/main" val="3486450080"/>
                    </a:ext>
                  </a:extLst>
                </a:gridCol>
                <a:gridCol w="1209451">
                  <a:extLst>
                    <a:ext uri="{9D8B030D-6E8A-4147-A177-3AD203B41FA5}">
                      <a16:colId xmlns="" xmlns:a16="http://schemas.microsoft.com/office/drawing/2014/main" val="3092521416"/>
                    </a:ext>
                  </a:extLst>
                </a:gridCol>
                <a:gridCol w="1264163">
                  <a:extLst>
                    <a:ext uri="{9D8B030D-6E8A-4147-A177-3AD203B41FA5}">
                      <a16:colId xmlns="" xmlns:a16="http://schemas.microsoft.com/office/drawing/2014/main" val="2415898592"/>
                    </a:ext>
                  </a:extLst>
                </a:gridCol>
                <a:gridCol w="1250858">
                  <a:extLst>
                    <a:ext uri="{9D8B030D-6E8A-4147-A177-3AD203B41FA5}">
                      <a16:colId xmlns="" xmlns:a16="http://schemas.microsoft.com/office/drawing/2014/main" val="4209206351"/>
                    </a:ext>
                  </a:extLst>
                </a:gridCol>
                <a:gridCol w="1264163">
                  <a:extLst>
                    <a:ext uri="{9D8B030D-6E8A-4147-A177-3AD203B41FA5}">
                      <a16:colId xmlns="" xmlns:a16="http://schemas.microsoft.com/office/drawing/2014/main" val="2230757051"/>
                    </a:ext>
                  </a:extLst>
                </a:gridCol>
                <a:gridCol w="1250858">
                  <a:extLst>
                    <a:ext uri="{9D8B030D-6E8A-4147-A177-3AD203B41FA5}">
                      <a16:colId xmlns="" xmlns:a16="http://schemas.microsoft.com/office/drawing/2014/main" val="3226588603"/>
                    </a:ext>
                  </a:extLst>
                </a:gridCol>
                <a:gridCol w="1304084">
                  <a:extLst>
                    <a:ext uri="{9D8B030D-6E8A-4147-A177-3AD203B41FA5}">
                      <a16:colId xmlns="" xmlns:a16="http://schemas.microsoft.com/office/drawing/2014/main" val="3318305956"/>
                    </a:ext>
                  </a:extLst>
                </a:gridCol>
                <a:gridCol w="1304084">
                  <a:extLst>
                    <a:ext uri="{9D8B030D-6E8A-4147-A177-3AD203B41FA5}">
                      <a16:colId xmlns="" xmlns:a16="http://schemas.microsoft.com/office/drawing/2014/main" val="1578204423"/>
                    </a:ext>
                  </a:extLst>
                </a:gridCol>
              </a:tblGrid>
              <a:tr h="661740"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 </a:t>
                      </a:r>
                      <a:endParaRPr lang="ru-RU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Место </a:t>
                      </a:r>
                      <a:r>
                        <a:rPr lang="ru-RU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РФ среди других стран-участниц (по количеству баллов)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0280404"/>
                  </a:ext>
                </a:extLst>
              </a:tr>
              <a:tr h="94791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Направление </a:t>
                      </a:r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исследования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</a:t>
                      </a: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hlinkClick r:id="rId2"/>
                        </a:rPr>
                        <a:t>2000</a:t>
                      </a:r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hlinkClick r:id="rId3"/>
                        </a:rPr>
                        <a:t>2003</a:t>
                      </a:r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hlinkClick r:id="rId4"/>
                        </a:rPr>
                        <a:t>2006</a:t>
                      </a:r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hlinkClick r:id="rId5"/>
                        </a:rPr>
                        <a:t>2009</a:t>
                      </a:r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hlinkClick r:id="rId6"/>
                        </a:rPr>
                        <a:t>2012</a:t>
                      </a:r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hlinkClick r:id="rId7"/>
                        </a:rPr>
                        <a:t>2015</a:t>
                      </a:r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hlinkClick r:id="rId8"/>
                        </a:rPr>
                        <a:t>2018</a:t>
                      </a:r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47231661"/>
                  </a:ext>
                </a:extLst>
              </a:tr>
              <a:tr h="72422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Естественно научная </a:t>
                      </a:r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грамотность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26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24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35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39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37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32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33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90070296"/>
                  </a:ext>
                </a:extLst>
              </a:tr>
              <a:tr h="66948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Математическая </a:t>
                      </a:r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грамотность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22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29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34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38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34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    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23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30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82943550"/>
                  </a:ext>
                </a:extLst>
              </a:tr>
              <a:tr h="112224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Читательская </a:t>
                      </a:r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грамотность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27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32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39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43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   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42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</a:rPr>
                        <a:t>   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26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   </a:t>
                      </a:r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 31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3024856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62259" y="1073879"/>
            <a:ext cx="1050133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Результаты Российской Федерации в исследовании PISA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                                                 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7941" y="1919336"/>
            <a:ext cx="2372008" cy="71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5718"/>
              </p:ext>
            </p:extLst>
          </p:nvPr>
        </p:nvGraphicFramePr>
        <p:xfrm>
          <a:off x="670421" y="651414"/>
          <a:ext cx="10786534" cy="483836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59428">
                  <a:extLst>
                    <a:ext uri="{9D8B030D-6E8A-4147-A177-3AD203B41FA5}">
                      <a16:colId xmlns="" xmlns:a16="http://schemas.microsoft.com/office/drawing/2014/main" val="847018003"/>
                    </a:ext>
                  </a:extLst>
                </a:gridCol>
                <a:gridCol w="1199922">
                  <a:extLst>
                    <a:ext uri="{9D8B030D-6E8A-4147-A177-3AD203B41FA5}">
                      <a16:colId xmlns="" xmlns:a16="http://schemas.microsoft.com/office/drawing/2014/main" val="747676746"/>
                    </a:ext>
                  </a:extLst>
                </a:gridCol>
                <a:gridCol w="1212687">
                  <a:extLst>
                    <a:ext uri="{9D8B030D-6E8A-4147-A177-3AD203B41FA5}">
                      <a16:colId xmlns="" xmlns:a16="http://schemas.microsoft.com/office/drawing/2014/main" val="3084955998"/>
                    </a:ext>
                  </a:extLst>
                </a:gridCol>
                <a:gridCol w="1199922">
                  <a:extLst>
                    <a:ext uri="{9D8B030D-6E8A-4147-A177-3AD203B41FA5}">
                      <a16:colId xmlns="" xmlns:a16="http://schemas.microsoft.com/office/drawing/2014/main" val="3117680812"/>
                    </a:ext>
                  </a:extLst>
                </a:gridCol>
                <a:gridCol w="1212687">
                  <a:extLst>
                    <a:ext uri="{9D8B030D-6E8A-4147-A177-3AD203B41FA5}">
                      <a16:colId xmlns="" xmlns:a16="http://schemas.microsoft.com/office/drawing/2014/main" val="2271136887"/>
                    </a:ext>
                  </a:extLst>
                </a:gridCol>
                <a:gridCol w="1199922">
                  <a:extLst>
                    <a:ext uri="{9D8B030D-6E8A-4147-A177-3AD203B41FA5}">
                      <a16:colId xmlns="" xmlns:a16="http://schemas.microsoft.com/office/drawing/2014/main" val="515831159"/>
                    </a:ext>
                  </a:extLst>
                </a:gridCol>
                <a:gridCol w="1250983">
                  <a:extLst>
                    <a:ext uri="{9D8B030D-6E8A-4147-A177-3AD203B41FA5}">
                      <a16:colId xmlns="" xmlns:a16="http://schemas.microsoft.com/office/drawing/2014/main" val="3747276437"/>
                    </a:ext>
                  </a:extLst>
                </a:gridCol>
                <a:gridCol w="1250983">
                  <a:extLst>
                    <a:ext uri="{9D8B030D-6E8A-4147-A177-3AD203B41FA5}">
                      <a16:colId xmlns="" xmlns:a16="http://schemas.microsoft.com/office/drawing/2014/main" val="1176017490"/>
                    </a:ext>
                  </a:extLst>
                </a:gridCol>
              </a:tblGrid>
              <a:tr h="899119"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 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Место </a:t>
                      </a: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РФ среди других стран-участниц*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6691187"/>
                  </a:ext>
                </a:extLst>
              </a:tr>
              <a:tr h="899119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Направление исследования</a:t>
                      </a:r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smtClean="0">
                          <a:effectLst/>
                          <a:hlinkClick r:id="rId2"/>
                        </a:rPr>
                        <a:t>PISA-2000</a:t>
                      </a:r>
                      <a:endParaRPr lang="en-US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smtClean="0">
                          <a:effectLst/>
                          <a:hlinkClick r:id="rId3"/>
                        </a:rPr>
                        <a:t>PISA-2003</a:t>
                      </a:r>
                      <a:endParaRPr lang="en-US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4"/>
                        </a:rPr>
                        <a:t>PISA-2006</a:t>
                      </a:r>
                      <a:endParaRPr lang="en-US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5"/>
                        </a:rPr>
                        <a:t>PISA-2009</a:t>
                      </a:r>
                      <a:endParaRPr lang="en-US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6"/>
                        </a:rPr>
                        <a:t>PISA-2012</a:t>
                      </a:r>
                      <a:endParaRPr lang="en-US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7"/>
                        </a:rPr>
                        <a:t>PISA-2015</a:t>
                      </a:r>
                      <a:endParaRPr lang="en-US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dirty="0" smtClean="0">
                          <a:effectLst/>
                          <a:hlinkClick r:id="rId8"/>
                        </a:rPr>
                        <a:t>PISA-2018</a:t>
                      </a:r>
                      <a:endParaRPr lang="en-US" b="1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84443243"/>
                  </a:ext>
                </a:extLst>
              </a:tr>
              <a:tr h="108665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Естественнонаучная грамотность</a:t>
                      </a:r>
                      <a:endParaRPr lang="ru-RU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</a:t>
                      </a:r>
                      <a:r>
                        <a:rPr lang="ru-RU" sz="2000" dirty="0" smtClean="0">
                          <a:effectLst/>
                        </a:rPr>
                        <a:t>26-29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20-30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 </a:t>
                      </a:r>
                      <a:r>
                        <a:rPr lang="ru-RU" sz="2000" dirty="0" smtClean="0">
                          <a:effectLst/>
                        </a:rPr>
                        <a:t>33-38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</a:t>
                      </a:r>
                      <a:r>
                        <a:rPr lang="ru-RU" sz="2000" dirty="0" smtClean="0">
                          <a:effectLst/>
                        </a:rPr>
                        <a:t>38-40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34-38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30-34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30-37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25577083"/>
                  </a:ext>
                </a:extLst>
              </a:tr>
              <a:tr h="1054359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Математическая грамотность</a:t>
                      </a:r>
                      <a:endParaRPr lang="ru-RU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21-25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  </a:t>
                      </a:r>
                      <a:r>
                        <a:rPr lang="ru-RU" sz="2000" dirty="0" smtClean="0">
                          <a:effectLst/>
                        </a:rPr>
                        <a:t>29-31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 </a:t>
                      </a:r>
                      <a:r>
                        <a:rPr lang="ru-RU" sz="2000" dirty="0" smtClean="0">
                          <a:effectLst/>
                        </a:rPr>
                        <a:t>32-36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</a:t>
                      </a:r>
                      <a:r>
                        <a:rPr lang="ru-RU" sz="2000" dirty="0" smtClean="0">
                          <a:effectLst/>
                        </a:rPr>
                        <a:t>38-39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</a:t>
                      </a:r>
                      <a:r>
                        <a:rPr lang="ru-RU" sz="2000" dirty="0" smtClean="0">
                          <a:effectLst/>
                        </a:rPr>
                        <a:t>31-39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20-30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</a:t>
                      </a:r>
                      <a:r>
                        <a:rPr lang="ru-RU" sz="2000" dirty="0" smtClean="0">
                          <a:effectLst/>
                        </a:rPr>
                        <a:t>27-35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40268653"/>
                  </a:ext>
                </a:extLst>
              </a:tr>
              <a:tr h="899119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  Читательская грамотность</a:t>
                      </a:r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</a:t>
                      </a:r>
                      <a:r>
                        <a:rPr lang="ru-RU" sz="2000" dirty="0" smtClean="0">
                          <a:effectLst/>
                        </a:rPr>
                        <a:t>27-29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  </a:t>
                      </a:r>
                      <a:r>
                        <a:rPr lang="ru-RU" sz="2000" dirty="0" smtClean="0">
                          <a:effectLst/>
                        </a:rPr>
                        <a:t>32-34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 </a:t>
                      </a:r>
                      <a:r>
                        <a:rPr lang="ru-RU" sz="2000" dirty="0" smtClean="0">
                          <a:effectLst/>
                        </a:rPr>
                        <a:t>37-40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 </a:t>
                      </a:r>
                      <a:r>
                        <a:rPr lang="ru-RU" sz="2000" dirty="0" smtClean="0">
                          <a:effectLst/>
                        </a:rPr>
                        <a:t>41-43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</a:t>
                      </a:r>
                      <a:r>
                        <a:rPr lang="ru-RU" sz="2000" dirty="0" smtClean="0">
                          <a:effectLst/>
                        </a:rPr>
                        <a:t>38-42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19-30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   </a:t>
                      </a:r>
                      <a:r>
                        <a:rPr lang="ru-RU" sz="2000" dirty="0" smtClean="0">
                          <a:effectLst/>
                        </a:rPr>
                        <a:t>26-36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33857899"/>
                  </a:ext>
                </a:extLst>
              </a:tr>
            </a:tbl>
          </a:graphicData>
        </a:graphic>
      </p:graphicFrame>
      <p:sp>
        <p:nvSpPr>
          <p:cNvPr id="3" name="Rectangle 1">
            <a:hlinkClick r:id="rId8"/>
          </p:cNvPr>
          <p:cNvSpPr>
            <a:spLocks noChangeArrowheads="1"/>
          </p:cNvSpPr>
          <p:nvPr/>
        </p:nvSpPr>
        <p:spPr bwMode="auto">
          <a:xfrm>
            <a:off x="-3295225" y="5817111"/>
            <a:ext cx="147521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                                                                </a:t>
            </a:r>
            <a:r>
              <a:rPr kumimoji="0" lang="ru-RU" alt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alt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*В международном отчёте  указывается место страны с учётом стандартного отклонения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0421" y="680571"/>
            <a:ext cx="2231399" cy="84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0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550002"/>
              </p:ext>
            </p:extLst>
          </p:nvPr>
        </p:nvGraphicFramePr>
        <p:xfrm>
          <a:off x="545406" y="1016610"/>
          <a:ext cx="11015529" cy="5186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07395">
                  <a:extLst>
                    <a:ext uri="{9D8B030D-6E8A-4147-A177-3AD203B41FA5}">
                      <a16:colId xmlns="" xmlns:a16="http://schemas.microsoft.com/office/drawing/2014/main" val="905711185"/>
                    </a:ext>
                  </a:extLst>
                </a:gridCol>
                <a:gridCol w="1225396">
                  <a:extLst>
                    <a:ext uri="{9D8B030D-6E8A-4147-A177-3AD203B41FA5}">
                      <a16:colId xmlns="" xmlns:a16="http://schemas.microsoft.com/office/drawing/2014/main" val="3365863249"/>
                    </a:ext>
                  </a:extLst>
                </a:gridCol>
                <a:gridCol w="1238432">
                  <a:extLst>
                    <a:ext uri="{9D8B030D-6E8A-4147-A177-3AD203B41FA5}">
                      <a16:colId xmlns="" xmlns:a16="http://schemas.microsoft.com/office/drawing/2014/main" val="299194847"/>
                    </a:ext>
                  </a:extLst>
                </a:gridCol>
                <a:gridCol w="1225396">
                  <a:extLst>
                    <a:ext uri="{9D8B030D-6E8A-4147-A177-3AD203B41FA5}">
                      <a16:colId xmlns="" xmlns:a16="http://schemas.microsoft.com/office/drawing/2014/main" val="1295061726"/>
                    </a:ext>
                  </a:extLst>
                </a:gridCol>
                <a:gridCol w="1238432">
                  <a:extLst>
                    <a:ext uri="{9D8B030D-6E8A-4147-A177-3AD203B41FA5}">
                      <a16:colId xmlns="" xmlns:a16="http://schemas.microsoft.com/office/drawing/2014/main" val="3119756261"/>
                    </a:ext>
                  </a:extLst>
                </a:gridCol>
                <a:gridCol w="1225396">
                  <a:extLst>
                    <a:ext uri="{9D8B030D-6E8A-4147-A177-3AD203B41FA5}">
                      <a16:colId xmlns="" xmlns:a16="http://schemas.microsoft.com/office/drawing/2014/main" val="3267234903"/>
                    </a:ext>
                  </a:extLst>
                </a:gridCol>
                <a:gridCol w="1277541">
                  <a:extLst>
                    <a:ext uri="{9D8B030D-6E8A-4147-A177-3AD203B41FA5}">
                      <a16:colId xmlns="" xmlns:a16="http://schemas.microsoft.com/office/drawing/2014/main" val="1365736901"/>
                    </a:ext>
                  </a:extLst>
                </a:gridCol>
                <a:gridCol w="1277541">
                  <a:extLst>
                    <a:ext uri="{9D8B030D-6E8A-4147-A177-3AD203B41FA5}">
                      <a16:colId xmlns="" xmlns:a16="http://schemas.microsoft.com/office/drawing/2014/main" val="1463952399"/>
                    </a:ext>
                  </a:extLst>
                </a:gridCol>
              </a:tblGrid>
              <a:tr h="1024821"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 </a:t>
                      </a:r>
                      <a:endParaRPr lang="ru-RU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       </a:t>
                      </a:r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Количество </a:t>
                      </a: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баллов РФ (по 1000-балльной шкале)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32120886"/>
                  </a:ext>
                </a:extLst>
              </a:tr>
              <a:tr h="1024821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Направление исследования</a:t>
                      </a:r>
                      <a:endParaRPr lang="ru-RU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2"/>
                        </a:rPr>
                        <a:t>PISA-2000</a:t>
                      </a:r>
                      <a:endParaRPr lang="en-US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3"/>
                        </a:rPr>
                        <a:t>PISA-2003</a:t>
                      </a:r>
                      <a:endParaRPr lang="en-US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4"/>
                        </a:rPr>
                        <a:t>PISA-2006</a:t>
                      </a:r>
                      <a:endParaRPr lang="en-US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5"/>
                        </a:rPr>
                        <a:t>PISA-2009</a:t>
                      </a:r>
                      <a:endParaRPr lang="en-US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6"/>
                        </a:rPr>
                        <a:t>PISA-2012</a:t>
                      </a:r>
                      <a:endParaRPr lang="en-US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7"/>
                        </a:rPr>
                        <a:t>PISA-2015</a:t>
                      </a:r>
                      <a:endParaRPr lang="en-US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hlinkClick r:id="rId8"/>
                        </a:rPr>
                        <a:t>PISA-2018</a:t>
                      </a:r>
                      <a:endParaRPr lang="en-US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06132267"/>
                  </a:ext>
                </a:extLst>
              </a:tr>
              <a:tr h="113455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Естественно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научная </a:t>
                      </a:r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грамотность</a:t>
                      </a:r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460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489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479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478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486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487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478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95957458"/>
                  </a:ext>
                </a:extLst>
              </a:tr>
              <a:tr h="977774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Математическая грамотность</a:t>
                      </a:r>
                      <a:endParaRPr lang="ru-RU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478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468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476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468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482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494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488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36116020"/>
                  </a:ext>
                </a:extLst>
              </a:tr>
              <a:tr h="1024821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Читательская грамотность</a:t>
                      </a:r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462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442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440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459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475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495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  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479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88711297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5407" y="1016610"/>
            <a:ext cx="2288328" cy="100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609110"/>
              </p:ext>
            </p:extLst>
          </p:nvPr>
        </p:nvGraphicFramePr>
        <p:xfrm>
          <a:off x="445063" y="2872148"/>
          <a:ext cx="11288389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1662"/>
                <a:gridCol w="2225201"/>
                <a:gridCol w="2457650"/>
                <a:gridCol w="3523876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ГРАМОТНОСТЬ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Читательская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Математическая 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Естественно научная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С р е д н и е   б а л </a:t>
                      </a:r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</a:rPr>
                        <a:t>л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 ы</a:t>
                      </a:r>
                      <a:endParaRPr lang="ru-RU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Бурятия</a:t>
                      </a:r>
                      <a:endParaRPr lang="ru-RU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466</a:t>
                      </a:r>
                      <a:endParaRPr lang="ru-RU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466</a:t>
                      </a:r>
                      <a:endParaRPr lang="ru-RU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463</a:t>
                      </a:r>
                      <a:endParaRPr lang="ru-RU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Россия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488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483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479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Доля образовательных организаций, результат которых …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Ниже российского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46%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40%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41%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Сопоставим с</a:t>
                      </a:r>
                      <a:r>
                        <a:rPr lang="ru-RU" b="1" baseline="0" dirty="0" smtClean="0"/>
                        <a:t> российским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40%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47%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46%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Выше российского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14%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13%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187834"/>
              </p:ext>
            </p:extLst>
          </p:nvPr>
        </p:nvGraphicFramePr>
        <p:xfrm>
          <a:off x="436970" y="663023"/>
          <a:ext cx="4421847" cy="2023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9"/>
                <a:gridCol w="1473949"/>
                <a:gridCol w="1473949"/>
              </a:tblGrid>
              <a:tr h="3794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Бурятия</a:t>
                      </a:r>
                      <a:endParaRPr lang="ru-RU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Россия  </a:t>
                      </a:r>
                      <a:endParaRPr lang="ru-RU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41103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7-8 класс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103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 класс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54%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69%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103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10-11 класс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23%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103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СПО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7%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559372"/>
              </p:ext>
            </p:extLst>
          </p:nvPr>
        </p:nvGraphicFramePr>
        <p:xfrm>
          <a:off x="5251729" y="679206"/>
          <a:ext cx="6489814" cy="204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256"/>
                <a:gridCol w="1581673"/>
                <a:gridCol w="1402003"/>
                <a:gridCol w="1402003"/>
                <a:gridCol w="1528879"/>
              </a:tblGrid>
              <a:tr h="378057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Грамотность 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805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Китай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Россия 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Бурятия 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956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Читательская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555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479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70C0"/>
                          </a:solidFill>
                        </a:rPr>
                        <a:t>466</a:t>
                      </a:r>
                      <a:endParaRPr lang="ru-RU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956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Математическая 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591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488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70C0"/>
                          </a:solidFill>
                        </a:rPr>
                        <a:t>466</a:t>
                      </a:r>
                      <a:endParaRPr lang="ru-RU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257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</a:t>
                      </a:r>
                      <a:endParaRPr lang="ru-RU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Естественно научная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590</a:t>
                      </a:r>
                      <a:endParaRPr lang="ru-RU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478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70C0"/>
                          </a:solidFill>
                        </a:rPr>
                        <a:t>463</a:t>
                      </a:r>
                      <a:endParaRPr lang="ru-RU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7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2389" y="982766"/>
            <a:ext cx="10776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УЧИТЕЛЬ 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ключевая фигура современной школы </a:t>
            </a:r>
            <a:endParaRPr lang="ru-RU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46" r="19781" b="5207"/>
          <a:stretch/>
        </p:blipFill>
        <p:spPr>
          <a:xfrm>
            <a:off x="788753" y="1647619"/>
            <a:ext cx="2674834" cy="32864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2126170" y="4977875"/>
            <a:ext cx="8477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Если учитель хочет быть востребованным и нужным в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XXI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веке, </a:t>
            </a: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он должен уметь перестроиться  к деятельности в</a:t>
            </a:r>
            <a:r>
              <a:rPr lang="ru-RU" sz="2000" b="1" dirty="0" smtClean="0"/>
              <a:t>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изменившихся условиях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соответствовать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новым требованиям</a:t>
            </a:r>
            <a:r>
              <a:rPr lang="ru-RU" sz="2000" b="1" i="1" dirty="0" smtClean="0"/>
              <a:t>.   </a:t>
            </a:r>
            <a:endParaRPr lang="ru-RU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463587" y="2358640"/>
            <a:ext cx="844925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</a:rPr>
              <a:t>креативный;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</a:rPr>
              <a:t>в</a:t>
            </a: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</a:rPr>
              <a:t>ладеющий современными образовательными технологиями;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</a:rPr>
              <a:t>о</a:t>
            </a: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</a:rPr>
              <a:t>ткрытый новшествам;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</a:rPr>
              <a:t>м</a:t>
            </a: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</a:rPr>
              <a:t>отивированный на работу с детьми;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</a:rPr>
              <a:t>с</a:t>
            </a: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</a:rPr>
              <a:t>пособный к личностному и профессиональному развитию.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65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894" y="669837"/>
            <a:ext cx="11029616" cy="7829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Система непрерывного повышения методических компетенций педагогов  </a:t>
            </a:r>
            <a:endParaRPr lang="ru-RU" sz="18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34788396"/>
              </p:ext>
            </p:extLst>
          </p:nvPr>
        </p:nvGraphicFramePr>
        <p:xfrm>
          <a:off x="2026702" y="112131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5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461873" y="5400585"/>
            <a:ext cx="11241790" cy="1235038"/>
          </a:xfrm>
          <a:prstGeom prst="roundRect">
            <a:avLst/>
          </a:prstGeom>
          <a:ln w="38100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73999" y="3613762"/>
            <a:ext cx="11229664" cy="1602078"/>
          </a:xfrm>
          <a:prstGeom prst="roundRect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1873" y="2009878"/>
            <a:ext cx="11241790" cy="1431210"/>
          </a:xfrm>
          <a:prstGeom prst="roundRect">
            <a:avLst/>
          </a:prstGeom>
          <a:ln w="3810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30440" y="660905"/>
            <a:ext cx="4943192" cy="3168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Педагогический совет школы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30440" y="1206424"/>
            <a:ext cx="4943192" cy="52510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Методический совет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0499" y="722015"/>
            <a:ext cx="1964602" cy="8344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Библиотечно-информационная служба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39061" y="753701"/>
            <a:ext cx="1964602" cy="8344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Медико-психологическая  служба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8063" y="2086448"/>
            <a:ext cx="10800785" cy="5251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Школьные методические объединения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1489" y="2728330"/>
            <a:ext cx="1399990" cy="5341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98164" y="2735474"/>
            <a:ext cx="1306196" cy="5341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20997" y="2728330"/>
            <a:ext cx="1277423" cy="5341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251963" y="2723879"/>
            <a:ext cx="1220182" cy="5341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00995" y="2730019"/>
            <a:ext cx="1343896" cy="5341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626805" y="2735474"/>
            <a:ext cx="1285592" cy="5341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13" name="Овал 12"/>
          <p:cNvSpPr/>
          <p:nvPr/>
        </p:nvSpPr>
        <p:spPr>
          <a:xfrm>
            <a:off x="1131140" y="3835279"/>
            <a:ext cx="9786796" cy="66090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Временные творческие (проблемные) группы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20504" y="4601442"/>
            <a:ext cx="2203766" cy="44362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Преподавание в профильных классах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99219" y="4628213"/>
            <a:ext cx="2203766" cy="44362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Группа аттестуемых педагогов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54365" y="4628213"/>
            <a:ext cx="2203766" cy="44362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Дистанционные технологии обучения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229893" y="4599546"/>
            <a:ext cx="2203766" cy="44362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Урок, направленный на формирование ФГ 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1986" y="5542797"/>
            <a:ext cx="2473770" cy="95061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Школа передового опыта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429028" y="5542797"/>
            <a:ext cx="2473770" cy="95061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Школа молодого педагога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16070" y="5542797"/>
            <a:ext cx="2473770" cy="95061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Педагогические мастерские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015078" y="5542797"/>
            <a:ext cx="2473770" cy="95061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Школа экспериментальной и исследовательской деятельности   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6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194</TotalTime>
  <Words>434</Words>
  <Application>Microsoft Office PowerPoint</Application>
  <PresentationFormat>Произвольный</PresentationFormat>
  <Paragraphs>240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Дивиденд</vt:lpstr>
      <vt:lpstr>Тема Office</vt:lpstr>
      <vt:lpstr>1_Тема Office</vt:lpstr>
      <vt:lpstr>Деятельность школьных методических объединений, направленных на формирование читательской, математической и естественно научной грамотности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Система непрерывного повышения методических компетенций педагогов  </vt:lpstr>
      <vt:lpstr>Презентация PowerPoint</vt:lpstr>
      <vt:lpstr>Направления методической деятельности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школьных методических объединений, направленных на формирование читательской, математической и естественно –научной грамотности</dc:title>
  <dc:creator>turing</dc:creator>
  <cp:lastModifiedBy>1</cp:lastModifiedBy>
  <cp:revision>24</cp:revision>
  <dcterms:created xsi:type="dcterms:W3CDTF">2021-02-22T02:59:35Z</dcterms:created>
  <dcterms:modified xsi:type="dcterms:W3CDTF">2021-02-25T00:51:01Z</dcterms:modified>
</cp:coreProperties>
</file>