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0" r:id="rId2"/>
    <p:sldId id="264" r:id="rId3"/>
    <p:sldId id="259" r:id="rId4"/>
    <p:sldId id="274" r:id="rId5"/>
    <p:sldId id="275" r:id="rId6"/>
    <p:sldId id="269" r:id="rId7"/>
    <p:sldId id="272" r:id="rId8"/>
    <p:sldId id="273" r:id="rId9"/>
    <p:sldId id="271" r:id="rId10"/>
    <p:sldId id="270" r:id="rId11"/>
    <p:sldId id="265" r:id="rId12"/>
  </p:sldIdLst>
  <p:sldSz cx="12192000" cy="6858000"/>
  <p:notesSz cx="6858000" cy="9144000"/>
  <p:custDataLst>
    <p:tags r:id="rId14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4" autoAdjust="0"/>
    <p:restoredTop sz="93250" autoAdjust="0"/>
  </p:normalViewPr>
  <p:slideViewPr>
    <p:cSldViewPr snapToGrid="0">
      <p:cViewPr varScale="1">
        <p:scale>
          <a:sx n="81" d="100"/>
          <a:sy n="81" d="100"/>
        </p:scale>
        <p:origin x="120" y="5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4C6982-850E-4F0E-BFA0-BCE777159778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8693A7-F115-4E7C-B9B3-EA4E631E7B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1316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8693A7-F115-4E7C-B9B3-EA4E631E7BE6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77566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9651B-B45B-40D3-B423-7A52C3818D29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EFE8D-D915-4785-AE23-9A9D492F26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45727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9651B-B45B-40D3-B423-7A52C3818D29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EFE8D-D915-4785-AE23-9A9D492F26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5491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9651B-B45B-40D3-B423-7A52C3818D29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EFE8D-D915-4785-AE23-9A9D492F26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6952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9651B-B45B-40D3-B423-7A52C3818D29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EFE8D-D915-4785-AE23-9A9D492F26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98926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9651B-B45B-40D3-B423-7A52C3818D29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EFE8D-D915-4785-AE23-9A9D492F26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9673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9651B-B45B-40D3-B423-7A52C3818D29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EFE8D-D915-4785-AE23-9A9D492F26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40566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9651B-B45B-40D3-B423-7A52C3818D29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EFE8D-D915-4785-AE23-9A9D492F26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6961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9651B-B45B-40D3-B423-7A52C3818D29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EFE8D-D915-4785-AE23-9A9D492F26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32716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9651B-B45B-40D3-B423-7A52C3818D29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EFE8D-D915-4785-AE23-9A9D492F26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9817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9651B-B45B-40D3-B423-7A52C3818D29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EFE8D-D915-4785-AE23-9A9D492F26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5590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9651B-B45B-40D3-B423-7A52C3818D29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EFE8D-D915-4785-AE23-9A9D492F26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2554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89651B-B45B-40D3-B423-7A52C3818D29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EEFE8D-D915-4785-AE23-9A9D492F26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15135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199" y="365126"/>
            <a:ext cx="10791825" cy="539750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/>
              <a:t>ГАУ ДПО РБ «Бурятский республиканский институт образовательной политики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5249" y="2635250"/>
            <a:ext cx="11677651" cy="105092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3200" b="1" dirty="0" smtClean="0">
                <a:solidFill>
                  <a:srgbClr val="002060"/>
                </a:solidFill>
              </a:rPr>
              <a:t>Формирование естественнонаучной грамотности </a:t>
            </a:r>
          </a:p>
          <a:p>
            <a:pPr marL="0" indent="0" algn="ctr">
              <a:buNone/>
            </a:pPr>
            <a:r>
              <a:rPr lang="ru-RU" sz="3200" b="1" dirty="0" smtClean="0">
                <a:solidFill>
                  <a:srgbClr val="002060"/>
                </a:solidFill>
              </a:rPr>
              <a:t>обучающихся 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954732" y="4857749"/>
            <a:ext cx="6381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Ст. </a:t>
            </a:r>
            <a:r>
              <a:rPr lang="ru-RU" dirty="0" err="1" smtClean="0"/>
              <a:t>преп</a:t>
            </a:r>
            <a:r>
              <a:rPr lang="ru-RU" dirty="0" smtClean="0"/>
              <a:t> КЕМД С.Ц. </a:t>
            </a:r>
            <a:r>
              <a:rPr lang="ru-RU" dirty="0" err="1" smtClean="0"/>
              <a:t>Тулухеева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80325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Внедряем в урочную системы </a:t>
            </a:r>
            <a:r>
              <a:rPr lang="ru-RU" dirty="0"/>
              <a:t>задания </a:t>
            </a:r>
            <a:r>
              <a:rPr lang="ru-RU" dirty="0" smtClean="0"/>
              <a:t>(УМК)направленные на формирование естественнонаучной грамотности</a:t>
            </a:r>
            <a:endParaRPr lang="ru-RU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5375" y="2396331"/>
            <a:ext cx="2381250" cy="320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538" y="2466544"/>
            <a:ext cx="2381250" cy="317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6625" y="2418919"/>
            <a:ext cx="2381250" cy="3219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288" y="2466544"/>
            <a:ext cx="2381250" cy="320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30498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800" dirty="0" smtClean="0"/>
              <a:t>Спасибо за внимание!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3818119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составляющие функциональной грамотности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математическая грамотность, 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читательская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грамотность, 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естественнонаучная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грамотность, 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финансовая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грамотность, 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глобальные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компетенции 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креативное мышление.</a:t>
            </a:r>
          </a:p>
          <a:p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3333559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71151" y="416954"/>
            <a:ext cx="10941908" cy="59014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Естественнонаучная грамотность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(PISA)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Естественнонаучная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грамотность - это способность человека занимать активную гражданскую позицию по вопросам, связанным с естественными науками, и его готовность интересоваться естественнонаучными идеями</a:t>
            </a:r>
          </a:p>
        </p:txBody>
      </p:sp>
    </p:spTree>
    <p:extLst>
      <p:ext uri="{BB962C8B-B14F-4D97-AF65-F5344CB8AC3E}">
        <p14:creationId xmlns:p14="http://schemas.microsoft.com/office/powerpoint/2010/main" val="2164694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Международная программа по оценке образовательных достижений учащихся (англ. </a:t>
            </a:r>
            <a:r>
              <a:rPr lang="ru-RU" sz="2800" dirty="0" err="1"/>
              <a:t>Programme</a:t>
            </a:r>
            <a:r>
              <a:rPr lang="ru-RU" sz="2800" dirty="0"/>
              <a:t> </a:t>
            </a:r>
            <a:r>
              <a:rPr lang="ru-RU" sz="2800" dirty="0" err="1"/>
              <a:t>for</a:t>
            </a:r>
            <a:r>
              <a:rPr lang="ru-RU" sz="2800" dirty="0"/>
              <a:t> </a:t>
            </a:r>
            <a:r>
              <a:rPr lang="ru-RU" sz="2800" dirty="0" err="1"/>
              <a:t>International</a:t>
            </a:r>
            <a:r>
              <a:rPr lang="ru-RU" sz="2800" dirty="0"/>
              <a:t> </a:t>
            </a:r>
            <a:r>
              <a:rPr lang="ru-RU" sz="2800" dirty="0" err="1"/>
              <a:t>Student</a:t>
            </a:r>
            <a:r>
              <a:rPr lang="ru-RU" sz="2800" dirty="0"/>
              <a:t> </a:t>
            </a:r>
            <a:r>
              <a:rPr lang="ru-RU" sz="2800" dirty="0" err="1"/>
              <a:t>Assessment</a:t>
            </a:r>
            <a:r>
              <a:rPr lang="ru-RU" sz="2800" dirty="0"/>
              <a:t>, PISA) 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5165" y="2286000"/>
            <a:ext cx="6941126" cy="34609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29783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Результаты по естественнонаучной грамотности по Республике Бурятия</a:t>
            </a:r>
            <a:endParaRPr lang="ru-RU" sz="28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13501" y="1825625"/>
            <a:ext cx="8164997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2340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Естественнонаучная грамотность</a:t>
            </a:r>
            <a:br>
              <a:rPr lang="ru-RU" dirty="0" smtClean="0"/>
            </a:br>
            <a:r>
              <a:rPr lang="ru-RU" dirty="0" smtClean="0"/>
              <a:t>Разделы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Живые системы (40% знаний)</a:t>
            </a:r>
          </a:p>
          <a:p>
            <a:r>
              <a:rPr lang="ru-RU" dirty="0" smtClean="0"/>
              <a:t>Физические системы (33% знаний)</a:t>
            </a:r>
          </a:p>
          <a:p>
            <a:r>
              <a:rPr lang="ru-RU" dirty="0" smtClean="0"/>
              <a:t>Земля и космические системы (27% знаний)</a:t>
            </a:r>
          </a:p>
          <a:p>
            <a:pPr marL="0" indent="0" algn="ctr">
              <a:buNone/>
            </a:pPr>
            <a:r>
              <a:rPr lang="ru-RU" dirty="0" smtClean="0"/>
              <a:t>Предметы</a:t>
            </a:r>
          </a:p>
          <a:p>
            <a:pPr marL="0" indent="0" algn="ctr">
              <a:buNone/>
            </a:pPr>
            <a:r>
              <a:rPr lang="ru-RU" dirty="0" smtClean="0"/>
              <a:t>Астрономия</a:t>
            </a:r>
          </a:p>
          <a:p>
            <a:pPr marL="0" indent="0" algn="ctr">
              <a:buNone/>
            </a:pPr>
            <a:r>
              <a:rPr lang="ru-RU" dirty="0" smtClean="0"/>
              <a:t>Биология</a:t>
            </a:r>
          </a:p>
          <a:p>
            <a:pPr marL="0" indent="0" algn="ctr">
              <a:buNone/>
            </a:pPr>
            <a:r>
              <a:rPr lang="ru-RU" dirty="0" smtClean="0"/>
              <a:t>Физика химия</a:t>
            </a:r>
          </a:p>
          <a:p>
            <a:pPr marL="0" indent="0" algn="ctr">
              <a:buNone/>
            </a:pPr>
            <a:r>
              <a:rPr lang="ru-RU" dirty="0" smtClean="0"/>
              <a:t>Экология</a:t>
            </a:r>
          </a:p>
          <a:p>
            <a:pPr marL="0" indent="0" algn="ctr">
              <a:buNone/>
            </a:pPr>
            <a:r>
              <a:rPr lang="ru-RU" dirty="0" smtClean="0"/>
              <a:t>Физическая география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07316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Причины низких результатов ( по мнению </a:t>
            </a:r>
            <a:r>
              <a:rPr lang="ru-RU" dirty="0" smtClean="0"/>
              <a:t>экспертов </a:t>
            </a:r>
            <a:r>
              <a:rPr lang="en-US" dirty="0" smtClean="0"/>
              <a:t>PISA</a:t>
            </a:r>
            <a:r>
              <a:rPr lang="ru-RU" dirty="0" smtClean="0"/>
              <a:t> </a:t>
            </a:r>
            <a:r>
              <a:rPr lang="ru-RU" dirty="0"/>
              <a:t>)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Значительное число заданий на биологическом  материале относится к применению методов естественнонаучного исследования</a:t>
            </a:r>
          </a:p>
          <a:p>
            <a:r>
              <a:rPr lang="ru-RU" dirty="0" smtClean="0"/>
              <a:t>Задания </a:t>
            </a:r>
            <a:r>
              <a:rPr lang="ru-RU" dirty="0"/>
              <a:t>с экологическим содержанием, вызывают затруднения у </a:t>
            </a:r>
            <a:r>
              <a:rPr lang="ru-RU" dirty="0" smtClean="0"/>
              <a:t>обучающихся.</a:t>
            </a:r>
            <a:endParaRPr lang="ru-RU" dirty="0"/>
          </a:p>
          <a:p>
            <a:r>
              <a:rPr lang="ru-RU" dirty="0"/>
              <a:t>Проблемы с выполнением заданий, в </a:t>
            </a:r>
            <a:r>
              <a:rPr lang="ru-RU" dirty="0" smtClean="0"/>
              <a:t>которых </a:t>
            </a:r>
            <a:r>
              <a:rPr lang="ru-RU" dirty="0"/>
              <a:t>предлагается с сформулировать выводы, и представить в форме графиков, </a:t>
            </a:r>
            <a:r>
              <a:rPr lang="ru-RU" dirty="0" smtClean="0"/>
              <a:t>таблиц, схем.</a:t>
            </a:r>
            <a:endParaRPr lang="ru-RU" dirty="0"/>
          </a:p>
          <a:p>
            <a:r>
              <a:rPr lang="ru-RU" dirty="0"/>
              <a:t>Учащиеся затрудняются  с </a:t>
            </a:r>
            <a:r>
              <a:rPr lang="ru-RU" dirty="0" smtClean="0"/>
              <a:t>обоснованным </a:t>
            </a:r>
            <a:r>
              <a:rPr lang="ru-RU" dirty="0"/>
              <a:t>высказыванием в письменной </a:t>
            </a:r>
            <a:r>
              <a:rPr lang="ru-RU" dirty="0" smtClean="0"/>
              <a:t>речи</a:t>
            </a:r>
          </a:p>
          <a:p>
            <a:r>
              <a:rPr lang="ru-RU" dirty="0" smtClean="0"/>
              <a:t>Содержание заданий </a:t>
            </a:r>
            <a:r>
              <a:rPr lang="en-US" dirty="0" smtClean="0"/>
              <a:t>PISA</a:t>
            </a:r>
            <a:r>
              <a:rPr lang="ru-RU" dirty="0" smtClean="0"/>
              <a:t> практически не выходит за пределы примерных программ по биологии, химии, но в исследовании </a:t>
            </a:r>
            <a:r>
              <a:rPr lang="en-US" dirty="0" smtClean="0"/>
              <a:t>PISA</a:t>
            </a:r>
            <a:r>
              <a:rPr lang="ru-RU" dirty="0" smtClean="0"/>
              <a:t> речь идет об а</a:t>
            </a:r>
            <a:r>
              <a:rPr lang="ru-RU" u="sng" dirty="0" smtClean="0"/>
              <a:t>ктивном</a:t>
            </a:r>
            <a:r>
              <a:rPr lang="ru-RU" dirty="0" smtClean="0"/>
              <a:t> применении знаний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31366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Что делать?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Одной из необходимых мер, которая позволит изменить ситуацию в лучшую сторону, является развитие и применение методик, стимулирующих познавательную активность учащихся в области ЕНД (из анализа результатов </a:t>
            </a:r>
            <a:r>
              <a:rPr lang="en-US" sz="3600" dirty="0" smtClean="0"/>
              <a:t>PISA</a:t>
            </a:r>
            <a:r>
              <a:rPr lang="ru-RU" sz="3600" dirty="0" smtClean="0"/>
              <a:t>)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537556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Разбираем и решаем открытые задания исследования задания</a:t>
            </a:r>
            <a:r>
              <a:rPr lang="en-US" dirty="0"/>
              <a:t>(PISA)</a:t>
            </a:r>
            <a:br>
              <a:rPr lang="en-US" dirty="0"/>
            </a:br>
            <a:endParaRPr lang="ru-RU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5236" y="2133601"/>
            <a:ext cx="7176655" cy="36437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00241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58bbfd794592d916459f6555de6b19e3277f029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586</TotalTime>
  <Words>276</Words>
  <Application>Microsoft Office PowerPoint</Application>
  <PresentationFormat>Широкоэкранный</PresentationFormat>
  <Paragraphs>40</Paragraphs>
  <Slides>11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Тема Office</vt:lpstr>
      <vt:lpstr>ГАУ ДПО РБ «Бурятский республиканский институт образовательной политики</vt:lpstr>
      <vt:lpstr>Основные составляющие функциональной грамотности</vt:lpstr>
      <vt:lpstr>Презентация PowerPoint</vt:lpstr>
      <vt:lpstr>Международная программа по оценке образовательных достижений учащихся (англ. Programme for International Student Assessment, PISA) </vt:lpstr>
      <vt:lpstr>Результаты по естественнонаучной грамотности по Республике Бурятия</vt:lpstr>
      <vt:lpstr>Естественнонаучная грамотность Разделы</vt:lpstr>
      <vt:lpstr>Причины низких результатов ( по мнению экспертов PISA ) </vt:lpstr>
      <vt:lpstr>Что делать?</vt:lpstr>
      <vt:lpstr>Разбираем и решаем открытые задания исследования задания(PISA) </vt:lpstr>
      <vt:lpstr>Внедряем в урочную системы задания (УМК)направленные на формирование естественнонаучной грамотности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Cit-MTV</dc:creator>
  <cp:lastModifiedBy>Администратор</cp:lastModifiedBy>
  <cp:revision>42</cp:revision>
  <dcterms:created xsi:type="dcterms:W3CDTF">2018-09-14T02:34:02Z</dcterms:created>
  <dcterms:modified xsi:type="dcterms:W3CDTF">2021-02-25T01:14:33Z</dcterms:modified>
</cp:coreProperties>
</file>