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610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8288000" cy="1838325"/>
          </a:xfrm>
          <a:custGeom>
            <a:avLst/>
            <a:gdLst/>
            <a:ahLst/>
            <a:cxnLst/>
            <a:rect l="l" t="t" r="r" b="b"/>
            <a:pathLst>
              <a:path w="18288000" h="1838325">
                <a:moveTo>
                  <a:pt x="0" y="1837900"/>
                </a:moveTo>
                <a:lnTo>
                  <a:pt x="18287999" y="1837900"/>
                </a:lnTo>
                <a:lnTo>
                  <a:pt x="18287999" y="0"/>
                </a:lnTo>
                <a:lnTo>
                  <a:pt x="0" y="0"/>
                </a:lnTo>
                <a:lnTo>
                  <a:pt x="0" y="1837900"/>
                </a:lnTo>
                <a:close/>
              </a:path>
            </a:pathLst>
          </a:custGeom>
          <a:solidFill>
            <a:srgbClr val="F7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942675"/>
            <a:ext cx="18288000" cy="6859270"/>
          </a:xfrm>
          <a:custGeom>
            <a:avLst/>
            <a:gdLst/>
            <a:ahLst/>
            <a:cxnLst/>
            <a:rect l="l" t="t" r="r" b="b"/>
            <a:pathLst>
              <a:path w="18288000" h="6859270">
                <a:moveTo>
                  <a:pt x="0" y="6859197"/>
                </a:moveTo>
                <a:lnTo>
                  <a:pt x="18287999" y="6859197"/>
                </a:lnTo>
                <a:lnTo>
                  <a:pt x="18287999" y="0"/>
                </a:lnTo>
                <a:lnTo>
                  <a:pt x="0" y="0"/>
                </a:lnTo>
                <a:lnTo>
                  <a:pt x="0" y="6859197"/>
                </a:lnTo>
                <a:close/>
              </a:path>
            </a:pathLst>
          </a:custGeom>
          <a:solidFill>
            <a:srgbClr val="F7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837900"/>
            <a:ext cx="18288000" cy="104775"/>
          </a:xfrm>
          <a:custGeom>
            <a:avLst/>
            <a:gdLst/>
            <a:ahLst/>
            <a:cxnLst/>
            <a:rect l="l" t="t" r="r" b="b"/>
            <a:pathLst>
              <a:path w="18288000" h="104775">
                <a:moveTo>
                  <a:pt x="0" y="0"/>
                </a:moveTo>
                <a:lnTo>
                  <a:pt x="18287999" y="0"/>
                </a:lnTo>
                <a:lnTo>
                  <a:pt x="182879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7A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22313"/>
            <a:ext cx="18288000" cy="7285990"/>
          </a:xfrm>
          <a:custGeom>
            <a:avLst/>
            <a:gdLst/>
            <a:ahLst/>
            <a:cxnLst/>
            <a:rect l="l" t="t" r="r" b="b"/>
            <a:pathLst>
              <a:path w="18288000" h="7285990">
                <a:moveTo>
                  <a:pt x="0" y="7285975"/>
                </a:moveTo>
                <a:lnTo>
                  <a:pt x="18287999" y="7285975"/>
                </a:lnTo>
                <a:lnTo>
                  <a:pt x="18287999" y="0"/>
                </a:lnTo>
                <a:lnTo>
                  <a:pt x="0" y="0"/>
                </a:lnTo>
                <a:lnTo>
                  <a:pt x="0" y="7285975"/>
                </a:lnTo>
                <a:close/>
              </a:path>
            </a:pathLst>
          </a:custGeom>
          <a:solidFill>
            <a:srgbClr val="F7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808288"/>
            <a:ext cx="18288000" cy="1478915"/>
          </a:xfrm>
          <a:custGeom>
            <a:avLst/>
            <a:gdLst/>
            <a:ahLst/>
            <a:cxnLst/>
            <a:rect l="l" t="t" r="r" b="b"/>
            <a:pathLst>
              <a:path w="18288000" h="1478915">
                <a:moveTo>
                  <a:pt x="0" y="1478710"/>
                </a:moveTo>
                <a:lnTo>
                  <a:pt x="18287999" y="1478710"/>
                </a:lnTo>
                <a:lnTo>
                  <a:pt x="18287999" y="0"/>
                </a:lnTo>
                <a:lnTo>
                  <a:pt x="0" y="0"/>
                </a:lnTo>
                <a:lnTo>
                  <a:pt x="0" y="1478710"/>
                </a:lnTo>
                <a:close/>
              </a:path>
            </a:pathLst>
          </a:custGeom>
          <a:solidFill>
            <a:srgbClr val="F7A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8288000" cy="1522730"/>
          </a:xfrm>
          <a:custGeom>
            <a:avLst/>
            <a:gdLst/>
            <a:ahLst/>
            <a:cxnLst/>
            <a:rect l="l" t="t" r="r" b="b"/>
            <a:pathLst>
              <a:path w="18288000" h="1522730">
                <a:moveTo>
                  <a:pt x="0" y="0"/>
                </a:moveTo>
                <a:lnTo>
                  <a:pt x="18287999" y="0"/>
                </a:lnTo>
                <a:lnTo>
                  <a:pt x="18287999" y="1522313"/>
                </a:lnTo>
                <a:lnTo>
                  <a:pt x="0" y="1522313"/>
                </a:lnTo>
                <a:lnTo>
                  <a:pt x="0" y="0"/>
                </a:lnTo>
                <a:close/>
              </a:path>
            </a:pathLst>
          </a:custGeom>
          <a:solidFill>
            <a:srgbClr val="F7AB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4373" y="-29751"/>
            <a:ext cx="17079252" cy="1431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6939" y="650503"/>
            <a:ext cx="10198100" cy="75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0075" marR="5080" indent="-588010">
              <a:lnSpc>
                <a:spcPct val="114100"/>
              </a:lnSpc>
              <a:spcBef>
                <a:spcPts val="100"/>
              </a:spcBef>
            </a:pPr>
            <a:r>
              <a:rPr sz="2100" b="1" spc="55" dirty="0">
                <a:solidFill>
                  <a:srgbClr val="7D6A73"/>
                </a:solidFill>
                <a:latin typeface="Arial"/>
                <a:cs typeface="Arial"/>
              </a:rPr>
              <a:t>МУНИЦИПАЛЬНОЕ </a:t>
            </a:r>
            <a:r>
              <a:rPr sz="2100" b="1" spc="5" dirty="0">
                <a:solidFill>
                  <a:srgbClr val="7D6A73"/>
                </a:solidFill>
                <a:latin typeface="Arial"/>
                <a:cs typeface="Arial"/>
              </a:rPr>
              <a:t>АВТОНОМНОЕ </a:t>
            </a:r>
            <a:r>
              <a:rPr sz="2100" b="1" spc="-55" dirty="0">
                <a:solidFill>
                  <a:srgbClr val="7D6A73"/>
                </a:solidFill>
                <a:latin typeface="Arial"/>
                <a:cs typeface="Arial"/>
              </a:rPr>
              <a:t>ОБЩЕОБРАЗОВАТЕЛЬНОЕ</a:t>
            </a:r>
            <a:r>
              <a:rPr sz="2100" b="1" spc="-220" dirty="0">
                <a:solidFill>
                  <a:srgbClr val="7D6A73"/>
                </a:solidFill>
                <a:latin typeface="Arial"/>
                <a:cs typeface="Arial"/>
              </a:rPr>
              <a:t> </a:t>
            </a:r>
            <a:r>
              <a:rPr sz="2100" b="1" spc="-15" dirty="0">
                <a:solidFill>
                  <a:srgbClr val="7D6A73"/>
                </a:solidFill>
                <a:latin typeface="Arial"/>
                <a:cs typeface="Arial"/>
              </a:rPr>
              <a:t>УЧРЕЖДЕНИЕ  </a:t>
            </a:r>
            <a:r>
              <a:rPr sz="2100" b="1" spc="-10" dirty="0">
                <a:solidFill>
                  <a:srgbClr val="7D6A73"/>
                </a:solidFill>
                <a:latin typeface="Arial"/>
                <a:cs typeface="Arial"/>
              </a:rPr>
              <a:t>"ЗАКАМЕНСКАЯ </a:t>
            </a:r>
            <a:r>
              <a:rPr sz="2100" b="1" spc="-75" dirty="0">
                <a:solidFill>
                  <a:srgbClr val="7D6A73"/>
                </a:solidFill>
                <a:latin typeface="Arial"/>
                <a:cs typeface="Arial"/>
              </a:rPr>
              <a:t>СРЕДНЯЯ </a:t>
            </a:r>
            <a:r>
              <a:rPr sz="2100" b="1" spc="-40" dirty="0">
                <a:solidFill>
                  <a:srgbClr val="7D6A73"/>
                </a:solidFill>
                <a:latin typeface="Arial"/>
                <a:cs typeface="Arial"/>
              </a:rPr>
              <a:t>ОБЩЕОБРАЗОВАИТЕЛЬНАЯ </a:t>
            </a:r>
            <a:r>
              <a:rPr sz="2100" b="1" spc="65" dirty="0">
                <a:solidFill>
                  <a:srgbClr val="7D6A73"/>
                </a:solidFill>
                <a:latin typeface="Arial"/>
                <a:cs typeface="Arial"/>
              </a:rPr>
              <a:t>ШКОЛА</a:t>
            </a:r>
            <a:r>
              <a:rPr sz="2100" b="1" spc="-50" dirty="0">
                <a:solidFill>
                  <a:srgbClr val="7D6A73"/>
                </a:solidFill>
                <a:latin typeface="Arial"/>
                <a:cs typeface="Arial"/>
              </a:rPr>
              <a:t> </a:t>
            </a:r>
            <a:r>
              <a:rPr sz="2100" b="1" spc="-55" dirty="0">
                <a:solidFill>
                  <a:srgbClr val="7D6A73"/>
                </a:solidFill>
                <a:latin typeface="Arial"/>
                <a:cs typeface="Arial"/>
              </a:rPr>
              <a:t>№1"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01873"/>
            <a:ext cx="18288000" cy="1485265"/>
          </a:xfrm>
          <a:custGeom>
            <a:avLst/>
            <a:gdLst/>
            <a:ahLst/>
            <a:cxnLst/>
            <a:rect l="l" t="t" r="r" b="b"/>
            <a:pathLst>
              <a:path w="18288000" h="1485265">
                <a:moveTo>
                  <a:pt x="0" y="1485126"/>
                </a:moveTo>
                <a:lnTo>
                  <a:pt x="18288000" y="1485126"/>
                </a:lnTo>
                <a:lnTo>
                  <a:pt x="18288000" y="0"/>
                </a:lnTo>
                <a:lnTo>
                  <a:pt x="0" y="0"/>
                </a:lnTo>
                <a:lnTo>
                  <a:pt x="0" y="1485126"/>
                </a:lnTo>
                <a:close/>
              </a:path>
            </a:pathLst>
          </a:custGeom>
          <a:solidFill>
            <a:srgbClr val="F7AB38"/>
          </a:solidFill>
        </p:spPr>
        <p:txBody>
          <a:bodyPr wrap="square" lIns="0" tIns="0" rIns="0" bIns="0" rtlCol="0"/>
          <a:lstStyle/>
          <a:p>
            <a:pPr algn="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Куратор: Доржиева Наталья Васильевна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69198" y="3975104"/>
            <a:ext cx="14950440" cy="413194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 marR="5080" algn="ctr">
              <a:lnSpc>
                <a:spcPts val="7909"/>
              </a:lnSpc>
              <a:spcBef>
                <a:spcPts val="935"/>
              </a:spcBef>
            </a:pPr>
            <a:r>
              <a:rPr sz="7150" b="1" spc="50" dirty="0">
                <a:solidFill>
                  <a:srgbClr val="7D6A73"/>
                </a:solidFill>
                <a:latin typeface="Arial"/>
                <a:cs typeface="Arial"/>
              </a:rPr>
              <a:t>РЕАЛИЗАЦИЯ</a:t>
            </a:r>
            <a:r>
              <a:rPr sz="7150" b="1" spc="-145" dirty="0">
                <a:solidFill>
                  <a:srgbClr val="7D6A73"/>
                </a:solidFill>
                <a:latin typeface="Arial"/>
                <a:cs typeface="Arial"/>
              </a:rPr>
              <a:t> </a:t>
            </a:r>
            <a:r>
              <a:rPr sz="7150" b="1" spc="-80" dirty="0">
                <a:solidFill>
                  <a:srgbClr val="7D6A73"/>
                </a:solidFill>
                <a:latin typeface="Arial"/>
                <a:cs typeface="Arial"/>
              </a:rPr>
              <a:t>СРЕДНЕСРОЧНОЙ </a:t>
            </a:r>
            <a:r>
              <a:rPr sz="7150" b="1" spc="-30" dirty="0">
                <a:solidFill>
                  <a:srgbClr val="7D6A73"/>
                </a:solidFill>
                <a:latin typeface="Arial"/>
                <a:cs typeface="Arial"/>
              </a:rPr>
              <a:t> </a:t>
            </a:r>
            <a:r>
              <a:rPr sz="7150" b="1" spc="-25" dirty="0">
                <a:solidFill>
                  <a:srgbClr val="7D6A73"/>
                </a:solidFill>
                <a:latin typeface="Arial"/>
                <a:cs typeface="Arial"/>
              </a:rPr>
              <a:t>ПРОГРАМЫ</a:t>
            </a:r>
            <a:r>
              <a:rPr sz="7150" b="1" spc="-140" dirty="0">
                <a:solidFill>
                  <a:srgbClr val="7D6A73"/>
                </a:solidFill>
                <a:latin typeface="Arial"/>
                <a:cs typeface="Arial"/>
              </a:rPr>
              <a:t> </a:t>
            </a:r>
            <a:r>
              <a:rPr sz="7150" b="1" spc="-5" dirty="0">
                <a:solidFill>
                  <a:srgbClr val="7D6A73"/>
                </a:solidFill>
                <a:latin typeface="Arial"/>
                <a:cs typeface="Arial"/>
              </a:rPr>
              <a:t>ПОВЫШЕНИЯ</a:t>
            </a:r>
            <a:endParaRPr sz="7150">
              <a:latin typeface="Arial"/>
              <a:cs typeface="Arial"/>
            </a:endParaRPr>
          </a:p>
          <a:p>
            <a:pPr marL="2734945" marR="2726690" algn="ctr">
              <a:lnSpc>
                <a:spcPts val="7909"/>
              </a:lnSpc>
              <a:spcBef>
                <a:spcPts val="5"/>
              </a:spcBef>
            </a:pPr>
            <a:r>
              <a:rPr sz="7150" b="1" spc="-160" dirty="0">
                <a:solidFill>
                  <a:srgbClr val="7D6A73"/>
                </a:solidFill>
                <a:latin typeface="Arial"/>
                <a:cs typeface="Arial"/>
              </a:rPr>
              <a:t>ОБРАЗОВАТЕЛЬНЫХ  РЕЗУЛЬТАТОВ</a:t>
            </a:r>
            <a:endParaRPr sz="7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0"/>
            <a:ext cx="17373600" cy="148886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spcBef>
                <a:spcPts val="90"/>
              </a:spcBef>
            </a:pPr>
            <a:r>
              <a:rPr sz="3200" b="1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sz="3200" b="1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sz="3200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32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sz="3200" spc="-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sz="32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sz="3200" spc="-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sz="32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sz="3200" spc="-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русскому </a:t>
            </a:r>
            <a:r>
              <a:rPr sz="3200" spc="-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языку </a:t>
            </a:r>
            <a:r>
              <a:rPr sz="32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sz="3200" spc="-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математике </a:t>
            </a:r>
            <a:r>
              <a:rPr sz="3200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sz="3200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sz="32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sz="32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200" spc="-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sz="3200" spc="-2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sz="3200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sz="3200" spc="-4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sz="3200" spc="-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высокой </a:t>
            </a:r>
            <a:r>
              <a:rPr sz="32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</a:t>
            </a:r>
            <a:r>
              <a:rPr sz="3200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мотивацией до </a:t>
            </a:r>
            <a:r>
              <a:rPr sz="3200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sz="3200" b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</a:t>
            </a:r>
            <a:r>
              <a:rPr sz="3200"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sz="32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концу 2020-2021 </a:t>
            </a:r>
            <a:r>
              <a:rPr sz="3200" spc="-1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sz="32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3200" spc="-2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sz="3200" spc="-2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sz="3200" spc="-2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sz="32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sz="32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sz="3200" spc="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410401"/>
              </p:ext>
            </p:extLst>
          </p:nvPr>
        </p:nvGraphicFramePr>
        <p:xfrm>
          <a:off x="152400" y="1488870"/>
          <a:ext cx="17983200" cy="780525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96266">
                  <a:extLst>
                    <a:ext uri="{9D8B030D-6E8A-4147-A177-3AD203B41FA5}">
                      <a16:colId xmlns:a16="http://schemas.microsoft.com/office/drawing/2014/main" val="1311703548"/>
                    </a:ext>
                  </a:extLst>
                </a:gridCol>
                <a:gridCol w="6224954">
                  <a:extLst>
                    <a:ext uri="{9D8B030D-6E8A-4147-A177-3AD203B41FA5}">
                      <a16:colId xmlns:a16="http://schemas.microsoft.com/office/drawing/2014/main" val="3111732711"/>
                    </a:ext>
                  </a:extLst>
                </a:gridCol>
                <a:gridCol w="3094000">
                  <a:extLst>
                    <a:ext uri="{9D8B030D-6E8A-4147-A177-3AD203B41FA5}">
                      <a16:colId xmlns:a16="http://schemas.microsoft.com/office/drawing/2014/main" val="1566438078"/>
                    </a:ext>
                  </a:extLst>
                </a:gridCol>
                <a:gridCol w="4667980">
                  <a:extLst>
                    <a:ext uri="{9D8B030D-6E8A-4147-A177-3AD203B41FA5}">
                      <a16:colId xmlns:a16="http://schemas.microsoft.com/office/drawing/2014/main" val="2916700657"/>
                    </a:ext>
                  </a:extLst>
                </a:gridCol>
              </a:tblGrid>
              <a:tr h="103540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Подпрограммы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риска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в рисковом профиле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82575"/>
                  </a:ext>
                </a:extLst>
              </a:tr>
              <a:tr h="2121894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 повышения профессиональной компетентности педагогов 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снижение профессиональных дефицитов учителей в области использования современных технологий, педагогического сопровождения детей с рисками образовательной </a:t>
                      </a:r>
                      <a:r>
                        <a:rPr lang="ru-RU" sz="2400" dirty="0" err="1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неуспешности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Недостаточная предметная и методическая компетентность учителей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современных технологий -</a:t>
                      </a:r>
                      <a:r>
                        <a:rPr lang="ru-RU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б.</a:t>
                      </a:r>
                    </a:p>
                    <a:p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Уверенность учителей в своей педагогической компетентности – 66 б.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029638"/>
                  </a:ext>
                </a:extLst>
              </a:tr>
              <a:tr h="2121894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повышения учебной успешности обучающихся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доли обучающихся с рисками учебной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неуспешности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до 10 % к концу 2020-2021 у/г через организацию системной работы с неуспевающими и психологической поддержки обучающихся.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 доля обучающихся с рисками учебной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неуспешности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которым учителя рекомендуют дополнительные занятия с целью ликвидации отставания от учебной программы – 35 %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78137"/>
                  </a:ext>
                </a:extLst>
              </a:tr>
              <a:tr h="2526064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Times New Roman"/>
                          <a:ea typeface="Times New Roman"/>
                        </a:rPr>
                        <a:t>Программа повышения  учебной мотивации обучающихся</a:t>
                      </a:r>
                      <a:r>
                        <a:rPr lang="ru-RU" sz="2000" b="0" dirty="0" smtClean="0"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2000" b="0" dirty="0" smtClean="0">
                          <a:latin typeface="Times New Roman"/>
                          <a:ea typeface="Times New Roman"/>
                        </a:rPr>
                      </a:b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</a:rPr>
                        <a:t>снижение  доли учащихся с низкой учебной мотивацией до 5% к концу 2020-2021 учебного года.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  <a:p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учебная мотивация обучающихся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мотивации учащихся учителями – 61 б.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 индивидуальных возможностей в учебном процессе – 44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б.</a:t>
                      </a:r>
                      <a:endParaRPr lang="ru-RU" sz="2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00262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52400" y="9326739"/>
            <a:ext cx="17830800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Срок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 программы: сентябрь 2020 – май 2021 года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373" y="-29751"/>
            <a:ext cx="17079252" cy="615553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повышения профессиональной компетентности педагогов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532172"/>
              </p:ext>
            </p:extLst>
          </p:nvPr>
        </p:nvGraphicFramePr>
        <p:xfrm>
          <a:off x="79042" y="800101"/>
          <a:ext cx="18129914" cy="952723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082445">
                  <a:extLst>
                    <a:ext uri="{9D8B030D-6E8A-4147-A177-3AD203B41FA5}">
                      <a16:colId xmlns:a16="http://schemas.microsoft.com/office/drawing/2014/main" val="1920934820"/>
                    </a:ext>
                  </a:extLst>
                </a:gridCol>
                <a:gridCol w="10157555">
                  <a:extLst>
                    <a:ext uri="{9D8B030D-6E8A-4147-A177-3AD203B41FA5}">
                      <a16:colId xmlns:a16="http://schemas.microsoft.com/office/drawing/2014/main" val="3921328107"/>
                    </a:ext>
                  </a:extLst>
                </a:gridCol>
                <a:gridCol w="2889914">
                  <a:extLst>
                    <a:ext uri="{9D8B030D-6E8A-4147-A177-3AD203B41FA5}">
                      <a16:colId xmlns:a16="http://schemas.microsoft.com/office/drawing/2014/main" val="3234459463"/>
                    </a:ext>
                  </a:extLst>
                </a:gridCol>
              </a:tblGrid>
              <a:tr h="66635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Задачи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Содержание деятельности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Сроки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84559"/>
                  </a:ext>
                </a:extLst>
              </a:tr>
              <a:tr h="444540">
                <a:tc rowSpan="3"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Проведение диагностики профессиональных дефицитов педагогов и формирование запроса на информационные и методические ресурсы.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Диагностика и анализ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профессиональных затруднений педагогов.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оябрь 2020 г.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52740"/>
                  </a:ext>
                </a:extLst>
              </a:tr>
              <a:tr h="689805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и проведение мониторинга реализации индивидуальных планов профессионального развития учителей.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Январь, апрель 2021 г.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574641"/>
                  </a:ext>
                </a:extLst>
              </a:tr>
              <a:tr h="613159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Мониторинг профессиональных дефицитов педагогов</a:t>
                      </a:r>
                    </a:p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2021 г.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15820758"/>
                  </a:ext>
                </a:extLst>
              </a:tr>
              <a:tr h="613159">
                <a:tc rowSpan="2"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индивидуального плана профессионального развития учителей.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Информационно-методическое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совещание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«Методы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приемы индивидуализированного обучения»</a:t>
                      </a:r>
                    </a:p>
                  </a:txBody>
                  <a:tcPr marL="67960" marR="6796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2020 г.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026086"/>
                  </a:ext>
                </a:extLst>
              </a:tr>
              <a:tr h="722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Разработка и утверждение индивидуальных планов профессионального развития учителей на заседаниях методических объединений.</a:t>
                      </a:r>
                    </a:p>
                  </a:txBody>
                  <a:tcPr marL="67960" marR="679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2020 г.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99632849"/>
                  </a:ext>
                </a:extLst>
              </a:tr>
              <a:tr h="613159">
                <a:tc rowSpan="4"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практико-ориентированного обучения педагогов эффективным методикам организации образовательной деятельности при работе с детьми с рисками учебной </a:t>
                      </a:r>
                      <a:r>
                        <a:rPr lang="ru-RU" sz="2000" dirty="0" err="1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неуспешности</a:t>
                      </a:r>
                      <a:r>
                        <a:rPr lang="ru-RU" sz="2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Прохождение КПК ПМО "Основы персонализированной модели образования" (дистанционные) на  Школьной цифровой платформе, Сбербанк.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60" marR="6796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Август-декабрь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2020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60" marR="6796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486890"/>
                  </a:ext>
                </a:extLst>
              </a:tr>
              <a:tr h="919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Курсы по совершенствованию предметных и методических компетенций (в том числе области формирования функциональной грамотности) по русскому языку, математике, физике, химии и биологии).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60" marR="679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Сентябрь-ноябрь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2020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60" marR="679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5468"/>
                  </a:ext>
                </a:extLst>
              </a:tr>
              <a:tr h="613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Прохождение КПК «Современные оценочные процедуры: проблемы и вызовы» для заместителей директоров по УМР школ с НОР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60" marR="679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Ноябрь-декабрь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2020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039077"/>
                  </a:ext>
                </a:extLst>
              </a:tr>
              <a:tr h="529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 в исследовании компетенций учителей русского языка и литературы.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60" marR="679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Декабрь 2020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29465398"/>
                  </a:ext>
                </a:extLst>
              </a:tr>
              <a:tr h="705134">
                <a:tc rowSpan="3"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 в системе обмена опытом реализации успешных практик организации обучения.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 команд совместного профессионального развития «Наставник – Молодой учитель»</a:t>
                      </a:r>
                      <a:endParaRPr lang="ru-R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Октябрь 2020</a:t>
                      </a:r>
                    </a:p>
                  </a:txBody>
                  <a:tcPr marL="54392" marR="5439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900425"/>
                  </a:ext>
                </a:extLst>
              </a:tr>
              <a:tr h="438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 в конкурсе профессионального мастерства «Наставник- Молодой специалист».</a:t>
                      </a:r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Октябрь 2020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513269"/>
                  </a:ext>
                </a:extLst>
              </a:tr>
              <a:tr h="705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Методические семинары учителей математики, русского языка «Личностно-ориентированный урок: планирование и технология проведения»</a:t>
                      </a:r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Март 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4392" marR="54392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911483"/>
                  </a:ext>
                </a:extLst>
              </a:tr>
              <a:tr h="606773">
                <a:tc rowSpan="2"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Адаптация приобретенных педагогом профессиональных компетенций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работы площадки общей практики и совместного педагогического исследования в формате мастер-классов, открытых уроков. 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Февраль,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Март, Апрель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650291"/>
                  </a:ext>
                </a:extLst>
              </a:tr>
              <a:tr h="606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Педагогический совет «Оценка эффективности реализации программы повышения профессиональной компетентности» 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Май 2021 г.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3191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6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373" y="-29751"/>
            <a:ext cx="17079252" cy="615553"/>
          </a:xfrm>
        </p:spPr>
        <p:txBody>
          <a:bodyPr/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Программа повышения учебной успешности обучающихся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095626"/>
              </p:ext>
            </p:extLst>
          </p:nvPr>
        </p:nvGraphicFramePr>
        <p:xfrm>
          <a:off x="79042" y="1562100"/>
          <a:ext cx="18129914" cy="723894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082445">
                  <a:extLst>
                    <a:ext uri="{9D8B030D-6E8A-4147-A177-3AD203B41FA5}">
                      <a16:colId xmlns:a16="http://schemas.microsoft.com/office/drawing/2014/main" val="1920934820"/>
                    </a:ext>
                  </a:extLst>
                </a:gridCol>
                <a:gridCol w="10157555">
                  <a:extLst>
                    <a:ext uri="{9D8B030D-6E8A-4147-A177-3AD203B41FA5}">
                      <a16:colId xmlns:a16="http://schemas.microsoft.com/office/drawing/2014/main" val="3921328107"/>
                    </a:ext>
                  </a:extLst>
                </a:gridCol>
                <a:gridCol w="2889914">
                  <a:extLst>
                    <a:ext uri="{9D8B030D-6E8A-4147-A177-3AD203B41FA5}">
                      <a16:colId xmlns:a16="http://schemas.microsoft.com/office/drawing/2014/main" val="3234459463"/>
                    </a:ext>
                  </a:extLst>
                </a:gridCol>
              </a:tblGrid>
              <a:tr h="66635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Задачи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Содержание деятельности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Сроки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84559"/>
                  </a:ext>
                </a:extLst>
              </a:tr>
              <a:tr h="444540">
                <a:tc rowSpan="3">
                  <a:txBody>
                    <a:bodyPr/>
                    <a:lstStyle/>
                    <a:p>
                      <a:pPr lvl="0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мониторинга образовательных результатов обучающихся 3-4 и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5-6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классов по русскому языку, математике для выявления пробелов в базовой предметной подготовке;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Входной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мониторинг предметных результатов по русскому языку и математике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2020 г.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52740"/>
                  </a:ext>
                </a:extLst>
              </a:tr>
              <a:tr h="689805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Промежуточный  мониторинг предметных результатов по русскому языку и математике </a:t>
                      </a:r>
                    </a:p>
                  </a:txBody>
                  <a:tcPr marL="62760" marR="627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2020 г.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574641"/>
                  </a:ext>
                </a:extLst>
              </a:tr>
              <a:tr h="613159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Итоговый мониторинг предметных результатов по русскому языку и математике </a:t>
                      </a:r>
                    </a:p>
                  </a:txBody>
                  <a:tcPr marL="62760" marR="627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2020 г.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15820758"/>
                  </a:ext>
                </a:extLst>
              </a:tr>
              <a:tr h="613159">
                <a:tc rowSpan="4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  реализация адресных образовательных программ по работе с обучающимися с трудностями в обучении в 3-4 и 5-6 классах по русскому языку и математике - индивидуализация и дифференциация обучения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Заседания МО учителей « Разработка дифференцированных заданий. Реализация дифференцированного подхода к учащимся на различных этапах урока»</a:t>
                      </a:r>
                    </a:p>
                  </a:txBody>
                  <a:tcPr marL="67960" marR="6796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2020 г.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026086"/>
                  </a:ext>
                </a:extLst>
              </a:tr>
              <a:tr h="685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«Методы и приемы индивидуализированного обучения» - ИМС (информационно-методическое совещание)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2020 г.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632849"/>
                  </a:ext>
                </a:extLst>
              </a:tr>
              <a:tr h="520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Разработка и утверждение адресных программ по работе с обучающимися с трудностями в обучении в 3-4 и 5-6 классах по русскому языку и математике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Декабрь 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455608"/>
                  </a:ext>
                </a:extLst>
              </a:tr>
              <a:tr h="352681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indent="-3429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Реализация адресных программ по работе с обучающимися с трудностями в обучении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Январь-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март 2021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44890861"/>
                  </a:ext>
                </a:extLst>
              </a:tr>
              <a:tr h="613159">
                <a:tc rowSpan="4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психологической поддержки обучающихся с трудностями в обучении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Проведение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занятий, тренингов, бесед с учащимися 3 класса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Сентябрь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2020 г. – апрель 2021 г.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60" marR="67960" marT="0" marB="0"/>
                </a:tc>
                <a:extLst>
                  <a:ext uri="{0D108BD9-81ED-4DB2-BD59-A6C34878D82A}">
                    <a16:rowId xmlns:a16="http://schemas.microsoft.com/office/drawing/2014/main" val="1199486890"/>
                  </a:ext>
                </a:extLst>
              </a:tr>
              <a:tr h="516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занятий,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тренингов, бесед </a:t>
                      </a:r>
                      <a:r>
                        <a:rPr kumimoji="0" lang="ru-R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учащимися 4 класса </a:t>
                      </a:r>
                      <a:endParaRPr kumimoji="0" lang="ru-RU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60" marR="679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5468"/>
                  </a:ext>
                </a:extLst>
              </a:tr>
              <a:tr h="613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занятий,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тренингов, бесед </a:t>
                      </a:r>
                      <a:r>
                        <a:rPr kumimoji="0" lang="ru-R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учащимися 5 класса </a:t>
                      </a:r>
                      <a:endParaRPr kumimoji="0" lang="ru-RU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960" marR="679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039077"/>
                  </a:ext>
                </a:extLst>
              </a:tr>
              <a:tr h="529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занятий,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тренингов, бесед </a:t>
                      </a:r>
                      <a:r>
                        <a:rPr kumimoji="0" lang="ru-R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учащимися 6 класса </a:t>
                      </a:r>
                      <a:endParaRPr kumimoji="0" lang="ru-RU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960" marR="6796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29465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2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373" y="-29751"/>
            <a:ext cx="17079252" cy="615553"/>
          </a:xfrm>
        </p:spPr>
        <p:txBody>
          <a:bodyPr/>
          <a:lstStyle/>
          <a:p>
            <a:pPr algn="ctr"/>
            <a:r>
              <a:rPr lang="ru-RU" sz="4000" b="1" dirty="0">
                <a:latin typeface="Times New Roman"/>
                <a:ea typeface="Times New Roman"/>
              </a:rPr>
              <a:t>Программа повышения  учебной мотивации обучающихся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40282"/>
              </p:ext>
            </p:extLst>
          </p:nvPr>
        </p:nvGraphicFramePr>
        <p:xfrm>
          <a:off x="79042" y="723900"/>
          <a:ext cx="18129914" cy="930009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082445">
                  <a:extLst>
                    <a:ext uri="{9D8B030D-6E8A-4147-A177-3AD203B41FA5}">
                      <a16:colId xmlns:a16="http://schemas.microsoft.com/office/drawing/2014/main" val="1920934820"/>
                    </a:ext>
                  </a:extLst>
                </a:gridCol>
                <a:gridCol w="10157555">
                  <a:extLst>
                    <a:ext uri="{9D8B030D-6E8A-4147-A177-3AD203B41FA5}">
                      <a16:colId xmlns:a16="http://schemas.microsoft.com/office/drawing/2014/main" val="3921328107"/>
                    </a:ext>
                  </a:extLst>
                </a:gridCol>
                <a:gridCol w="2889914">
                  <a:extLst>
                    <a:ext uri="{9D8B030D-6E8A-4147-A177-3AD203B41FA5}">
                      <a16:colId xmlns:a16="http://schemas.microsoft.com/office/drawing/2014/main" val="3234459463"/>
                    </a:ext>
                  </a:extLst>
                </a:gridCol>
              </a:tblGrid>
              <a:tr h="84459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Задачи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Содержание деятельности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Сроки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84559"/>
                  </a:ext>
                </a:extLst>
              </a:tr>
              <a:tr h="734428">
                <a:tc rowSpan="3">
                  <a:txBody>
                    <a:bodyPr/>
                    <a:lstStyle/>
                    <a:p>
                      <a:pPr lvl="0" algn="just"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мониторинга эффективности системы работы по повышению учебной мотивации обучающихся.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входной диагностики по выявлению учащихся с низкой  учебной мотивацией 5-9 классов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Сентябрь 2020 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52740"/>
                  </a:ext>
                </a:extLst>
              </a:tr>
              <a:tr h="831057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промежуточной диагностики для выявления динамики учебной мотивации у учащихся 5-9 классов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Январь 2021 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574641"/>
                  </a:ext>
                </a:extLst>
              </a:tr>
              <a:tr h="738716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итоговой диагностики для выявления динамики учебной мотивации у учащихся 5-9 классов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Май 2021 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15820758"/>
                  </a:ext>
                </a:extLst>
              </a:tr>
              <a:tr h="738716">
                <a:tc rowSpan="4">
                  <a:txBody>
                    <a:bodyPr/>
                    <a:lstStyle/>
                    <a:p>
                      <a:pPr lvl="0" algn="just"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Совершенствование оценочных техник и инструментов учета индивидуальных возможностей в учебном процессе через освоение инструментов формирующего оценивания.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Заседание педагогического совета по изучению технологии формирующего оценивания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Октябрь 2020 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026086"/>
                  </a:ext>
                </a:extLst>
              </a:tr>
              <a:tr h="825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Семинар «Применение технологии формирующего обучения на уроках гуманитарного цикла»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Ноябрь 2020 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632849"/>
                  </a:ext>
                </a:extLst>
              </a:tr>
              <a:tr h="734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Семинар «Применение технологии формирующего обучения на уроках естественно-математического цикла»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Ноябрь 2020 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455608"/>
                  </a:ext>
                </a:extLst>
              </a:tr>
              <a:tr h="424900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Открытые уроки  в 5, 9 классах по математике, русскому языку.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Декабрь 2020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44890861"/>
                  </a:ext>
                </a:extLst>
              </a:tr>
              <a:tr h="376082">
                <a:tc rowSpan="3">
                  <a:txBody>
                    <a:bodyPr/>
                    <a:lstStyle/>
                    <a:p>
                      <a:pPr lvl="0" algn="just"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Совершенствование практики организации проектной, исследовательской, творческой деятельности.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Методическая сессия «Возможности школьных предметных лабораторий»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Декабрь 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486890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Создание и организация деятельности школьного проектно-исследовательского офиса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Декабрь 2020 – </a:t>
                      </a:r>
                      <a:endParaRPr lang="ru-RU" sz="2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март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 г.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5468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vl="0" algn="just">
                        <a:buFont typeface="+mj-lt"/>
                        <a:buAutoNum type="arabicPeriod"/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Школьный фестиваль проектов «Проектируем настоящее и будущее»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Апрель </a:t>
                      </a:r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039077"/>
                  </a:ext>
                </a:extLst>
              </a:tr>
              <a:tr h="327887">
                <a:tc rowSpan="3"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Совершенствование системы </a:t>
                      </a:r>
                      <a:r>
                        <a:rPr lang="ru-RU" sz="2000" b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профориентационной</a:t>
                      </a:r>
                      <a:r>
                        <a:rPr lang="ru-RU" sz="2000" b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работы в школе.</a:t>
                      </a:r>
                    </a:p>
                    <a:p>
                      <a:pPr lvl="0" algn="just">
                        <a:buFont typeface="+mj-lt"/>
                        <a:buNone/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Участие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 федеральных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профориентационных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проектах («Билет в будущее», «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Профконтур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»)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Сентябрь – ноябрь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 г.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465398"/>
                  </a:ext>
                </a:extLst>
              </a:tr>
              <a:tr h="56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Разработка и реализация образовательных модулей 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профориентационной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направленности для учащихся 3-8 классов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Январь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март 2021 г.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824806"/>
                  </a:ext>
                </a:extLst>
              </a:tr>
              <a:tr h="56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Дни открытых дверей в предприятиях, учреждениях города для учащихся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8298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Февраль 2021 г.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15873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17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66700"/>
            <a:ext cx="17079252" cy="68580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реализации программы. Ресурсы. Риски.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08759"/>
              </p:ext>
            </p:extLst>
          </p:nvPr>
        </p:nvGraphicFramePr>
        <p:xfrm>
          <a:off x="0" y="1079500"/>
          <a:ext cx="18288000" cy="772160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179183803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938759319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val="59692865"/>
                    </a:ext>
                  </a:extLst>
                </a:gridCol>
              </a:tblGrid>
              <a:tr h="4627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9291693"/>
                  </a:ext>
                </a:extLst>
              </a:tr>
              <a:tr h="617060"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Организован мониторинг достижения целевых показателей реализации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Управленческая команда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Технические сложности при проведения мониторинга, получение необъективных результатов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097139"/>
                  </a:ext>
                </a:extLst>
              </a:tr>
              <a:tr h="617060"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Сформированы и реализованы индивидуальные планы профессионального развития учителей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коллектив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Недостаточное понимание значимости профессионального развития отдельными педагогами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0708806"/>
                  </a:ext>
                </a:extLst>
              </a:tr>
              <a:tr h="925589"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Увеличена доля педагогов, прошедших КПК по профилю педагогической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БРИОП, БРПК, БГУ и другие специализированные учреждения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Несоответствие предоставляемых образовательных услуг потребностям, запросам педагогов;</a:t>
                      </a:r>
                    </a:p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мотивация учителей в повышении квалификации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5410304"/>
                  </a:ext>
                </a:extLst>
              </a:tr>
              <a:tr h="925589"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Увеличена доля педагогов, применяющих педагогические технологии, доказавшие свою эффективность (формирующее оценивание, проектно-исследовательская деятельность)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коллектив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Неприятие некоторыми педагогами новых практик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7102855"/>
                  </a:ext>
                </a:extLst>
              </a:tr>
              <a:tr h="13967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Организована работа площадки общей практики и совместного педагогического исследования в формате мастер-классов, открытых уроков, методических семинаров, заседаний методического объединения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Управленческая команда, </a:t>
                      </a:r>
                    </a:p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коллектив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Неприятие некоторыми педагогами новых практик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521283"/>
                  </a:ext>
                </a:extLst>
              </a:tr>
              <a:tr h="617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Разработаны и реализованы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адресные программы по работе с обучающимися, испытывающими трудности в обучении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коллектив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Перегрузка педагогов, недостаточное понимание значимости реализации программ педагогами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6200604"/>
                  </a:ext>
                </a:extLst>
              </a:tr>
              <a:tr h="617060"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Создана система психологической поддержки обучающихся с трудностями в обучении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Классные руководители, родители, психолог школы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Перегрузка психолога, неготовность родителей к сотрудничеству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269043"/>
                  </a:ext>
                </a:extLst>
              </a:tr>
              <a:tr h="617060"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 Школьный проектно-исследовательский офис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Учителя, управленческая команда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Недостаточная компетентность педагогов в организации проектно-исследовательской деятельности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3107"/>
                  </a:ext>
                </a:extLst>
              </a:tr>
              <a:tr h="925589"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Разработаны и реализованы образовательные модули профориентационной направленности для учащихся 3-8 классов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Учителя, педагоги дополнительного образования, педагоги ЦДО г.Закаменск и др.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Перегрузка педагогов, неготовность педагогов, привлекаемых из других организаций, к сотрудничеству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44381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52400" y="9105900"/>
            <a:ext cx="1813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spc="-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28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2800" spc="-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spc="-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русскому </a:t>
            </a:r>
            <a:r>
              <a:rPr lang="ru-RU" sz="2800" spc="-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языку </a:t>
            </a:r>
            <a:r>
              <a:rPr lang="ru-RU" sz="28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sz="2800" spc="-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математике </a:t>
            </a:r>
            <a:r>
              <a:rPr lang="ru-RU" sz="2800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28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spc="-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lang="ru-RU" sz="2800" spc="-2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sz="2800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2800" spc="-4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spc="-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высокой </a:t>
            </a:r>
            <a:r>
              <a:rPr lang="ru-RU" sz="28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</a:t>
            </a:r>
            <a:r>
              <a:rPr lang="ru-RU" sz="2800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мотивацией до </a:t>
            </a:r>
            <a:r>
              <a:rPr lang="ru-RU" sz="2800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ru-RU" sz="2800" b="1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</a:t>
            </a:r>
            <a:r>
              <a:rPr lang="ru-RU" sz="2800"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концу 2020-2021 </a:t>
            </a:r>
            <a:r>
              <a:rPr lang="ru-RU" sz="28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</a:t>
            </a:r>
            <a:r>
              <a:rPr lang="ru-RU" sz="28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800" spc="-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8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28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28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800" spc="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96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1294</Words>
  <Application>Microsoft Office PowerPoint</Application>
  <PresentationFormat>Произвольный</PresentationFormat>
  <Paragraphs>165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Wingdings</vt:lpstr>
      <vt:lpstr>Office Theme</vt:lpstr>
      <vt:lpstr>Презентация PowerPoint</vt:lpstr>
      <vt:lpstr>Цель программы: повышение образовательных результатов учащихся по русскому языку и  математике на 30 %, увеличение количества обучающихся с высокой учебной мотивацией до 50 %  к концу 2020-2021 учебного года через совершенствование образовательной деятельности школы.</vt:lpstr>
      <vt:lpstr>Программа повышения профессиональной компетентности педагогов</vt:lpstr>
      <vt:lpstr>Программа повышения учебной успешности обучающихся</vt:lpstr>
      <vt:lpstr>Программа повышения  учебной мотивации обучающихся</vt:lpstr>
      <vt:lpstr>Ожидаемые результаты реализации программы. Ресурсы. Риски.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общеобразовательное учреждение "Закаменская средняя общеобразоваительная школа №1"</dc:title>
  <dc:creator>Наталья</dc:creator>
  <cp:keywords>DAELx304CFI,BAEK9f-QbGk</cp:keywords>
  <cp:lastModifiedBy>User</cp:lastModifiedBy>
  <cp:revision>12</cp:revision>
  <dcterms:created xsi:type="dcterms:W3CDTF">2020-12-03T11:32:07Z</dcterms:created>
  <dcterms:modified xsi:type="dcterms:W3CDTF">2021-02-20T07:47:36Z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2020-12-03T00:00:00Z</vt:filetime>
  </property>
  <property fmtid="{D5CDD505-2E9C-101B-9397-08002B2CF9AE}" pid="3" name="Creator">
    <vt:lpwstr>Canva</vt:lpwstr>
  </property>
  <property fmtid="{D5CDD505-2E9C-101B-9397-08002B2CF9AE}" pid="4" name="LastSaved">
    <vt:filetime>2020-12-03T00:00:00Z</vt:filetime>
  </property>
</Properties>
</file>