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0" r:id="rId2"/>
    <p:sldId id="317" r:id="rId3"/>
    <p:sldId id="256" r:id="rId4"/>
    <p:sldId id="306" r:id="rId5"/>
    <p:sldId id="301" r:id="rId6"/>
    <p:sldId id="308" r:id="rId7"/>
    <p:sldId id="309" r:id="rId8"/>
    <p:sldId id="257" r:id="rId9"/>
    <p:sldId id="258" r:id="rId10"/>
    <p:sldId id="262" r:id="rId11"/>
    <p:sldId id="263" r:id="rId12"/>
    <p:sldId id="264" r:id="rId13"/>
    <p:sldId id="267" r:id="rId14"/>
    <p:sldId id="322" r:id="rId15"/>
    <p:sldId id="274" r:id="rId16"/>
    <p:sldId id="319" r:id="rId17"/>
    <p:sldId id="323" r:id="rId18"/>
    <p:sldId id="32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921"/>
    <a:srgbClr val="7A9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51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00000000000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&#1044;&#1086;&#1082;&#1091;&#1084;&#1077;&#1085;&#1090;&#1099;%20&#1041;&#1072;&#1079;&#1072;&#1088;&#1086;&#1074;&#1072;\&#1052;&#1086;&#1085;&#1080;&#1090;&#1086;&#1088;&#1080;&#1085;&#1075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3;&#1072;&#1083;&#1080;&#1085;&#1072;\&#1056;&#1072;&#1073;&#1086;&#1095;&#1080;&#1081;%20&#1089;&#1090;&#1086;&#1083;\00000000000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Лист1!$B$4:$B$8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Лист1!$C$4:$C$8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Лист1!$D$3</c:f>
              <c:strCache>
                <c:ptCount val="1"/>
                <c:pt idx="0">
                  <c:v>2007-2008</c:v>
                </c:pt>
              </c:strCache>
            </c:strRef>
          </c:tx>
          <c:invertIfNegative val="0"/>
          <c:cat>
            <c:strRef>
              <c:f>Лист1!$B$4:$B$8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Лист1!$D$4:$D$8</c:f>
              <c:numCache>
                <c:formatCode>0%</c:formatCode>
                <c:ptCount val="5"/>
                <c:pt idx="0">
                  <c:v>0.30000000000000016</c:v>
                </c:pt>
                <c:pt idx="1">
                  <c:v>0.45</c:v>
                </c:pt>
                <c:pt idx="2">
                  <c:v>0.15000000000000008</c:v>
                </c:pt>
                <c:pt idx="3">
                  <c:v>0.4</c:v>
                </c:pt>
                <c:pt idx="4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Лист1!$E$3</c:f>
              <c:strCache>
                <c:ptCount val="1"/>
                <c:pt idx="0">
                  <c:v>2008-2009</c:v>
                </c:pt>
              </c:strCache>
            </c:strRef>
          </c:tx>
          <c:invertIfNegative val="0"/>
          <c:cat>
            <c:strRef>
              <c:f>Лист1!$B$4:$B$8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Лист1!$E$4:$E$8</c:f>
              <c:numCache>
                <c:formatCode>0%</c:formatCode>
                <c:ptCount val="5"/>
                <c:pt idx="0">
                  <c:v>0.5</c:v>
                </c:pt>
                <c:pt idx="1">
                  <c:v>0.60000000000000031</c:v>
                </c:pt>
                <c:pt idx="2">
                  <c:v>0.4</c:v>
                </c:pt>
                <c:pt idx="3">
                  <c:v>0.70000000000000029</c:v>
                </c:pt>
                <c:pt idx="4">
                  <c:v>0.25</c:v>
                </c:pt>
              </c:numCache>
            </c:numRef>
          </c:val>
        </c:ser>
        <c:ser>
          <c:idx val="3"/>
          <c:order val="3"/>
          <c:tx>
            <c:strRef>
              <c:f>Лист1!$F$3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Лист1!$B$4:$B$8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Лист1!$F$4:$F$8</c:f>
              <c:numCache>
                <c:formatCode>0%</c:formatCode>
                <c:ptCount val="5"/>
                <c:pt idx="0">
                  <c:v>0.8</c:v>
                </c:pt>
                <c:pt idx="1">
                  <c:v>0.8</c:v>
                </c:pt>
                <c:pt idx="2">
                  <c:v>0.65000000000000036</c:v>
                </c:pt>
                <c:pt idx="3">
                  <c:v>0.8</c:v>
                </c:pt>
                <c:pt idx="4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879242736"/>
        <c:axId val="-879238928"/>
        <c:axId val="0"/>
      </c:bar3DChart>
      <c:catAx>
        <c:axId val="-879242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i="1">
                <a:solidFill>
                  <a:srgbClr val="002060"/>
                </a:solidFill>
                <a:latin typeface="Century Gothic" pitchFamily="34" charset="0"/>
              </a:defRPr>
            </a:pPr>
            <a:endParaRPr lang="ru-RU"/>
          </a:p>
        </c:txPr>
        <c:crossAx val="-879238928"/>
        <c:crosses val="autoZero"/>
        <c:auto val="1"/>
        <c:lblAlgn val="ctr"/>
        <c:lblOffset val="100"/>
        <c:noMultiLvlLbl val="0"/>
      </c:catAx>
      <c:valAx>
        <c:axId val="-8792389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 i="0">
                <a:solidFill>
                  <a:srgbClr val="002060"/>
                </a:solidFill>
              </a:defRPr>
            </a:pPr>
            <a:endParaRPr lang="ru-RU"/>
          </a:p>
        </c:txPr>
        <c:crossAx val="-8792427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 i="0">
              <a:solidFill>
                <a:srgbClr val="002060"/>
              </a:solidFill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invertIfNegative val="0"/>
          <c:cat>
            <c:strRef>
              <c:f>Лист3!$A$22:$A$25</c:f>
              <c:strCache>
                <c:ptCount val="4"/>
                <c:pt idx="0">
                  <c:v>1 кл. 07-08</c:v>
                </c:pt>
                <c:pt idx="1">
                  <c:v>2 кл. 08-09</c:v>
                </c:pt>
                <c:pt idx="2">
                  <c:v>3 кл. 09-10</c:v>
                </c:pt>
                <c:pt idx="3">
                  <c:v>4 кл. 10-11</c:v>
                </c:pt>
              </c:strCache>
            </c:strRef>
          </c:cat>
          <c:val>
            <c:numRef>
              <c:f>Лист3!$B$22:$B$25</c:f>
              <c:numCache>
                <c:formatCode>0%</c:formatCode>
                <c:ptCount val="4"/>
                <c:pt idx="0">
                  <c:v>0.8</c:v>
                </c:pt>
                <c:pt idx="1">
                  <c:v>0.85000000000000064</c:v>
                </c:pt>
                <c:pt idx="2">
                  <c:v>0.92</c:v>
                </c:pt>
                <c:pt idx="3">
                  <c:v>0.96000000000000063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802686080"/>
        <c:axId val="-802687168"/>
        <c:axId val="0"/>
      </c:bar3DChart>
      <c:catAx>
        <c:axId val="-8026860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solidFill>
            <a:schemeClr val="bg2">
              <a:lumMod val="90000"/>
            </a:schemeClr>
          </a:solidFill>
        </c:spPr>
        <c:crossAx val="-802687168"/>
        <c:crosses val="autoZero"/>
        <c:auto val="1"/>
        <c:lblAlgn val="ctr"/>
        <c:lblOffset val="100"/>
        <c:noMultiLvlLbl val="0"/>
      </c:catAx>
      <c:valAx>
        <c:axId val="-80268716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spPr>
          <a:solidFill>
            <a:schemeClr val="bg2">
              <a:lumMod val="90000"/>
            </a:schemeClr>
          </a:solidFill>
        </c:spPr>
        <c:crossAx val="-802686080"/>
        <c:crosses val="autoZero"/>
        <c:crossBetween val="between"/>
      </c:valAx>
    </c:plotArea>
    <c:legend>
      <c:legendPos val="r"/>
      <c:layout/>
      <c:overlay val="0"/>
      <c:spPr>
        <a:solidFill>
          <a:schemeClr val="bg2">
            <a:lumMod val="90000"/>
          </a:schemeClr>
        </a:solidFill>
      </c:sp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219805466403925"/>
          <c:y val="3.0909667541557318E-2"/>
          <c:w val="0.69043657997342012"/>
          <c:h val="0.4561342957130357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Лист1!$I$3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Лист1!$H$4:$H$8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Лист1!$I$4:$I$8</c:f>
              <c:numCache>
                <c:formatCode>0%</c:formatCode>
                <c:ptCount val="5"/>
                <c:pt idx="0">
                  <c:v>0.1</c:v>
                </c:pt>
                <c:pt idx="1">
                  <c:v>0.2</c:v>
                </c:pt>
                <c:pt idx="2">
                  <c:v>0.05</c:v>
                </c:pt>
                <c:pt idx="3">
                  <c:v>0.2</c:v>
                </c:pt>
                <c:pt idx="4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Лист1!$J$3</c:f>
              <c:strCache>
                <c:ptCount val="1"/>
                <c:pt idx="0">
                  <c:v>2011-2012</c:v>
                </c:pt>
              </c:strCache>
            </c:strRef>
          </c:tx>
          <c:invertIfNegative val="0"/>
          <c:cat>
            <c:strRef>
              <c:f>Лист1!$H$4:$H$8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Лист1!$J$4:$J$8</c:f>
              <c:numCache>
                <c:formatCode>0%</c:formatCode>
                <c:ptCount val="5"/>
                <c:pt idx="0">
                  <c:v>0.35000000000000014</c:v>
                </c:pt>
                <c:pt idx="1">
                  <c:v>0.35000000000000014</c:v>
                </c:pt>
                <c:pt idx="2">
                  <c:v>0.15000000000000008</c:v>
                </c:pt>
                <c:pt idx="3">
                  <c:v>0.5</c:v>
                </c:pt>
                <c:pt idx="4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Лист1!$K$3</c:f>
              <c:strCache>
                <c:ptCount val="1"/>
                <c:pt idx="0">
                  <c:v>2012-2013</c:v>
                </c:pt>
              </c:strCache>
            </c:strRef>
          </c:tx>
          <c:invertIfNegative val="0"/>
          <c:cat>
            <c:strRef>
              <c:f>Лист1!$H$4:$H$8</c:f>
              <c:strCache>
                <c:ptCount val="5"/>
                <c:pt idx="0">
                  <c:v>Звукопроизношение</c:v>
                </c:pt>
                <c:pt idx="1">
                  <c:v>Лексика</c:v>
                </c:pt>
                <c:pt idx="2">
                  <c:v>Грамматический строй языка</c:v>
                </c:pt>
                <c:pt idx="3">
                  <c:v>Фонетико-фонематическое восприятие</c:v>
                </c:pt>
                <c:pt idx="4">
                  <c:v>Связная речь </c:v>
                </c:pt>
              </c:strCache>
            </c:strRef>
          </c:cat>
          <c:val>
            <c:numRef>
              <c:f>Лист1!$K$4:$K$8</c:f>
              <c:numCache>
                <c:formatCode>0%</c:formatCode>
                <c:ptCount val="5"/>
                <c:pt idx="0">
                  <c:v>0.45</c:v>
                </c:pt>
                <c:pt idx="1">
                  <c:v>0.5</c:v>
                </c:pt>
                <c:pt idx="2">
                  <c:v>0.30000000000000016</c:v>
                </c:pt>
                <c:pt idx="3">
                  <c:v>0.70000000000000029</c:v>
                </c:pt>
                <c:pt idx="4">
                  <c:v>0.35000000000000014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802691520"/>
        <c:axId val="-802689344"/>
        <c:axId val="0"/>
      </c:bar3DChart>
      <c:catAx>
        <c:axId val="-802691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Century Gothic" pitchFamily="34" charset="0"/>
              </a:defRPr>
            </a:pPr>
            <a:endParaRPr lang="ru-RU"/>
          </a:p>
        </c:txPr>
        <c:crossAx val="-802689344"/>
        <c:crosses val="autoZero"/>
        <c:auto val="1"/>
        <c:lblAlgn val="ctr"/>
        <c:lblOffset val="100"/>
        <c:noMultiLvlLbl val="0"/>
      </c:catAx>
      <c:valAx>
        <c:axId val="-8026893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Century Gothic" pitchFamily="34" charset="0"/>
              </a:defRPr>
            </a:pPr>
            <a:endParaRPr lang="ru-RU"/>
          </a:p>
        </c:txPr>
        <c:crossAx val="-802691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C0ED3-AB9C-46C1-8EFE-FF3C71953C79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024D3-55E1-4474-88BF-3A1CF9CB4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78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024D3-55E1-4474-88BF-3A1CF9CB436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0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ogo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785795"/>
            <a:ext cx="1714511" cy="15001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551837"/>
            <a:ext cx="7286676" cy="2079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Кохлеарная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имплантация – эффективный метод слухоречевой реабилитации 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с нарушениями слуха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071678"/>
            <a:ext cx="2000264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57620" y="2214554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Программа комплексного развития детей с нарушенным слухом «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Я слышу мир!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» и труды главного  научного сотрудника Санкт-Петербургского НИИ ЛОР 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И.В.Королевой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являются основой реабилитации наших детей. 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4071942"/>
            <a:ext cx="23574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>
                <a:solidFill>
                  <a:srgbClr val="C00000"/>
                </a:solidFill>
              </a:rPr>
              <a:t>Учебные пособия для  занятий со  школьниками  с </a:t>
            </a:r>
            <a:r>
              <a:rPr lang="ru-RU" sz="1000" b="1" i="1" dirty="0" err="1" smtClean="0">
                <a:solidFill>
                  <a:srgbClr val="C00000"/>
                </a:solidFill>
              </a:rPr>
              <a:t>кохлеарными</a:t>
            </a:r>
            <a:r>
              <a:rPr lang="ru-RU" sz="1000" b="1" i="1" dirty="0" smtClean="0">
                <a:solidFill>
                  <a:srgbClr val="C00000"/>
                </a:solidFill>
              </a:rPr>
              <a:t> </a:t>
            </a:r>
            <a:r>
              <a:rPr lang="ru-RU" sz="1000" b="1" i="1" dirty="0" err="1" smtClean="0">
                <a:solidFill>
                  <a:srgbClr val="C00000"/>
                </a:solidFill>
              </a:rPr>
              <a:t>имплантами</a:t>
            </a:r>
            <a:r>
              <a:rPr lang="ru-RU" sz="1000" b="1" i="1" dirty="0" smtClean="0">
                <a:solidFill>
                  <a:srgbClr val="C00000"/>
                </a:solidFill>
              </a:rPr>
              <a:t>/ И.В.Королева.</a:t>
            </a:r>
          </a:p>
          <a:p>
            <a:endParaRPr lang="ru-RU" sz="1000" dirty="0">
              <a:latin typeface="Century Gothic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2143116"/>
            <a:ext cx="3929090" cy="39559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Школа является организатором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межрегиональных семинаров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по кохлеарной имплантации на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Байкале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в летнее время,  где совмещается отдых детей с их реабилитацией.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" name="Picture 2" descr="C:\Documents and Settings\СКОШИ\Рабочий стол\презентация байкал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928802"/>
            <a:ext cx="2214578" cy="15001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2" descr="C:\Documents and Settings\СКОШИ\Рабочий стол\презентация байкал\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143380"/>
            <a:ext cx="2286016" cy="16864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00" y="2143116"/>
            <a:ext cx="4214842" cy="39559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Century Gothic" pitchFamily="34" charset="0"/>
              </a:rPr>
              <a:t>Научно-методической деятельностью семинара руководит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itchFamily="34" charset="0"/>
              </a:rPr>
              <a:t>Зонтова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 О.В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  <a:r>
              <a:rPr lang="ru-RU" sz="1600" b="1" dirty="0" smtClean="0">
                <a:latin typeface="Century Gothic" pitchFamily="34" charset="0"/>
              </a:rPr>
              <a:t>– один из </a:t>
            </a:r>
            <a:r>
              <a:rPr lang="ru-RU" sz="1600" b="1" smtClean="0">
                <a:latin typeface="Century Gothic" pitchFamily="34" charset="0"/>
              </a:rPr>
              <a:t>авторов  программы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smtClean="0">
                <a:latin typeface="Century Gothic" pitchFamily="34" charset="0"/>
              </a:rPr>
              <a:t> </a:t>
            </a:r>
            <a:r>
              <a:rPr lang="ru-RU" sz="1600" b="1" dirty="0" smtClean="0">
                <a:latin typeface="Century Gothic" pitchFamily="34" charset="0"/>
              </a:rPr>
              <a:t>«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Я слышу мир</a:t>
            </a:r>
            <a:r>
              <a:rPr lang="ru-RU" sz="1600" b="1" dirty="0" smtClean="0">
                <a:latin typeface="Century Gothic" pitchFamily="34" charset="0"/>
              </a:rPr>
              <a:t>!».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Century Gothic" pitchFamily="34" charset="0"/>
              </a:rPr>
              <a:t>В семинарах участвуют специалисты из разных городов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(Москва, Санкт-Петербург,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Чита, Иркутск,  Нерюнгри, Улан-Удэ).</a:t>
            </a:r>
            <a:endParaRPr lang="ru-RU" sz="1600" dirty="0">
              <a:latin typeface="Century Gothic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Рисунок 7" descr="C:\Documents and Settings\Галина\Рабочий стол\Байкал 2014 лекции фото\Байкал фото\IMG_977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929066"/>
            <a:ext cx="2143140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C:\Documents and Settings\СКОШИ\Рабочий стол\презентация байкал\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571612"/>
            <a:ext cx="2217048" cy="16282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214422"/>
            <a:ext cx="4286280" cy="414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Дмитрий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- ребенок с врожденной глухотой, оперирован в Санкт-Петербургском НИИ уха, горла, носа и речи в семилетнем возрасте. На момент имплантации он не имел слухового опыта, общение - естественные жесты, наблюдались сопутствующие расстройства памяти, внимания.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Содержимое 3" descr="logo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1" y="5214951"/>
            <a:ext cx="928695" cy="857256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Мониторинг речевого развития 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Дмитрия</a:t>
            </a:r>
            <a:r>
              <a:rPr lang="ru-RU" sz="1600" dirty="0" smtClean="0">
                <a:solidFill>
                  <a:srgbClr val="002060"/>
                </a:solidFill>
                <a:latin typeface="Century Gothic" pitchFamily="34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Century Gothic" pitchFamily="34" charset="0"/>
              </a:rPr>
            </a:br>
            <a:endParaRPr lang="ru-RU" sz="1600" dirty="0">
              <a:latin typeface="Century Gothic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357289" y="1527175"/>
          <a:ext cx="6429421" cy="3973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2000240"/>
            <a:ext cx="578647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1" i="1" dirty="0" smtClean="0">
                <a:solidFill>
                  <a:srgbClr val="002060"/>
                </a:solidFill>
                <a:latin typeface="Century Gothic" pitchFamily="34" charset="0"/>
              </a:rPr>
              <a:t>Роман </a:t>
            </a:r>
            <a:r>
              <a:rPr lang="ru-RU" sz="1400" b="1" dirty="0" smtClean="0">
                <a:solidFill>
                  <a:srgbClr val="002060"/>
                </a:solidFill>
                <a:latin typeface="Century Gothic" pitchFamily="34" charset="0"/>
              </a:rPr>
              <a:t>–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sz="1400" b="1" dirty="0" err="1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неслышащий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от рождения.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Оперирован  в </a:t>
            </a:r>
            <a:r>
              <a:rPr lang="ru-RU" sz="1400" b="1" dirty="0" smtClean="0">
                <a:solidFill>
                  <a:srgbClr val="C00000"/>
                </a:solidFill>
                <a:latin typeface="Century Gothic" pitchFamily="34" charset="0"/>
              </a:rPr>
              <a:t>9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-летнем возрасте. </a:t>
            </a:r>
          </a:p>
          <a:p>
            <a:pPr>
              <a:lnSpc>
                <a:spcPct val="150000"/>
              </a:lnSpc>
            </a:pPr>
            <a:endParaRPr lang="ru-RU" sz="14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Речь до операции ограниченная,  двух- трехсловная разговорно-обиходного характера, понятна для окружающих. </a:t>
            </a:r>
          </a:p>
          <a:p>
            <a:pPr>
              <a:lnSpc>
                <a:spcPct val="150000"/>
              </a:lnSpc>
            </a:pPr>
            <a:endParaRPr lang="ru-RU" sz="14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С </a:t>
            </a:r>
            <a:r>
              <a:rPr lang="ru-RU" sz="1400" b="1" dirty="0" err="1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кохлеарным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имплантатом стал быстро набирать темпы в восприятии речевого материала.</a:t>
            </a:r>
          </a:p>
          <a:p>
            <a:pPr>
              <a:lnSpc>
                <a:spcPct val="150000"/>
              </a:lnSpc>
            </a:pPr>
            <a:endParaRPr lang="ru-RU" sz="14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/>
            </a:r>
            <a:b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</a:b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Содержимое 3" descr="logo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286388"/>
            <a:ext cx="1000132" cy="857256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85860"/>
          </a:xfrm>
        </p:spPr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Мониторинг развития речевого  слуха 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Романа</a:t>
            </a:r>
            <a:b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</a:b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 на первоначальном этапе реабилитации </a:t>
            </a:r>
            <a: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ru-RU" sz="1800" b="1" i="1" dirty="0" smtClean="0">
                <a:solidFill>
                  <a:srgbClr val="C00000"/>
                </a:solidFill>
                <a:latin typeface="Century Gothic" pitchFamily="34" charset="0"/>
              </a:rPr>
            </a:b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0" y="1714488"/>
          <a:ext cx="371477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285992"/>
            <a:ext cx="37862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Роман, пройдя начальный этап реабилитации в коррекционной школе, </a:t>
            </a: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по настоянию родителей,</a:t>
            </a:r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был переведён в общеобразовательную школу. </a:t>
            </a:r>
          </a:p>
          <a:p>
            <a:pPr>
              <a:lnSpc>
                <a:spcPct val="150000"/>
              </a:lnSpc>
            </a:pPr>
            <a:endParaRPr lang="ru-RU" sz="1600" b="1" i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  </a:t>
            </a: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Имплантированные учащиеся обучаются  в  массовых школах исключительно благодаря  активности   родителей.   </a:t>
            </a:r>
          </a:p>
          <a:p>
            <a:endParaRPr lang="ru-RU" sz="16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Мониторинг речевого развития 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Романа</a:t>
            </a:r>
            <a:b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</a:b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на первоначальном этапе реабилитации </a:t>
            </a:r>
            <a:endParaRPr lang="ru-RU" sz="1600" dirty="0">
              <a:latin typeface="Century Gothic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357290" y="1527175"/>
          <a:ext cx="6429420" cy="411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00" y="3929066"/>
            <a:ext cx="7215238" cy="2169982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Систематическая коррекционно-педагогическая помощь специалистов определит позитивное будущее имплантированного ребёнка, </a:t>
            </a: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не исключая вероятности его инклюзии в общеобразовательную школу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. 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" name="Picture 5" descr="drsmalish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3000397" cy="20558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i="1" dirty="0" smtClean="0">
                <a:solidFill>
                  <a:srgbClr val="0070C0"/>
                </a:solidFill>
                <a:latin typeface="Century Gothic" pitchFamily="34" charset="0"/>
              </a:rPr>
              <a:t>Статистика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2285992"/>
            <a:ext cx="7143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На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1 000 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новорождённых рождается от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1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до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2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детей с тотальной глухотой и 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2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–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4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  со средней потерей слуха.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1600" b="1" dirty="0" smtClean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На сегодняшний момент в Российской Федерации насчитывается более   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13 </a:t>
            </a: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млн</a:t>
            </a:r>
            <a:r>
              <a:rPr lang="ru-RU" altLang="ru-RU" sz="1600" b="1" dirty="0" smtClean="0">
                <a:solidFill>
                  <a:srgbClr val="FF0000"/>
                </a:solidFill>
                <a:latin typeface="Century Gothic" pitchFamily="34" charset="0"/>
              </a:rPr>
              <a:t>. 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человек с нарушениями слуха. 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1714512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28728" y="3714752"/>
            <a:ext cx="1714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err="1" smtClean="0">
                <a:solidFill>
                  <a:srgbClr val="C00000"/>
                </a:solidFill>
                <a:latin typeface="Century Gothic" pitchFamily="34" charset="0"/>
              </a:rPr>
              <a:t>Кохлеарный</a:t>
            </a:r>
            <a: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1000" b="1" i="1" dirty="0" err="1" smtClean="0">
                <a:solidFill>
                  <a:srgbClr val="C00000"/>
                </a:solidFill>
                <a:latin typeface="Century Gothic" pitchFamily="34" charset="0"/>
              </a:rPr>
              <a:t>имплант</a:t>
            </a:r>
            <a: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b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  <a:t>у ребенка. </a:t>
            </a:r>
            <a:b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  <a:t>Фото: </a:t>
            </a:r>
            <a:r>
              <a:rPr lang="en-US" sz="1000" b="1" i="1" dirty="0" err="1" smtClean="0">
                <a:solidFill>
                  <a:srgbClr val="C00000"/>
                </a:solidFill>
                <a:latin typeface="Century Gothic" pitchFamily="34" charset="0"/>
              </a:rPr>
              <a:t>gutaclinic</a:t>
            </a:r>
            <a:r>
              <a:rPr lang="ru-RU" sz="1000" b="1" i="1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  <a:r>
              <a:rPr lang="en-US" sz="1000" b="1" i="1" dirty="0" err="1" smtClean="0">
                <a:solidFill>
                  <a:srgbClr val="C00000"/>
                </a:solidFill>
                <a:latin typeface="Century Gothic" pitchFamily="34" charset="0"/>
              </a:rPr>
              <a:t>ru</a:t>
            </a:r>
            <a:endParaRPr lang="ru-RU" sz="1000" i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1857364"/>
            <a:ext cx="47149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Метод многоканальной кохлеарной имплантации является наиболее эффективным методом реабилитации</a:t>
            </a:r>
            <a:b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 детей с нарушениями слуха.</a:t>
            </a:r>
            <a:b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600" b="1" dirty="0" err="1" smtClean="0">
                <a:solidFill>
                  <a:srgbClr val="C00000"/>
                </a:solidFill>
                <a:latin typeface="Century Gothic" pitchFamily="34" charset="0"/>
                <a:cs typeface="Times New Roman" pitchFamily="18" charset="0"/>
              </a:rPr>
              <a:t>Кохлеарно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  <a:cs typeface="Times New Roman" pitchFamily="18" charset="0"/>
              </a:rPr>
              <a:t> имплантированные дети 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– это особая категория детей с недостатками слуха, ибо они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одномоментно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 после операции начинают слышать. </a:t>
            </a:r>
            <a:endParaRPr lang="ru-RU" sz="1600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  <a:latin typeface="Century Gothic" pitchFamily="34" charset="0"/>
              </a:rPr>
              <a:t>Кохлеарная</a:t>
            </a:r>
            <a:r>
              <a:rPr lang="ru-RU" sz="2400" b="1" i="1" dirty="0" smtClean="0">
                <a:solidFill>
                  <a:srgbClr val="0070C0"/>
                </a:solidFill>
                <a:latin typeface="Century Gothic" pitchFamily="34" charset="0"/>
              </a:rPr>
              <a:t> имплантация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:</a:t>
            </a:r>
            <a:endParaRPr lang="ru-RU" sz="2400" i="1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527048"/>
            <a:ext cx="7286676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получает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 в настоящее время все более широкое распространение во всем мире,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признается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одним из самых современных методов помощи  при глухоте,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предоставляет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возможность использования новых слуховых возможностей для  полноценной социализации,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C00000"/>
                </a:solidFill>
                <a:latin typeface="Century Gothic" pitchFamily="34" charset="0"/>
              </a:rPr>
              <a:t>позволяет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принципиально изменить развитие ребенка;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i="1" dirty="0" smtClean="0">
                <a:solidFill>
                  <a:srgbClr val="0070C0"/>
                </a:solidFill>
                <a:latin typeface="Century Gothic" pitchFamily="34" charset="0"/>
              </a:rPr>
              <a:t>Статистика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00" y="1527048"/>
            <a:ext cx="7215238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Кохлеарная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имплантация успешно проводится во всем мире уже около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30 лет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. В мире насчитывается более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110000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человек, пользующихся системами кохлеарной имплантации.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Операция кохлеарной  имплантации проведена впервые в нашей стране в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1991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 году. </a:t>
            </a: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На данный момент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в год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осуществляется около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200 имплантаций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неслышащим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детям и взрослым.</a:t>
            </a:r>
            <a:endParaRPr lang="ru-RU" sz="15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С </a:t>
            </a:r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2003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 года программа кохлеарной имплантации нашла поддержку в России на государственном уровне.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1600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Система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кохлеарного</a:t>
            </a:r>
            <a:r>
              <a:rPr lang="ru-RU" altLang="ru-RU" sz="1800" b="1" dirty="0" smtClean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импланта</a:t>
            </a:r>
            <a:r>
              <a:rPr lang="ru-RU" altLang="ru-RU" sz="1800" b="1" dirty="0" smtClean="0">
                <a:solidFill>
                  <a:srgbClr val="002060"/>
                </a:solidFill>
                <a:latin typeface="Century Gothic" pitchFamily="34" charset="0"/>
                <a:cs typeface="Arial" charset="0"/>
              </a:rPr>
              <a:t> состоит из двух частей</a:t>
            </a:r>
          </a:p>
          <a:p>
            <a:pPr>
              <a:buNone/>
            </a:pPr>
            <a:endParaRPr lang="ru-RU" sz="1400" dirty="0">
              <a:latin typeface="Century Gothic" pitchFamily="34" charset="0"/>
            </a:endParaRPr>
          </a:p>
        </p:txBody>
      </p:sp>
      <p:pic>
        <p:nvPicPr>
          <p:cNvPr id="4" name="Picture 18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357430"/>
            <a:ext cx="1285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57488" y="2786058"/>
            <a:ext cx="4857784" cy="653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altLang="ru-RU" sz="1600" b="1" dirty="0" smtClean="0">
                <a:solidFill>
                  <a:srgbClr val="C00000"/>
                </a:solidFill>
                <a:latin typeface="Century Gothic" pitchFamily="34" charset="0"/>
                <a:cs typeface="Arial" charset="0"/>
              </a:rPr>
              <a:t>Внутренняя часть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cs typeface="Arial" charset="0"/>
              </a:rPr>
              <a:t> – </a:t>
            </a:r>
            <a:r>
              <a:rPr lang="ru-RU" alt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cs typeface="Arial" charset="0"/>
              </a:rPr>
              <a:t>имплант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cs typeface="Arial" charset="0"/>
              </a:rPr>
              <a:t> хирургическим путем помещается в улитку.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5638" y="4748951"/>
            <a:ext cx="4659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alt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Наружная часть 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– речевой процессор </a:t>
            </a:r>
          </a:p>
          <a:p>
            <a:pPr>
              <a:lnSpc>
                <a:spcPct val="150000"/>
              </a:lnSpc>
            </a:pP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располагается за ухом.</a:t>
            </a:r>
          </a:p>
          <a:p>
            <a:pPr>
              <a:lnSpc>
                <a:spcPct val="150000"/>
              </a:lnSpc>
            </a:pPr>
            <a:endParaRPr lang="ru-RU" sz="16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0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3857628"/>
            <a:ext cx="752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Содержимое 3" descr="logo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5429264"/>
            <a:ext cx="642942" cy="571505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28600"/>
            <a:ext cx="7572428" cy="12001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altLang="ru-RU" sz="2400" b="1" i="1" dirty="0" smtClean="0">
                <a:solidFill>
                  <a:srgbClr val="0070C0"/>
                </a:solidFill>
                <a:latin typeface="Century Gothic" pitchFamily="34" charset="0"/>
              </a:rPr>
              <a:t>Система </a:t>
            </a:r>
            <a:r>
              <a:rPr lang="ru-RU" altLang="ru-RU" sz="2400" b="1" i="1" dirty="0" err="1" smtClean="0">
                <a:solidFill>
                  <a:srgbClr val="0070C0"/>
                </a:solidFill>
                <a:latin typeface="Century Gothic" pitchFamily="34" charset="0"/>
              </a:rPr>
              <a:t>кохлеарной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Century Gothic" pitchFamily="34" charset="0"/>
              </a:rPr>
              <a:t> имплантации</a:t>
            </a:r>
            <a:r>
              <a:rPr lang="ru-RU" altLang="ru-RU" sz="2400" i="1" dirty="0" smtClean="0">
                <a:solidFill>
                  <a:srgbClr val="0070C0"/>
                </a:solidFill>
                <a:latin typeface="Century Gothic" pitchFamily="34" charset="0"/>
              </a:rPr>
              <a:t> </a:t>
            </a:r>
            <a:br>
              <a:rPr lang="ru-RU" altLang="ru-RU" sz="2400" i="1" dirty="0" smtClean="0">
                <a:solidFill>
                  <a:srgbClr val="0070C0"/>
                </a:solidFill>
                <a:latin typeface="Century Gothic" pitchFamily="34" charset="0"/>
              </a:rPr>
            </a:br>
            <a:endParaRPr lang="ru-RU" sz="2400" i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4" name="Picture 2" descr="implants_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67731" y="2298700"/>
            <a:ext cx="4772025" cy="3028950"/>
          </a:xfrm>
          <a:noFill/>
        </p:spPr>
      </p:pic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428868"/>
            <a:ext cx="4572032" cy="207170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</a:rPr>
              <a:t/>
            </a:r>
            <a:br>
              <a:rPr lang="ru-RU" sz="1600" b="1" dirty="0" smtClean="0">
                <a:solidFill>
                  <a:schemeClr val="tx2"/>
                </a:solidFill>
              </a:rPr>
            </a:br>
            <a:r>
              <a:rPr lang="ru-RU" sz="1600" b="1" dirty="0" smtClean="0">
                <a:solidFill>
                  <a:schemeClr val="tx2"/>
                </a:solidFill>
              </a:rPr>
              <a:t/>
            </a:r>
            <a:br>
              <a:rPr lang="ru-RU" sz="1600" b="1" dirty="0" smtClean="0">
                <a:solidFill>
                  <a:schemeClr val="tx2"/>
                </a:solidFill>
              </a:rPr>
            </a:b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</a:rPr>
              <a:t>Кохлеарный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</a:rPr>
              <a:t>имплант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 передает звуковую и речевую информацию с помощью особых электрических импульсов</a:t>
            </a:r>
            <a:b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слуховому нерву. </a:t>
            </a:r>
            <a:endParaRPr lang="ru-RU" sz="16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4" name="Содержимое 3" descr="4995.jpg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643050"/>
            <a:ext cx="1643074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142976" y="3429000"/>
            <a:ext cx="178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Схема </a:t>
            </a:r>
            <a:r>
              <a:rPr lang="ru-RU" sz="1200" b="1" i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имлантирования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i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кохлеарного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аппарата. Источник: </a:t>
            </a:r>
            <a:r>
              <a:rPr lang="en-US" sz="1200" b="1" i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wikipedia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200" b="1" i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endParaRPr lang="en-US" sz="1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-142900"/>
            <a:ext cx="4143404" cy="53578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При отсутствии комплексного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</a:rPr>
              <a:t>медико-психолого-педагогического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сопровождения ребенок с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</a:rPr>
              <a:t>кохлеарным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Century Gothic" pitchFamily="34" charset="0"/>
              </a:rPr>
              <a:t>имплантом</a:t>
            </a:r>
            <a: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  <a:t> не способен овладеть речью.</a:t>
            </a:r>
            <a:br>
              <a:rPr lang="ru-RU" sz="1600" b="1" dirty="0" smtClean="0">
                <a:solidFill>
                  <a:schemeClr val="tx2"/>
                </a:solidFill>
                <a:latin typeface="Century Gothic" pitchFamily="34" charset="0"/>
              </a:rPr>
            </a:br>
            <a:endParaRPr lang="ru-RU" sz="16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4" name="Содержимое 3" descr="rehab_01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292895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214311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entury Gothic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7686" y="1071546"/>
            <a:ext cx="428628" cy="428628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4065</TotalTime>
  <Words>423</Words>
  <Application>Microsoft Office PowerPoint</Application>
  <PresentationFormat>Экран (4:3)</PresentationFormat>
  <Paragraphs>57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  <vt:lpstr>Статистика</vt:lpstr>
      <vt:lpstr>Презентация PowerPoint</vt:lpstr>
      <vt:lpstr>Кохлеарная имплантация:</vt:lpstr>
      <vt:lpstr>Статистика</vt:lpstr>
      <vt:lpstr>Презентация PowerPoint</vt:lpstr>
      <vt:lpstr>Система кохлеарной имплантации  </vt:lpstr>
      <vt:lpstr>   Кохлеарный имплант  передает звуковую и речевую информацию с помощью особых электрических импульсов слуховому нерву. </vt:lpstr>
      <vt:lpstr>При отсутствии комплексного медико-психолого-педагогического сопровождения ребенок с кохлеарным имплантом не способен овладеть речью. </vt:lpstr>
      <vt:lpstr>Презентация PowerPoint</vt:lpstr>
      <vt:lpstr>Презентация PowerPoint</vt:lpstr>
      <vt:lpstr>Презентация PowerPoint</vt:lpstr>
      <vt:lpstr>Дмитрий - ребенок с врожденной глухотой, оперирован в Санкт-Петербургском НИИ уха, горла, носа и речи в семилетнем возрасте. На момент имплантации он не имел слухового опыта, общение - естественные жесты, наблюдались сопутствующие расстройства памяти, внимания.</vt:lpstr>
      <vt:lpstr>Мониторинг речевого развития Дмитрия </vt:lpstr>
      <vt:lpstr>Презентация PowerPoint</vt:lpstr>
      <vt:lpstr>  Мониторинг развития речевого  слуха Романа  на первоначальном этапе реабилитации  </vt:lpstr>
      <vt:lpstr>Мониторинг речевого развития Романа на первоначальном этапе реабилитации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Антон Соборов</cp:lastModifiedBy>
  <cp:revision>455</cp:revision>
  <dcterms:modified xsi:type="dcterms:W3CDTF">2018-05-03T12:32:36Z</dcterms:modified>
</cp:coreProperties>
</file>