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57" r:id="rId13"/>
    <p:sldId id="289" r:id="rId14"/>
    <p:sldId id="268" r:id="rId15"/>
    <p:sldId id="269" r:id="rId16"/>
    <p:sldId id="270" r:id="rId17"/>
    <p:sldId id="271" r:id="rId18"/>
    <p:sldId id="277" r:id="rId19"/>
    <p:sldId id="278" r:id="rId20"/>
    <p:sldId id="272" r:id="rId21"/>
    <p:sldId id="279" r:id="rId22"/>
    <p:sldId id="283" r:id="rId23"/>
    <p:sldId id="284" r:id="rId24"/>
    <p:sldId id="285" r:id="rId25"/>
    <p:sldId id="280" r:id="rId26"/>
    <p:sldId id="286" r:id="rId27"/>
    <p:sldId id="287" r:id="rId28"/>
    <p:sldId id="281" r:id="rId29"/>
    <p:sldId id="290" r:id="rId30"/>
    <p:sldId id="282" r:id="rId31"/>
    <p:sldId id="273" r:id="rId32"/>
    <p:sldId id="274" r:id="rId33"/>
    <p:sldId id="275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2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7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4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7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75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0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6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1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7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0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5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3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22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A368-47F8-4AB6-8959-0ADCC020FC5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24BD1-5AB9-4C08-AFA5-6893572A5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2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086" y="993914"/>
            <a:ext cx="104162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Ребенок с ОВЗ в современном образовательном пространстве: некоторые аспекты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40033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519"/>
            <a:ext cx="10515600" cy="13232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5519"/>
            <a:ext cx="10515600" cy="5691444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Для всех перечисленных подходов общим является применение единых характеристик: системности, наличие пространственных координат, рассмотрение элементов системы не </a:t>
            </a:r>
            <a:r>
              <a:rPr lang="ru-RU" sz="3600" dirty="0" smtClean="0"/>
              <a:t>изолированно</a:t>
            </a:r>
            <a:r>
              <a:rPr lang="ru-RU" sz="3600" dirty="0"/>
              <a:t>, а целостно, информационность пространства, территориальная целостность образования, личностно-развивающая направленность обучения.</a:t>
            </a:r>
          </a:p>
          <a:p>
            <a:r>
              <a:rPr lang="ru-RU" sz="3600" dirty="0"/>
              <a:t>Основным различием между названными подходами служит определение </a:t>
            </a:r>
            <a:r>
              <a:rPr lang="ru-RU" sz="3600" b="1" dirty="0"/>
              <a:t>сущности, основного ядра образовательного пространства.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1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8411"/>
            <a:ext cx="10515600" cy="5608552"/>
          </a:xfrm>
        </p:spPr>
        <p:txBody>
          <a:bodyPr>
            <a:normAutofit/>
          </a:bodyPr>
          <a:lstStyle/>
          <a:p>
            <a:r>
              <a:rPr lang="ru-RU" sz="3200" dirty="0"/>
              <a:t>К настоящему времени в научной литературе условно  можно выделить шесть основных подходов к рассмотрению содержания понятия «образовательное пространство». В каждом из них на первый план выводится одно из свойств пространства, что и служит основанием для формулирования данного подхода. Общим местом работ является однозначная трактовка соотношения среды и пространства, второе является частью первого. Вторым пунктом, на котором сходятся авторы, сторонники того или иного подхода является отнесение образовательного пространства к сфере социальных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28965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/>
              <a:t>Образовательное пространство рассматривается как педагогическая </a:t>
            </a:r>
            <a:r>
              <a:rPr lang="ru-RU" sz="4000" dirty="0" smtClean="0"/>
              <a:t>категория</a:t>
            </a:r>
            <a:r>
              <a:rPr lang="ru-RU" sz="4000" dirty="0"/>
              <a:t>, целостная интегративная единица социума и мирового </a:t>
            </a:r>
            <a:r>
              <a:rPr lang="ru-RU" sz="4000" dirty="0" smtClean="0"/>
              <a:t>образовательного </a:t>
            </a:r>
            <a:r>
              <a:rPr lang="ru-RU" sz="4000" dirty="0"/>
              <a:t>пространства, нормативно или стихийно структурированная и </a:t>
            </a:r>
            <a:r>
              <a:rPr lang="ru-RU" sz="4000" dirty="0" smtClean="0"/>
              <a:t>имеющая свою </a:t>
            </a:r>
            <a:r>
              <a:rPr lang="ru-RU" sz="4000" dirty="0"/>
              <a:t>систему </a:t>
            </a:r>
            <a:r>
              <a:rPr lang="ru-RU" sz="4000" dirty="0" smtClean="0"/>
              <a:t>координат.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991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331" y="437322"/>
            <a:ext cx="106547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научной литературе условно  можно выделить шесть основных подходов к рассмотрению содержания понятия «образовательное пространство». В каждом из них на первый план выводится одно из свойств пространства, что и служит основанием для формулирования данного подхода. Общим местом работ является однозначная трактовка соотношения среды и пространства, второе является частью первого. Вторым пунктом, на котором сходятся авторы, сторонники того или иного подхода является отнесение образовательного пространства к сфере социальных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7259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62782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514182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В настоящее время мировая теория и практика все больше внимания уделяет определению понятия «лицо с ограниченными возможностями здоровья</a:t>
            </a:r>
            <a:r>
              <a:rPr lang="ru-RU" sz="3200" dirty="0" smtClean="0"/>
              <a:t>». </a:t>
            </a:r>
            <a:r>
              <a:rPr lang="ru-RU" sz="3200" dirty="0"/>
              <a:t>Термин лицо с ограниченными возможностями здоровья появился в российском законодательстве сравнительно недавно. В соответствии с Федеральным законом от 30 июня 2007 г. № 120-ФЗ о внесении изменений в отдельные законодательные акты Российской Федерации по вопросу о гражданах с ограниченными возможностями здоровья употребляемые в нормативных правовых актах слова "с отклонениями в развитии", … заменены термином "с ОВЗ".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7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Лица с ОВЗ - это люди, имеющие недостатки в физическом и (или) психическом развитии, имеющие значительные отклонения от нормального психического и физического развития, вызванные серьезными врожденными или приобретенными дефектами и в силу этого нуждающиеся в специальных условиях обучения и воспитания</a:t>
            </a:r>
            <a:endParaRPr lang="ru-RU" sz="3600" dirty="0"/>
          </a:p>
          <a:p>
            <a:r>
              <a:rPr lang="ru-RU" sz="3600" dirty="0"/>
              <a:t>Ребенок – это лицо до достижения им возраста 18 лет (совершеннолетия).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4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Термин «ребенок с ОВЗ» наиболее употребим в современном Российском обществе, когда происходит изменение в общественном сознании, обеспечивающее гуманное отношение.</a:t>
            </a:r>
          </a:p>
          <a:p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6524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 течение последних лет ученые-педагоги все чаще обращаются к идее образовательного пространства при решении педагогических, организационно-управленческих задач. Понятие «образовательное пространство» стало обсуждаемой категорией </a:t>
            </a:r>
            <a:r>
              <a:rPr lang="ru-RU" b="1" dirty="0" smtClean="0"/>
              <a:t>педагогики и среди </a:t>
            </a:r>
            <a:r>
              <a:rPr lang="ru-RU" b="1" dirty="0"/>
              <a:t>педагогов общеобразовательных школ. Это обусловлено введением  данного термина в содержание Государственных образовательных стандартов нового поколения</a:t>
            </a:r>
            <a:r>
              <a:rPr lang="ru-RU" b="1" dirty="0" smtClean="0"/>
              <a:t>.</a:t>
            </a:r>
          </a:p>
          <a:p>
            <a:r>
              <a:rPr lang="ru-RU" dirty="0"/>
              <a:t>Стандарт направлен на </a:t>
            </a:r>
            <a:r>
              <a:rPr lang="ru-RU" dirty="0" smtClean="0"/>
              <a:t>обеспечение: … единства </a:t>
            </a:r>
            <a:r>
              <a:rPr lang="ru-RU" dirty="0"/>
              <a:t>образовательного пространства Российской Федерации6;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     С 1 сентября 2016 года введён в действие Федеральный государственный образовательный стандарт начального общего образования обучающихся с ограниченными возможностями здоровья (далее – Стандарт).</a:t>
            </a:r>
          </a:p>
          <a:p>
            <a:r>
              <a:rPr lang="ru-RU" dirty="0"/>
              <a:t>     Стандарт регулирует отношения в сфере образования следующих групп обучающихся с ограниченными возможностями здоровья: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расстройствами аутистического спектра, со сложными дефектами (далее дети с ОВЗ).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/>
              <a:t>Предметом регулирования Стандарта являются отношения в сфере образования обучающихся с ограниченными возможностями здоровья(далее –ОВЗ), возникающие при разработке и реализации адаптированных основных общеобразовательных программ начального общего образования(далее –АООП НОО)2.</a:t>
            </a:r>
          </a:p>
        </p:txBody>
      </p:sp>
    </p:spTree>
    <p:extLst>
      <p:ext uri="{BB962C8B-B14F-4D97-AF65-F5344CB8AC3E}">
        <p14:creationId xmlns:p14="http://schemas.microsoft.com/office/powerpoint/2010/main" val="20677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/>
              <a:t>В последнее время в педагогической литературе, статьях по социологии, политологии, культурологии все чаще встречается выражение "образовательное пространство". </a:t>
            </a:r>
            <a:r>
              <a:rPr lang="ru-RU" sz="3200" dirty="0" smtClean="0"/>
              <a:t>Понятие </a:t>
            </a:r>
            <a:r>
              <a:rPr lang="ru-RU" sz="3200" dirty="0"/>
              <a:t>образовательное пространство является важной характеристикой образовательного </a:t>
            </a:r>
            <a:r>
              <a:rPr lang="ru-RU" sz="3200" dirty="0" smtClean="0"/>
              <a:t>процесса</a:t>
            </a:r>
            <a:r>
              <a:rPr lang="ru-RU" sz="3200" dirty="0"/>
              <a:t>, тесно связано не только с развитием педагогической науки, но и с другими более фундаментальными процессами, происходящими в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25115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055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427" y="1365836"/>
            <a:ext cx="9601196" cy="3318936"/>
          </a:xfrm>
        </p:spPr>
        <p:txBody>
          <a:bodyPr>
            <a:noAutofit/>
          </a:bodyPr>
          <a:lstStyle/>
          <a:p>
            <a:r>
              <a:rPr lang="ru-RU" sz="3200" dirty="0"/>
              <a:t>Мы </a:t>
            </a:r>
            <a:r>
              <a:rPr lang="ru-RU" sz="3200" dirty="0" smtClean="0"/>
              <a:t>рассмотрим</a:t>
            </a:r>
            <a:r>
              <a:rPr lang="ru-RU" sz="3200" dirty="0"/>
              <a:t> некоторые аспекты </a:t>
            </a:r>
            <a:r>
              <a:rPr lang="ru-RU" sz="3200" dirty="0" smtClean="0"/>
              <a:t>проблемы ребенка с ОВЗ в современном образовательном пространстве </a:t>
            </a:r>
            <a:r>
              <a:rPr lang="ru-RU" sz="3200" dirty="0"/>
              <a:t>используя ряд следующих координат</a:t>
            </a:r>
            <a:r>
              <a:rPr lang="ru-RU" sz="3200" dirty="0" smtClean="0"/>
              <a:t>:</a:t>
            </a:r>
          </a:p>
          <a:p>
            <a:r>
              <a:rPr lang="ru-RU" sz="3200" dirty="0"/>
              <a:t>Нормативно-регламентирующая </a:t>
            </a:r>
            <a:r>
              <a:rPr lang="ru-RU" sz="3200" dirty="0" smtClean="0"/>
              <a:t>координата;</a:t>
            </a:r>
          </a:p>
          <a:p>
            <a:r>
              <a:rPr lang="ru-RU" sz="3200" dirty="0"/>
              <a:t>Перспективно-ориентирующая </a:t>
            </a:r>
            <a:r>
              <a:rPr lang="ru-RU" sz="3200" dirty="0" smtClean="0"/>
              <a:t>координата;</a:t>
            </a:r>
          </a:p>
          <a:p>
            <a:r>
              <a:rPr lang="ru-RU" sz="3200" dirty="0"/>
              <a:t>Деятельно-стимулирующая </a:t>
            </a:r>
            <a:r>
              <a:rPr lang="ru-RU" sz="3200" dirty="0" smtClean="0"/>
              <a:t>координата;</a:t>
            </a:r>
          </a:p>
          <a:p>
            <a:r>
              <a:rPr lang="ru-RU" sz="3200" dirty="0"/>
              <a:t>Коммуникативно-информационная </a:t>
            </a:r>
            <a:r>
              <a:rPr lang="ru-RU" sz="3200" dirty="0" smtClean="0"/>
              <a:t>координата;</a:t>
            </a:r>
          </a:p>
          <a:p>
            <a:endParaRPr lang="ru-RU" sz="32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87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Нормативно-регламентирующая координата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7569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характеризует нравственные и правовые основания,  о</a:t>
            </a:r>
            <a:r>
              <a:rPr lang="ru-RU" dirty="0"/>
              <a:t>т которых зависят условия осуществления образовательного процесса. Она направлена на определение характера нравственных и правовых оснований образовательного пространства. Российское законодательство </a:t>
            </a:r>
            <a:r>
              <a:rPr lang="ru-RU" dirty="0" smtClean="0"/>
              <a:t>ввело в оборот следующие </a:t>
            </a:r>
            <a:r>
              <a:rPr lang="ru-RU" dirty="0"/>
              <a:t>понятия</a:t>
            </a:r>
            <a:r>
              <a:rPr lang="ru-RU" dirty="0" smtClean="0"/>
              <a:t>:</a:t>
            </a:r>
          </a:p>
          <a:p>
            <a:r>
              <a:rPr lang="ru-RU" dirty="0"/>
              <a:t>- обучающийся 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инклюзивное образование - обеспечение равного доступа к образованию для всех обучающихся с учетом разнообразия особых образовательных потребностей </a:t>
            </a:r>
            <a:r>
              <a:rPr lang="ru-RU" dirty="0" err="1"/>
              <a:t>ииндивидуальных</a:t>
            </a:r>
            <a:r>
              <a:rPr lang="ru-RU" dirty="0"/>
              <a:t> возможностей;</a:t>
            </a:r>
          </a:p>
          <a:p>
            <a:r>
              <a:rPr lang="ru-RU" dirty="0"/>
              <a:t>- адаптированная образовательная программа 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5733"/>
            <a:ext cx="10515600" cy="3610527"/>
          </a:xfrm>
        </p:spPr>
        <p:txBody>
          <a:bodyPr>
            <a:normAutofit/>
          </a:bodyPr>
          <a:lstStyle/>
          <a:p>
            <a:r>
              <a:rPr lang="ru-RU" sz="3600" b="1" i="1" dirty="0"/>
              <a:t>В правовом поле образовательного пространства появился ребенок с ОВЗ и возникла необходимость урегулирования взаимоотношений между участниками образовательного  процесса. 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99183"/>
            <a:ext cx="10515600" cy="27777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Участниками </a:t>
            </a:r>
            <a:r>
              <a:rPr lang="ru-RU" sz="3200" dirty="0"/>
              <a:t>образовательного процесса в общеобразовательном учреждении являются обучающиеся, педагогические работники общеобразовательного учреждения, родители (законные представители) обучающихся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8148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1"/>
            <a:ext cx="10515600" cy="1510747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Остро встает проблема обеспечения правового </a:t>
            </a:r>
            <a:r>
              <a:rPr lang="ru-RU" sz="3100" b="1" dirty="0"/>
              <a:t>регулирования системы образования и её структурных составляющих элементов на региональном и локальном уровне (уровне образовательного учреждения).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7948"/>
            <a:ext cx="10515600" cy="4209015"/>
          </a:xfrm>
        </p:spPr>
        <p:txBody>
          <a:bodyPr>
            <a:normAutofit fontScale="92500"/>
          </a:bodyPr>
          <a:lstStyle/>
          <a:p>
            <a:r>
              <a:rPr lang="ru-RU" dirty="0"/>
              <a:t>Нормативно-правовая база в отно­шении детей с ограниченными возможнос­тями здоровья пока еще не нашла должного отражения в законодательстве Республики Бурятия.  В системе образования региона </a:t>
            </a:r>
            <a:r>
              <a:rPr lang="ru-RU" dirty="0" smtClean="0"/>
              <a:t>не разработаны должным </a:t>
            </a:r>
            <a:r>
              <a:rPr lang="ru-RU" dirty="0" err="1" smtClean="0"/>
              <a:t>обраом</a:t>
            </a:r>
            <a:r>
              <a:rPr lang="ru-RU" dirty="0" smtClean="0"/>
              <a:t> </a:t>
            </a:r>
            <a:r>
              <a:rPr lang="ru-RU" dirty="0"/>
              <a:t>документы нормативно-правового характера о регулировании специального (коррекционного) образования (региональный закон «О специальном образовании», нормативно-пра­вовое регулирование интегрированного (инклюзивного) образования и ранней кор­рекционно-педагогической помощи детям с отклонениями в развитии, независимого кон­троля соблюдения прав детей, недостаточно решаются вопросы социализации выпускников). Это затрудняет реализацию перспективных подходов и задач государства по развитию специального и инклюзивного образования в направлении повышения его качественных характеристик и инновационной направленности.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Перспективно-ориентирующая координата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направлена на подготовку в плане получения определённого результата. С этой позиции оценивается, какие профессии, умения, навыки и прочее будут необходимы спустя определённое время. Так, с точки зрения перспективно-ориентирующей координаты проводится </a:t>
            </a:r>
            <a:r>
              <a:rPr lang="ru-RU" sz="2800" b="1" dirty="0"/>
              <a:t>анализ социально-ценностных ожиданий, таких как востребованность выпускников и качества образования различных уровней подготовки.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-309955"/>
            <a:ext cx="9601196" cy="13038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92696"/>
            <a:ext cx="9601196" cy="487017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Для ребенка с ОВЗ остро встает проблема социализации, поскольку актуальной становится разработка адаптированной программы. «</a:t>
            </a:r>
            <a:r>
              <a:rPr lang="ru-RU" dirty="0"/>
              <a:t>Планируемые результаты освоения АООП НОО должны:</a:t>
            </a:r>
          </a:p>
          <a:p>
            <a:r>
              <a:rPr lang="ru-RU" dirty="0"/>
              <a:t>1) обеспечивать связь между требованиями Стандарта, образовательным процессом и системой оценки результатов освоения АООП НОО;</a:t>
            </a:r>
          </a:p>
          <a:p>
            <a:r>
              <a:rPr lang="ru-RU" dirty="0"/>
              <a:t>2) являться основой для разработки АООП НОО Организациями;</a:t>
            </a:r>
          </a:p>
          <a:p>
            <a:r>
              <a:rPr lang="ru-RU" dirty="0"/>
              <a:t>3) являться содержательной и </a:t>
            </a:r>
            <a:r>
              <a:rPr lang="ru-RU" dirty="0" err="1"/>
              <a:t>критериальной</a:t>
            </a:r>
            <a:r>
              <a:rPr lang="ru-RU" dirty="0"/>
              <a:t> основой для разработки рабочих программ учебных предметов и учебно-методической литературы, а также для системы оценки качества освоения обучающимися АООП НОО в соответствии с требованиями Стандарта.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1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292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72209"/>
            <a:ext cx="9601196" cy="4603659"/>
          </a:xfrm>
        </p:spPr>
        <p:txBody>
          <a:bodyPr>
            <a:noAutofit/>
          </a:bodyPr>
          <a:lstStyle/>
          <a:p>
            <a:r>
              <a:rPr lang="ru-RU" sz="2800" dirty="0"/>
              <a:t>Структура и содержание планируемых результатов освоения АООП НОО должны адекватно отражать требования Стандарта, передавать специфику образовательного процесса (в частности, специфику целей изучения отдельных учебных предметов и курсов коррекционно-развивающей области), соответствовать возрастным возможностям и особым образовательным потребностям обучающихся с ОВЗ. Наибольший интерес в данном случае </a:t>
            </a:r>
            <a:r>
              <a:rPr lang="ru-RU" sz="2800" dirty="0" smtClean="0"/>
              <a:t>представляет разработка педагогических технологий для формирования </a:t>
            </a:r>
            <a:r>
              <a:rPr lang="ru-RU" sz="2800" dirty="0"/>
              <a:t>УУД и жизненных </a:t>
            </a:r>
            <a:r>
              <a:rPr lang="ru-RU" sz="2800" dirty="0" smtClean="0"/>
              <a:t>компетенций, которые могут быть ступенькой для овладения профессиональными навыками.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3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7642"/>
          </a:xfrm>
        </p:spPr>
        <p:txBody>
          <a:bodyPr>
            <a:normAutofit fontScale="90000"/>
          </a:bodyPr>
          <a:lstStyle/>
          <a:p>
            <a:r>
              <a:rPr lang="ru-RU" dirty="0"/>
              <a:t>Деятельно-стимулирующая координата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69776"/>
            <a:ext cx="9601196" cy="4174434"/>
          </a:xfrm>
        </p:spPr>
        <p:txBody>
          <a:bodyPr>
            <a:noAutofit/>
          </a:bodyPr>
          <a:lstStyle/>
          <a:p>
            <a:r>
              <a:rPr lang="ru-RU" dirty="0"/>
              <a:t>показывает </a:t>
            </a:r>
            <a:r>
              <a:rPr lang="ru-RU" b="1" dirty="0"/>
              <a:t>специфику условий функционирования участников отношений, которые входят в современное образовательное пространство. </a:t>
            </a:r>
            <a:r>
              <a:rPr lang="ru-RU" dirty="0" err="1"/>
              <a:t>Деятельностно</a:t>
            </a:r>
            <a:r>
              <a:rPr lang="ru-RU" dirty="0"/>
              <a:t>-стимулирующая координата образовательного пространства функционально предназначена для того, чтобы побуждать учащихся к активному проявлению себя в разных аспектах жизнедеятельности социально приемлемым образом. Соответствие требований ФГОС к возможностям обучающихся с ОВЗ. Использование интерактивных форм и методов работы, организация культурно-досуговой деятельности, включение во внеурочную деятельность, раскрытие возможностей в центрах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168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11357"/>
            <a:ext cx="9601196" cy="44645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Необходимо учитывать такой серьезный вопрос как создание особых образовательных условий для реализации особых образовательных потребностей.</a:t>
            </a:r>
          </a:p>
          <a:p>
            <a:r>
              <a:rPr lang="ru-RU" b="1" dirty="0"/>
              <a:t>Инклюзивное образование, которое представлялось как панацея для определенного круга детей с ОВЗ, не принесло ожидаемых результатов, так как не было в должной мере подкреплено ни кадрами, ни финансами.</a:t>
            </a:r>
            <a:endParaRPr lang="ru-RU" dirty="0"/>
          </a:p>
          <a:p>
            <a:r>
              <a:rPr lang="ru-RU" b="1" dirty="0"/>
              <a:t>Особую трудность  для учителя представляет организация процесса обучения детей с </a:t>
            </a:r>
            <a:r>
              <a:rPr lang="ru-RU" b="1" dirty="0" smtClean="0"/>
              <a:t>ОВЗ в ОО. Длительность </a:t>
            </a:r>
            <a:r>
              <a:rPr lang="ru-RU" b="1" dirty="0"/>
              <a:t>обучения детей с ОВЗ в начальной школе (4,5,6 лет) уже ставит в тупик самого учителя: класс сформировать нельзя в силу отсутствия кворума, оборудования, методических и учебных пособий.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5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/>
              <a:t>Обобщая современные тенденции применения термина </a:t>
            </a:r>
            <a:r>
              <a:rPr lang="ru-RU" sz="3200" dirty="0" smtClean="0"/>
              <a:t>«пространство</a:t>
            </a:r>
            <a:r>
              <a:rPr lang="ru-RU" sz="3200" dirty="0"/>
              <a:t>» </a:t>
            </a:r>
            <a:r>
              <a:rPr lang="ru-RU" sz="3200" dirty="0" smtClean="0"/>
              <a:t>можно выделить </a:t>
            </a:r>
            <a:r>
              <a:rPr lang="ru-RU" sz="3200" dirty="0"/>
              <a:t>две тенденции педагогических исследований по анализируемой проблеме, не противоречащие друг другу. Во-первых, стремление современных исследователей рассматривать педагогические явления в рамках единого образовательного пространства. Во-вторых, выделение и изучение отдельных подпространств – социального, дидактического, воспитательного, индивидуального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2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727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Коммуникативно-информационная координата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47461"/>
            <a:ext cx="9601196" cy="3828407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оценивает </a:t>
            </a:r>
            <a:r>
              <a:rPr lang="ru-RU" sz="2600" b="1" dirty="0"/>
              <a:t>взаимосвязи между большим количеством систем, их структурных составляющих и отдельных элементов. </a:t>
            </a:r>
            <a:r>
              <a:rPr lang="ru-RU" sz="2600" dirty="0"/>
              <a:t>Содержание коммуникативно-информационной координаты должно соответствовать ценностям информативности и способствовать активизации мотивации жизнедеятельности в соответствующих условиях образовательного пространства. От возможности быстро и </a:t>
            </a:r>
            <a:r>
              <a:rPr lang="ru-RU" sz="2600" dirty="0" smtClean="0"/>
              <a:t>качественно обрабатывать и </a:t>
            </a:r>
            <a:r>
              <a:rPr lang="ru-RU" sz="2600" dirty="0"/>
              <a:t>передавать информацию во многом зависит </a:t>
            </a:r>
            <a:r>
              <a:rPr lang="ru-RU" sz="2600" b="1" dirty="0"/>
              <a:t>возможность приспособления образования к вызовам современности. Здесь очень важно включение ребенка в процесс общения </a:t>
            </a:r>
            <a:r>
              <a:rPr lang="ru-RU" sz="2600" b="1" dirty="0" smtClean="0"/>
              <a:t>и включение эмоциональной составляющей.</a:t>
            </a:r>
            <a:endParaRPr lang="ru-RU" sz="26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71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07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4765"/>
            <a:ext cx="10515600" cy="5322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 позиции коммуникативно-информационной координаты  Организации необходимо создавать </a:t>
            </a:r>
            <a:r>
              <a:rPr lang="ru-RU" dirty="0"/>
              <a:t>условия для реализации АООП НОО, обеспечивающие возможность:</a:t>
            </a:r>
          </a:p>
          <a:p>
            <a:pPr marL="0" indent="0">
              <a:buNone/>
            </a:pPr>
            <a:r>
              <a:rPr lang="ru-RU" dirty="0" smtClean="0"/>
              <a:t>- достижения </a:t>
            </a:r>
            <a:r>
              <a:rPr lang="ru-RU" dirty="0"/>
              <a:t>планируемых результатов освоения обучающимися с </a:t>
            </a:r>
            <a:r>
              <a:rPr lang="ru-RU" dirty="0" smtClean="0"/>
              <a:t>ОВЗ АООП </a:t>
            </a:r>
            <a:r>
              <a:rPr lang="ru-RU" dirty="0"/>
              <a:t>НОО;</a:t>
            </a:r>
          </a:p>
          <a:p>
            <a:pPr marL="0" indent="0">
              <a:buNone/>
            </a:pPr>
            <a:r>
              <a:rPr lang="ru-RU" dirty="0" smtClean="0"/>
              <a:t>- выявления </a:t>
            </a:r>
            <a:r>
              <a:rPr lang="ru-RU" dirty="0"/>
              <a:t>и развития способностей обучающихся через систему </a:t>
            </a:r>
            <a:r>
              <a:rPr lang="ru-RU" dirty="0" smtClean="0"/>
              <a:t>клубов, секций</a:t>
            </a:r>
            <a:r>
              <a:rPr lang="ru-RU" dirty="0"/>
              <a:t>, студий и кружков, организацию общественно-полезной деятельности, </a:t>
            </a:r>
            <a:r>
              <a:rPr lang="ru-RU" dirty="0" smtClean="0"/>
              <a:t>в том </a:t>
            </a:r>
            <a:r>
              <a:rPr lang="ru-RU" dirty="0"/>
              <a:t>числе, с использованием </a:t>
            </a:r>
            <a:r>
              <a:rPr lang="ru-RU" dirty="0" smtClean="0"/>
              <a:t>возможностей </a:t>
            </a:r>
            <a:r>
              <a:rPr lang="ru-RU" dirty="0"/>
              <a:t>образовательных </a:t>
            </a:r>
            <a:r>
              <a:rPr lang="ru-RU" dirty="0" smtClean="0"/>
              <a:t>учреждений дополнительного </a:t>
            </a:r>
            <a:r>
              <a:rPr lang="ru-RU" dirty="0"/>
              <a:t>образования;</a:t>
            </a:r>
          </a:p>
        </p:txBody>
      </p:sp>
    </p:spTree>
    <p:extLst>
      <p:ext uri="{BB962C8B-B14F-4D97-AF65-F5344CB8AC3E}">
        <p14:creationId xmlns:p14="http://schemas.microsoft.com/office/powerpoint/2010/main" val="41710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современных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/>
              <a:t>Значительное влияние на </a:t>
            </a:r>
            <a:r>
              <a:rPr lang="ru-RU" sz="3200" dirty="0" smtClean="0"/>
              <a:t>образовательное пространство </a:t>
            </a:r>
            <a:r>
              <a:rPr lang="ru-RU" sz="3200" dirty="0"/>
              <a:t>сейчас </a:t>
            </a:r>
            <a:r>
              <a:rPr lang="ru-RU" sz="3200" b="1" dirty="0"/>
              <a:t>оказывают информационно-компьютерные технологии.</a:t>
            </a:r>
            <a:r>
              <a:rPr lang="ru-RU" sz="3200" dirty="0"/>
              <a:t> Особенно примечательным является тот факт, что образовательный процесс постепенно перемещается к виртуальному пространству. </a:t>
            </a:r>
            <a:r>
              <a:rPr lang="ru-RU" sz="3200" dirty="0" smtClean="0"/>
              <a:t>Следует подчеркнуть, важность исследований и разработок</a:t>
            </a:r>
            <a:r>
              <a:rPr lang="ru-RU" sz="3200" b="1" dirty="0"/>
              <a:t> </a:t>
            </a:r>
            <a:r>
              <a:rPr lang="ru-RU" sz="3200" b="1" dirty="0" smtClean="0"/>
              <a:t>информационно-компьютерных технологий, способствующих освоению АООП обучающимися с ОВЗ.</a:t>
            </a:r>
            <a:r>
              <a:rPr lang="ru-RU" sz="3200" dirty="0" smtClean="0"/>
              <a:t>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75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Вместо заключения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Образовательный процесс – это сложный момент жизни, который длится всё время, пока </a:t>
            </a:r>
            <a:r>
              <a:rPr lang="ru-RU" sz="2800" b="1" smtClean="0"/>
              <a:t>человек жив.</a:t>
            </a:r>
            <a:endParaRPr lang="ru-RU" sz="2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1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0030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Системно-целостный подход </a:t>
            </a:r>
            <a:r>
              <a:rPr lang="ru-RU" dirty="0"/>
              <a:t>(Г.П. Сериков);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/>
              <a:t>В рамках системно-целостного подхода под образовательным пространством понимается своеобразный элемент общественной формации и продукт жизнедеятельности человека в форме вложенных в друг друга образовательных систем, где большая система по отношению к меньшим образует соответствующее образовательное пространство. </a:t>
            </a:r>
          </a:p>
        </p:txBody>
      </p:sp>
    </p:spTree>
    <p:extLst>
      <p:ext uri="{BB962C8B-B14F-4D97-AF65-F5344CB8AC3E}">
        <p14:creationId xmlns:p14="http://schemas.microsoft.com/office/powerpoint/2010/main" val="34378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Ментально-эмоциональный подход </a:t>
            </a:r>
            <a:r>
              <a:rPr lang="ru-RU" dirty="0"/>
              <a:t>(Р. </a:t>
            </a:r>
            <a:r>
              <a:rPr lang="ru-RU" dirty="0" err="1"/>
              <a:t>Эверман</a:t>
            </a:r>
            <a:r>
              <a:rPr lang="ru-RU" dirty="0"/>
              <a:t>, Ю.В. Копыленко и др.);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/>
              <a:t>Значимость развития ментальных и эмоциональных возможностей и способностей личности, связанную с этим необходимость совершенствования методик и технологий их формирования и развития выходит на первый план при ментально-эмоциональном подходе.</a:t>
            </a:r>
          </a:p>
        </p:txBody>
      </p:sp>
    </p:spTree>
    <p:extLst>
      <p:ext uri="{BB962C8B-B14F-4D97-AF65-F5344CB8AC3E}">
        <p14:creationId xmlns:p14="http://schemas.microsoft.com/office/powerpoint/2010/main" val="17941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Личностно-развивающий подход (J</a:t>
            </a:r>
            <a:r>
              <a:rPr lang="ru-RU" dirty="0"/>
              <a:t>. </a:t>
            </a:r>
            <a:r>
              <a:rPr lang="ru-RU" dirty="0" err="1"/>
              <a:t>Sechrest</a:t>
            </a:r>
            <a:r>
              <a:rPr lang="ru-RU" dirty="0"/>
              <a:t>, J. L. </a:t>
            </a:r>
            <a:r>
              <a:rPr lang="ru-RU" dirty="0" err="1"/>
              <a:t>Parker</a:t>
            </a:r>
            <a:r>
              <a:rPr lang="ru-RU" dirty="0"/>
              <a:t>);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/>
              <a:t>В качестве </a:t>
            </a:r>
            <a:r>
              <a:rPr lang="ru-RU" sz="4000" b="1" dirty="0"/>
              <a:t>ведущего компонента </a:t>
            </a:r>
            <a:r>
              <a:rPr lang="ru-RU" sz="4000" dirty="0"/>
              <a:t>образовательного пространства рассматривается </a:t>
            </a:r>
            <a:r>
              <a:rPr lang="ru-RU" sz="4000" b="1" dirty="0"/>
              <a:t>личность учащегося </a:t>
            </a:r>
            <a:r>
              <a:rPr lang="ru-RU" sz="4000" dirty="0"/>
              <a:t>и его взаимодействия с содержанием, методиками и технологиями обучения в личностно-развивающем подходе. </a:t>
            </a:r>
          </a:p>
        </p:txBody>
      </p:sp>
    </p:spTree>
    <p:extLst>
      <p:ext uri="{BB962C8B-B14F-4D97-AF65-F5344CB8AC3E}">
        <p14:creationId xmlns:p14="http://schemas.microsoft.com/office/powerpoint/2010/main" val="6971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Социально-географический подход (В.Г</a:t>
            </a:r>
            <a:r>
              <a:rPr lang="ru-RU" dirty="0"/>
              <a:t>. </a:t>
            </a:r>
            <a:r>
              <a:rPr lang="ru-RU" dirty="0" err="1"/>
              <a:t>Кинелев</a:t>
            </a:r>
            <a:r>
              <a:rPr lang="ru-RU" dirty="0"/>
              <a:t>, Е.Б. </a:t>
            </a:r>
            <a:r>
              <a:rPr lang="ru-RU" dirty="0" err="1"/>
              <a:t>Сошнева</a:t>
            </a:r>
            <a:r>
              <a:rPr lang="ru-RU" dirty="0"/>
              <a:t>);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 рамках социально-географического подхода основное внимание уделяется созданию </a:t>
            </a:r>
            <a:r>
              <a:rPr lang="ru-RU" sz="4000" b="1" dirty="0"/>
              <a:t>единого образовательного пространства</a:t>
            </a:r>
            <a:r>
              <a:rPr lang="ru-RU" sz="4000" dirty="0"/>
              <a:t> и единой информационной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30697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Дистанционный подход </a:t>
            </a:r>
            <a:r>
              <a:rPr lang="ru-RU" dirty="0"/>
              <a:t>(A.W. </a:t>
            </a:r>
            <a:r>
              <a:rPr lang="ru-RU" dirty="0" err="1"/>
              <a:t>Bates</a:t>
            </a:r>
            <a:r>
              <a:rPr lang="ru-RU" dirty="0"/>
              <a:t>, T. </a:t>
            </a:r>
            <a:r>
              <a:rPr lang="ru-RU" dirty="0" err="1"/>
              <a:t>Evans</a:t>
            </a:r>
            <a:r>
              <a:rPr lang="ru-RU" dirty="0"/>
              <a:t>, J.E. </a:t>
            </a:r>
            <a:r>
              <a:rPr lang="ru-RU" dirty="0" err="1"/>
              <a:t>Lee</a:t>
            </a:r>
            <a:r>
              <a:rPr lang="ru-RU" dirty="0"/>
              <a:t> и др.);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/>
              <a:t>Дистанционный подход предлагает совершенствование методик, используемых в образовательном пространстве, новых средств, независимость обучаемых, текстовую коммуникацию.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Локально-</a:t>
            </a:r>
            <a:r>
              <a:rPr lang="ru-RU" dirty="0" err="1" smtClean="0"/>
              <a:t>постерный</a:t>
            </a:r>
            <a:r>
              <a:rPr lang="ru-RU" dirty="0" smtClean="0"/>
              <a:t> подход </a:t>
            </a:r>
            <a:r>
              <a:rPr lang="ru-RU" dirty="0"/>
              <a:t>(Л.А. Санкин,  M. </a:t>
            </a:r>
            <a:r>
              <a:rPr lang="ru-RU" dirty="0" err="1"/>
              <a:t>Cesaroni</a:t>
            </a:r>
            <a:r>
              <a:rPr lang="ru-RU" dirty="0"/>
              <a:t>, E. </a:t>
            </a:r>
            <a:r>
              <a:rPr lang="ru-RU" dirty="0" err="1"/>
              <a:t>Kopachkov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При </a:t>
            </a:r>
            <a:r>
              <a:rPr lang="ru-RU" sz="4000" dirty="0"/>
              <a:t>использовании локально-</a:t>
            </a:r>
            <a:r>
              <a:rPr lang="ru-RU" sz="4000" dirty="0" err="1"/>
              <a:t>постерного</a:t>
            </a:r>
            <a:r>
              <a:rPr lang="ru-RU" sz="4000" dirty="0"/>
              <a:t> подхода вводится понятие малого образовательного пространства отдельно взятого образовательного учреждения, факультета, отделения в реальной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845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684</TotalTime>
  <Words>1545</Words>
  <Application>Microsoft Office PowerPoint</Application>
  <PresentationFormat>Произвольный</PresentationFormat>
  <Paragraphs>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Системно-целостный подход (Г.П. Сериков); </vt:lpstr>
      <vt:lpstr>Ментально-эмоциональный подход (Р. Эверман, Ю.В. Копыленко и др.);</vt:lpstr>
      <vt:lpstr>Личностно-развивающий подход (J. Sechrest, J. L. Parker); </vt:lpstr>
      <vt:lpstr>Социально-географический подход (В.Г. Кинелев, Е.Б. Сошнева);</vt:lpstr>
      <vt:lpstr>Дистанционный подход (A.W. Bates, T. Evans, J.E. Lee и др.);</vt:lpstr>
      <vt:lpstr>Локально-постерный подход (Л.А. Санкин,  M. Cesaroni, E. Kopachkov).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Нормативно-регламентирующая координата</vt:lpstr>
      <vt:lpstr>Презентация PowerPoint</vt:lpstr>
      <vt:lpstr>В правовом поле образовательного пространства появился ребенок с ОВЗ и возникла необходимость урегулирования взаимоотношений между участниками образовательного  процесса.  </vt:lpstr>
      <vt:lpstr>Остро встает проблема обеспечения правового регулирования системы образования и её структурных составляющих элементов на региональном и локальном уровне (уровне образовательного учреждения).   </vt:lpstr>
      <vt:lpstr>Перспективно-ориентирующая координата</vt:lpstr>
      <vt:lpstr>Презентация PowerPoint</vt:lpstr>
      <vt:lpstr>Презентация PowerPoint</vt:lpstr>
      <vt:lpstr>Деятельно-стимулирующая координата</vt:lpstr>
      <vt:lpstr>Презентация PowerPoint</vt:lpstr>
      <vt:lpstr>Коммуникативно-информационная координата</vt:lpstr>
      <vt:lpstr>Презентация PowerPoint</vt:lpstr>
      <vt:lpstr>Влияние современных технологий</vt:lpstr>
      <vt:lpstr>Вместо заключения.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с ОВЗ в современном образовательном пространстве: некоторые аспекты проблемы.</dc:title>
  <dc:creator>Зоригма</dc:creator>
  <cp:lastModifiedBy>one</cp:lastModifiedBy>
  <cp:revision>23</cp:revision>
  <dcterms:created xsi:type="dcterms:W3CDTF">2018-05-07T12:21:48Z</dcterms:created>
  <dcterms:modified xsi:type="dcterms:W3CDTF">2018-05-08T01:41:38Z</dcterms:modified>
</cp:coreProperties>
</file>