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9FCB4C-657D-8BBE-073A-E5557EAA5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71B187-FA2A-D3EC-D8DE-2A102E6F0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6DA90F-3F2E-8873-2CA6-C6E41FD56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6A2612-BD60-86FD-E0CB-58264D06B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7E663C-5136-5B7E-EC50-626AF1527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0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E6DC25-4B20-C580-7FD2-11E693E3F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D8469BB-6C35-5AD9-4F1D-060E955ED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CE7652-5FB2-AA40-1186-4F4D20DB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EB769C-0832-23FC-108E-7FD695D5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3539FC-8890-96EE-2824-B8143084A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5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9126134-F9B4-EA7F-08A4-AA4671865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05BBAF-76A0-3DBA-47CD-B074629F2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39ACC3-7860-9CBA-07DD-AA41169E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DFF54B-6EF7-D718-5D10-235AD5EFB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0D5581-3585-C66D-7320-88F3E923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0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A91C40-892D-8F12-13E2-C02F14F89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7F00C5-B7FF-0247-BB0F-8FC1EDEA7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698DAA-363F-BB5D-1F6C-A2647A1DA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ED53F9-7BE8-CF69-64AE-309F90ED2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FDCF3B-7F91-BDEC-34C5-3C084F3C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9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67B3F-DE27-8F4E-7B59-1A00967C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0949B1-28AB-5B58-808A-26FCC020F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A5720-B3F9-41D6-EE09-36BDA04DD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2A3538-F5A3-6F56-D12E-2FABB450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A60908-E2BA-79D7-0CC7-0727A7C82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1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E1C942-6493-8A75-EB38-C036CBD1F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A1E798-5785-F2C3-2BB9-A1E6453EDE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5EE170-9FF6-4704-CF82-FFE351347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250D795-5759-A8C5-86EA-432023562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970267-8A25-CEBD-5AA6-4270EF919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E3BAEF-8D6E-E048-672E-8CAE4E62B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8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13E14-BFC5-1C3B-28F5-3D2B943EE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A88EE4-BC15-2011-3478-E7EDCC515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A8421F-A8B2-F68A-41A5-ECFA13B27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ABBFE7-DC2A-1855-A2F6-E044641D0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FE82964-1781-F05F-B817-8EBFD40DA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7BBA977-249E-1A00-9591-6F76D8D84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98D786F-F571-5C29-F623-0ECAF2D2A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9E95378-860A-8EAE-DAB9-8C170B5D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4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5EEE0-FCDD-4C6A-CDE8-3277C838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44F102-3584-FCA2-3147-4F603273A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7BD947-FE8B-92B6-7895-C3BBF0403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54FF96-1F14-3BC7-5C2A-F4FACC132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5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D98C859-94A9-887F-4476-3E92B9E37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C8D0E4B-1CF5-7C6B-E2FF-BA2DD1B7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8CDB7D-D5CA-1A19-950A-6C8C06937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5DA6F5-5E7E-6BD6-5ED2-48BFF57B3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5E9485-4B85-EED9-22FF-C4CAF9724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93CB0EC-A9C7-DDC2-506A-BBF7B5E7A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C64869-356D-2C96-3705-D99DE5B03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EFC557-97F9-A8FA-7D0D-D8BB7B7A7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AB0AEE-09D8-4166-665A-B571C08E3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E4755D-831C-51F7-4E6B-FCCFAE0AF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FC95B8-D4F0-E761-28EF-7157D6B3B1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01A7CEA-7016-4535-1965-3BD5F1EF1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10AD7B-2883-9FFD-E556-E147F971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0F8606-E87C-F91B-E848-D1804A73E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903835-8059-667E-E5CD-C96B9D7FE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3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4E2BD-A48C-BDF6-B978-51C6E7A22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4AFB5F-10C3-EE98-2099-5448BE7DD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D5176D-00AA-F873-882E-F36D76B08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C5F59-1975-40E1-B8D7-A850E1404C45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B0451F-0F06-F107-C520-B50BE91AF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3859AD-D929-14D5-D826-74AE6646B5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75511-33B4-4212-8D8E-442A5E2D2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8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storium03.r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g.resh.edu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D66DA1-8CB7-82D2-C809-D0BA06A1C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117" y="1122363"/>
            <a:ext cx="9970883" cy="2387600"/>
          </a:xfrm>
        </p:spPr>
        <p:txBody>
          <a:bodyPr>
            <a:normAutofit fontScale="90000"/>
          </a:bodyPr>
          <a:lstStyle/>
          <a:p>
            <a: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Реализация ФРП по русскому языку и литературе</a:t>
            </a:r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89EA91-6378-1672-031F-5BA35FC66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0539" y="4290102"/>
            <a:ext cx="9144000" cy="1655762"/>
          </a:xfrm>
        </p:spPr>
        <p:txBody>
          <a:bodyPr/>
          <a:lstStyle/>
          <a:p>
            <a:r>
              <a:rPr lang="ru-RU" dirty="0"/>
              <a:t>Цыренова И.П., ст. преп. КГД</a:t>
            </a:r>
          </a:p>
          <a:p>
            <a:r>
              <a:rPr lang="ru-RU" dirty="0"/>
              <a:t>ГАУ ДПО РБ «БРИОП»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23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889D3A2-2CE7-2F72-9447-E4C4F26F9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131" y="583038"/>
            <a:ext cx="10515600" cy="720662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https://astorium03.ru/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389556-568F-516B-1C0C-0BB69A524BA2}"/>
              </a:ext>
            </a:extLst>
          </p:cNvPr>
          <p:cNvSpPr txBox="1"/>
          <p:nvPr/>
        </p:nvSpPr>
        <p:spPr>
          <a:xfrm>
            <a:off x="525102" y="1530037"/>
            <a:ext cx="11118032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Конкурс методических объединений учителей русского языка и литературы – 7 декабря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Сборник «Мой лучший урок» 2023 года.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КПК «Преподавание учебных предметов «Родной язык (русский) " и "Родная литература (русская)" в условиях межкультурной коммуникации. Программа входит в федеральный реестр дополнительных профессиональных программ»  с 18 по 22 сентября.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86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D66DA1-8CB7-82D2-C809-D0BA06A1C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117" y="1122363"/>
            <a:ext cx="9970883" cy="2387600"/>
          </a:xfrm>
        </p:spPr>
        <p:txBody>
          <a:bodyPr>
            <a:normAutofit fontScale="90000"/>
          </a:bodyPr>
          <a:lstStyle/>
          <a:p>
            <a:r>
              <a:rPr lang="ru-RU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Реализация ФРП по русскому языку и литературе</a:t>
            </a:r>
            <a:endParaRPr lang="en-US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89EA91-6378-1672-031F-5BA35FC66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0558" y="3955123"/>
            <a:ext cx="9144000" cy="1655762"/>
          </a:xfrm>
        </p:spPr>
        <p:txBody>
          <a:bodyPr/>
          <a:lstStyle/>
          <a:p>
            <a:r>
              <a:rPr lang="ru-RU" dirty="0"/>
              <a:t>Цыренова И.П., ст. преп. КГД</a:t>
            </a:r>
          </a:p>
          <a:p>
            <a:r>
              <a:rPr lang="ru-RU" dirty="0"/>
              <a:t>ГАУ ДПО РБ «БРИОП»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9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807AC-E3DC-1D5C-5181-D4562FF5C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Трудности реализации ФРП по русскому языку: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4A64AF-ACBF-739E-93D4-9FEBD90A0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315" y="1548143"/>
            <a:ext cx="11036173" cy="49447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1.Выявлена корреляционная зависимость между предметными и метапредметными результатами:</a:t>
            </a:r>
          </a:p>
          <a:p>
            <a:r>
              <a:rPr lang="ru-RU" dirty="0"/>
              <a:t>недостаточный уровень предметных знаний и умений препятствует формированию и развитию метапредметных умений (базовых интеллектуальных, коммуникативных, регулятивных)</a:t>
            </a:r>
          </a:p>
          <a:p>
            <a:r>
              <a:rPr lang="ru-RU" dirty="0"/>
              <a:t>низкий уровень сформированности метапредметных умений препятствует успешности в овладении содержанием учебного предмета «Русский язык»</a:t>
            </a:r>
          </a:p>
          <a:p>
            <a:pPr marL="0" indent="0">
              <a:buNone/>
            </a:pPr>
            <a:r>
              <a:rPr lang="ru-RU" dirty="0"/>
              <a:t>2. Наибольшие трудности выявлены в области применения знаний в ситуациях, ориентированных на творческую интерпретацию, и в нестандартных ситуациях, требующих применения освоенных учебных действий (как предметных, так и универсальных).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2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A166C3-BDAD-0114-D82F-76F0E62B6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26" y="443620"/>
            <a:ext cx="11099548" cy="57398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В реализации целей и задач школьного образования на современном этапе русскому языку отводится особая роль, а в его преподавании соответственно усиливаются тенденции, определенные запросами времени:</a:t>
            </a:r>
          </a:p>
          <a:p>
            <a:pPr marL="0" indent="0" algn="just">
              <a:buNone/>
            </a:pPr>
            <a:r>
              <a:rPr lang="ru-RU" dirty="0"/>
              <a:t>–	ориентация на планируемые результаты обучения;</a:t>
            </a:r>
          </a:p>
          <a:p>
            <a:pPr marL="0" indent="0" algn="just">
              <a:buNone/>
            </a:pPr>
            <a:r>
              <a:rPr lang="ru-RU" dirty="0"/>
              <a:t>–	системно-деятельностный подход в преподавании;</a:t>
            </a:r>
          </a:p>
          <a:p>
            <a:pPr marL="0" indent="0" algn="just">
              <a:buNone/>
            </a:pPr>
            <a:r>
              <a:rPr lang="ru-RU" dirty="0"/>
              <a:t>–	реализация коммуникативно-деятельностного подхода в обучении;</a:t>
            </a:r>
          </a:p>
          <a:p>
            <a:pPr marL="0" indent="0" algn="just">
              <a:buNone/>
            </a:pPr>
            <a:r>
              <a:rPr lang="ru-RU" dirty="0"/>
              <a:t>–	усиление метапредметной образовательной функции русского языка в учебно-воспитательном процессе;</a:t>
            </a:r>
          </a:p>
          <a:p>
            <a:pPr marL="0" indent="0" algn="just">
              <a:buNone/>
            </a:pPr>
            <a:r>
              <a:rPr lang="ru-RU" dirty="0"/>
              <a:t>–	формирование функциональной грамотности как способности максимально быстро адаптироваться во внешней среде и активно в ней функционировать.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38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E2543C0-A6DF-C355-D2F2-DD625EF67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848" y="334978"/>
            <a:ext cx="4336608" cy="52962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КИСЛЫЕСТИХИ</a:t>
            </a:r>
          </a:p>
          <a:p>
            <a:pPr marL="0" indent="0">
              <a:buNone/>
            </a:pPr>
            <a:r>
              <a:rPr lang="ru-RU" sz="2400" dirty="0"/>
              <a:t>Встало солнце кислое,</a:t>
            </a:r>
          </a:p>
          <a:p>
            <a:pPr marL="0" indent="0">
              <a:buNone/>
            </a:pPr>
            <a:r>
              <a:rPr lang="ru-RU" sz="2400" dirty="0"/>
              <a:t>смотрит—небо скисло,</a:t>
            </a:r>
          </a:p>
          <a:p>
            <a:pPr marL="0" indent="0">
              <a:buNone/>
            </a:pPr>
            <a:r>
              <a:rPr lang="ru-RU" sz="2400" dirty="0"/>
              <a:t>В кислом небе кислое</a:t>
            </a:r>
          </a:p>
          <a:p>
            <a:pPr marL="0" indent="0">
              <a:buNone/>
            </a:pPr>
            <a:r>
              <a:rPr lang="ru-RU" sz="2400" dirty="0"/>
              <a:t>Облако повисло…</a:t>
            </a:r>
          </a:p>
          <a:p>
            <a:pPr marL="0" indent="0">
              <a:buNone/>
            </a:pPr>
            <a:r>
              <a:rPr lang="ru-RU" sz="2400" dirty="0"/>
              <a:t>И спешат несчастные</a:t>
            </a:r>
          </a:p>
          <a:p>
            <a:pPr marL="0" indent="0">
              <a:buNone/>
            </a:pPr>
            <a:r>
              <a:rPr lang="ru-RU" sz="2400" dirty="0"/>
              <a:t>Кислые прохожие</a:t>
            </a:r>
          </a:p>
          <a:p>
            <a:pPr marL="0" indent="0">
              <a:buNone/>
            </a:pPr>
            <a:r>
              <a:rPr lang="ru-RU" sz="2400" dirty="0"/>
              <a:t>И едят ужасно</a:t>
            </a:r>
          </a:p>
          <a:p>
            <a:pPr marL="0" indent="0">
              <a:buNone/>
            </a:pPr>
            <a:r>
              <a:rPr lang="ru-RU" sz="2400" dirty="0"/>
              <a:t>Кислое мороженое…</a:t>
            </a:r>
          </a:p>
          <a:p>
            <a:pPr marL="0" indent="0">
              <a:buNone/>
            </a:pPr>
            <a:r>
              <a:rPr lang="ru-RU" sz="2400" dirty="0"/>
              <a:t>Даже сахар кислый!</a:t>
            </a:r>
          </a:p>
          <a:p>
            <a:pPr marL="0" indent="0">
              <a:buNone/>
            </a:pPr>
            <a:r>
              <a:rPr lang="ru-RU" sz="2400" dirty="0"/>
              <a:t>Скисло все варенье!</a:t>
            </a:r>
          </a:p>
          <a:p>
            <a:pPr marL="0" indent="0">
              <a:buNone/>
            </a:pPr>
            <a:r>
              <a:rPr lang="ru-RU" sz="2400" dirty="0"/>
              <a:t>Потому что кислое</a:t>
            </a:r>
          </a:p>
          <a:p>
            <a:pPr marL="0" indent="0">
              <a:buNone/>
            </a:pPr>
            <a:r>
              <a:rPr lang="ru-RU" sz="2400" dirty="0"/>
              <a:t>Было настроение.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B41C90-4B8F-7F84-0586-B160992D6AE4}"/>
              </a:ext>
            </a:extLst>
          </p:cNvPr>
          <p:cNvSpPr txBox="1"/>
          <p:nvPr/>
        </p:nvSpPr>
        <p:spPr>
          <a:xfrm>
            <a:off x="5157457" y="162962"/>
            <a:ext cx="656678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i="1" dirty="0"/>
              <a:t>Прочитайте стихотворение </a:t>
            </a:r>
            <a:r>
              <a:rPr lang="ru-RU" sz="2400" i="1" dirty="0" err="1"/>
              <a:t>Э.Мошковской</a:t>
            </a:r>
            <a:r>
              <a:rPr lang="ru-RU" sz="2400" i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/>
              <a:t>Найдите и выделите в нём слова, употреблённые в переносном значении.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i="1" dirty="0"/>
              <a:t>Как вы понимаете значение слова «кислый» в данном стихотворении?</a:t>
            </a:r>
            <a:endParaRPr lang="en-US" sz="2400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BF0FC1-1413-2461-1424-EB5CFD21B5CC}"/>
              </a:ext>
            </a:extLst>
          </p:cNvPr>
          <p:cNvSpPr txBox="1"/>
          <p:nvPr/>
        </p:nvSpPr>
        <p:spPr>
          <a:xfrm>
            <a:off x="5566372" y="6094873"/>
            <a:ext cx="57489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i="1" dirty="0">
                <a:solidFill>
                  <a:srgbClr val="FF0000"/>
                </a:solidFill>
              </a:rPr>
              <a:t>Белецкая Л.Н., Тамбовская область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776908-157E-88EE-AE14-847AAD9157F1}"/>
              </a:ext>
            </a:extLst>
          </p:cNvPr>
          <p:cNvSpPr txBox="1"/>
          <p:nvPr/>
        </p:nvSpPr>
        <p:spPr>
          <a:xfrm>
            <a:off x="4680641" y="2505670"/>
            <a:ext cx="726087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Предметные результаты: различать прямое и переносное значения слова.</a:t>
            </a:r>
          </a:p>
          <a:p>
            <a:r>
              <a:rPr lang="ru-RU" sz="2400" dirty="0">
                <a:solidFill>
                  <a:schemeClr val="tx2"/>
                </a:solidFill>
              </a:rPr>
              <a:t>•Метапредметные результаты (базовые логические действия): самостоятельно выбирать способ решения учебной задачи при работе с разными типами текстов, сравнивая варианты решения и выбирая оптимальный вариант с учётом самостоятельно выделенных критериев.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4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>
            <a:extLst>
              <a:ext uri="{FF2B5EF4-FFF2-40B4-BE49-F238E27FC236}">
                <a16:creationId xmlns:a16="http://schemas.microsoft.com/office/drawing/2014/main" id="{A7B674E6-6907-A062-AE24-528E7CE65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475" y="579423"/>
            <a:ext cx="11108602" cy="52147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Какие служебные слова (предлоги, союзы, частицы) есть в тексте? Выпишите их, объединив по группам.</a:t>
            </a:r>
          </a:p>
          <a:p>
            <a:pPr marL="0" indent="0">
              <a:buNone/>
            </a:pPr>
            <a:r>
              <a:rPr lang="ru-RU" dirty="0"/>
              <a:t>Сказка в фольклоре – это устный рассказ о выдуманном событии, носящем фантастический, приключенческий и анекдотический характер. В отличие от былины, а тем более исторической песни, она лишь в редких случаях опирается на воспоминания                         о действительных происшествиях. Сказка – целиком создание народного воображения. И всё же возникает она                                   не в безвоздушном пространстве, её материал – вполне реальная действительность, и населена она не только фантастическими персонажами, но и вполне реальными героями.</a:t>
            </a:r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dirty="0"/>
              <a:t>(По С. </a:t>
            </a:r>
            <a:r>
              <a:rPr lang="ru-RU" dirty="0" err="1"/>
              <a:t>Наровчатову</a:t>
            </a:r>
            <a:r>
              <a:rPr lang="ru-RU" dirty="0"/>
              <a:t>.)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74178F-607C-4ACA-5D3B-83F842D27219}"/>
              </a:ext>
            </a:extLst>
          </p:cNvPr>
          <p:cNvSpPr txBox="1"/>
          <p:nvPr/>
        </p:nvSpPr>
        <p:spPr>
          <a:xfrm>
            <a:off x="896293" y="5631255"/>
            <a:ext cx="5404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Предметные результаты</a:t>
            </a:r>
          </a:p>
          <a:p>
            <a:r>
              <a:rPr lang="ru-RU" dirty="0">
                <a:solidFill>
                  <a:schemeClr val="tx2"/>
                </a:solidFill>
              </a:rPr>
              <a:t>Базовые логические действия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690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574A35-4D99-396F-E72B-5B978FE92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08" y="428499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2"/>
                </a:solidFill>
              </a:rPr>
              <a:t>Как рассказчик относится к Насте и </a:t>
            </a:r>
            <a:r>
              <a:rPr lang="ru-RU" sz="2800" dirty="0" err="1">
                <a:solidFill>
                  <a:schemeClr val="tx2"/>
                </a:solidFill>
              </a:rPr>
              <a:t>Митраше</a:t>
            </a:r>
            <a:r>
              <a:rPr lang="ru-RU" sz="2800" dirty="0">
                <a:solidFill>
                  <a:schemeClr val="tx2"/>
                </a:solidFill>
              </a:rPr>
              <a:t>?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CDD9C6-DA55-CA80-00B9-2CB9CAC51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08" y="1925213"/>
            <a:ext cx="11506953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Предметные результаты:</a:t>
            </a:r>
          </a:p>
          <a:p>
            <a:pPr marL="0" indent="0">
              <a:buNone/>
            </a:pPr>
            <a:r>
              <a:rPr lang="ru-RU" dirty="0"/>
              <a:t>• характеризовать героев-персонажей, давать их сравнительные</a:t>
            </a:r>
          </a:p>
          <a:p>
            <a:pPr marL="0" indent="0">
              <a:buNone/>
            </a:pPr>
            <a:r>
              <a:rPr lang="ru-RU" dirty="0"/>
              <a:t>характеристики.</a:t>
            </a:r>
          </a:p>
          <a:p>
            <a:pPr marL="0" indent="0">
              <a:buNone/>
            </a:pPr>
            <a:r>
              <a:rPr lang="ru-RU" dirty="0"/>
              <a:t>Базовые логические действия:</a:t>
            </a:r>
          </a:p>
          <a:p>
            <a:pPr marL="0" indent="0">
              <a:buNone/>
            </a:pPr>
            <a:r>
              <a:rPr lang="ru-RU" dirty="0"/>
              <a:t>• выявлять и характеризовать существенные признаки объектов</a:t>
            </a:r>
          </a:p>
          <a:p>
            <a:pPr marL="0" indent="0">
              <a:buNone/>
            </a:pPr>
            <a:r>
              <a:rPr lang="ru-RU" dirty="0"/>
              <a:t>(художественных и учебных текстов, литературных героев и др.);</a:t>
            </a:r>
          </a:p>
          <a:p>
            <a:pPr marL="0" indent="0">
              <a:buNone/>
            </a:pPr>
            <a:r>
              <a:rPr lang="ru-RU" dirty="0"/>
              <a:t>• устанавливать существенный признак классификации и</a:t>
            </a:r>
          </a:p>
          <a:p>
            <a:pPr marL="0" indent="0">
              <a:buNone/>
            </a:pPr>
            <a:r>
              <a:rPr lang="ru-RU" dirty="0"/>
              <a:t>классифицировать литературные объекты по существенному признаку,</a:t>
            </a:r>
          </a:p>
          <a:p>
            <a:pPr marL="0" indent="0">
              <a:buNone/>
            </a:pPr>
            <a:r>
              <a:rPr lang="ru-RU" dirty="0"/>
              <a:t>устанавливать основания для их обобщения и срав- нения, определять</a:t>
            </a:r>
          </a:p>
          <a:p>
            <a:pPr marL="0" indent="0">
              <a:buNone/>
            </a:pPr>
            <a:r>
              <a:rPr lang="ru-RU" dirty="0"/>
              <a:t>критерии проводимого анализа;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90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C84B9C-BAC6-D840-3D57-CA9943FCE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223" y="597529"/>
            <a:ext cx="10846051" cy="593002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Актуальными задачами преподавания учебного предмета «Литература» являются:</a:t>
            </a:r>
          </a:p>
          <a:p>
            <a:pPr marL="0" indent="0" algn="just">
              <a:buNone/>
            </a:pPr>
            <a:r>
              <a:rPr lang="ru-RU" dirty="0"/>
              <a:t>1.	Использовать технологии формирования типа правильной читательской деятельности, создающая условия для развития важнейших коммуникативных умений.</a:t>
            </a:r>
          </a:p>
          <a:p>
            <a:pPr marL="0" indent="0" algn="just">
              <a:buNone/>
            </a:pPr>
            <a:r>
              <a:rPr lang="ru-RU" dirty="0"/>
              <a:t>2.	Использовать в работе приёмы повышения мотивации школьников к чтению, изучению русского языка и литературы.</a:t>
            </a:r>
          </a:p>
          <a:p>
            <a:pPr marL="0" indent="0" algn="just">
              <a:buNone/>
            </a:pPr>
            <a:r>
              <a:rPr lang="ru-RU" dirty="0"/>
              <a:t>3.	Продумывать   как  </a:t>
            </a:r>
            <a:r>
              <a:rPr lang="ru-RU" dirty="0" err="1"/>
              <a:t>внутрипредметные</a:t>
            </a:r>
            <a:r>
              <a:rPr lang="ru-RU" dirty="0"/>
              <a:t>,  так и </a:t>
            </a:r>
            <a:r>
              <a:rPr lang="ru-RU" dirty="0" err="1"/>
              <a:t>межпреметные</a:t>
            </a:r>
            <a:r>
              <a:rPr lang="ru-RU" dirty="0"/>
              <a:t> связи литературы с другими предметами и видами искусства.</a:t>
            </a:r>
          </a:p>
          <a:p>
            <a:pPr marL="0" indent="0" algn="just">
              <a:buNone/>
            </a:pPr>
            <a:r>
              <a:rPr lang="ru-RU" dirty="0"/>
              <a:t>4.	Опираться в практике формирования планируемых результатов обучения в соответствии с обновленной версией ФГОС ООО и ФГОС СОО «Универсальным кодификатором распределенных по классам проверяемых требований к результатам освоения основной образовательной программы основного общего образования и элементов содержания» (литература).</a:t>
            </a:r>
          </a:p>
          <a:p>
            <a:pPr marL="0" indent="0" algn="just">
              <a:buNone/>
            </a:pPr>
            <a:r>
              <a:rPr lang="ru-RU" dirty="0"/>
              <a:t>5.	Разрабатывать задания, направленные на овладение и использование учащимися знаково-символических средств (замещение, моделирование, кодирование и декодирование информации, логические операции), в том числе интегрированные;</a:t>
            </a:r>
          </a:p>
          <a:p>
            <a:pPr marL="0" indent="0" algn="just">
              <a:buNone/>
            </a:pPr>
            <a:r>
              <a:rPr lang="ru-RU" dirty="0"/>
              <a:t>6.	В соответствии с новыми запросами современного информационного общества рекомендуется расширить возможности применения цифровых технологий, обеспечивающих результативное обучение литературе.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47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01A491-8565-9002-626D-0158467A4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154" y="697117"/>
            <a:ext cx="7070757" cy="4200807"/>
          </a:xfrm>
        </p:spPr>
        <p:txBody>
          <a:bodyPr>
            <a:normAutofit/>
          </a:bodyPr>
          <a:lstStyle/>
          <a:p>
            <a:r>
              <a:rPr lang="ru-RU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МЕТОДИЧЕСКИЕ РЕКОМЕНДАЦИИ</a:t>
            </a:r>
            <a:br>
              <a:rPr lang="ru-RU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ПО ПРЕПОДАВАНИЮ УЧЕБНЫХ ПРЕДМЕТОВ</a:t>
            </a:r>
            <a:br>
              <a:rPr lang="ru-RU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2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«РУССКИЙ ЯЗЫК», «ЛИТЕРАТУРА» В 2023-2024 УЧЕБНОМ ГОДУ В ОБЩЕОБРАЗОВАТЕЛЬНЫХ ОРГАНИЗАЦИЯХ РЕСПУБЛИКИ БУРЯТИЯ </a:t>
            </a:r>
            <a:endParaRPr lang="en-US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1DF26FC-1B8D-0D15-7B22-30BD0775A1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56759" y="1509619"/>
            <a:ext cx="2685681" cy="268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05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CEAD764-E737-3B58-7157-05117677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46" y="588476"/>
            <a:ext cx="11126708" cy="5115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Процесс формирования </a:t>
            </a:r>
            <a:r>
              <a:rPr lang="ru-RU" dirty="0">
                <a:solidFill>
                  <a:schemeClr val="tx2"/>
                </a:solidFill>
              </a:rPr>
              <a:t>функциональной грамотности </a:t>
            </a:r>
            <a:r>
              <a:rPr lang="ru-RU" dirty="0"/>
              <a:t>должен быть непрерывным: на уроке, в процессе реализации программы внеучебной деятельности, программы воспитания школы, в проектной деятельности.</a:t>
            </a:r>
          </a:p>
          <a:p>
            <a:pPr marL="0" indent="0">
              <a:buNone/>
            </a:pPr>
            <a:r>
              <a:rPr lang="ru-RU" dirty="0"/>
              <a:t>Необходимо на каждом уроке, систематически и целенаправленно организовывать учебную деятельность школьников в рамках трёх основных мыслительных процессов читательской грамотности (компетенций):</a:t>
            </a:r>
          </a:p>
          <a:p>
            <a:r>
              <a:rPr lang="ru-RU" dirty="0"/>
              <a:t>находить и извлекать информацию, </a:t>
            </a:r>
          </a:p>
          <a:p>
            <a:r>
              <a:rPr lang="ru-RU" dirty="0"/>
              <a:t>осмысливать и оценивать содержание и форму текста,</a:t>
            </a:r>
          </a:p>
          <a:p>
            <a:r>
              <a:rPr lang="ru-RU" dirty="0"/>
              <a:t>интегрировать и интерпретировать информацию.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7A4325-6C47-D43E-BC62-EF37C7246E1E}"/>
              </a:ext>
            </a:extLst>
          </p:cNvPr>
          <p:cNvSpPr txBox="1"/>
          <p:nvPr/>
        </p:nvSpPr>
        <p:spPr>
          <a:xfrm>
            <a:off x="532646" y="5946358"/>
            <a:ext cx="111267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Электронный банк заданий для оценки функциональной грамотности </a:t>
            </a:r>
            <a:r>
              <a:rPr lang="en-US" dirty="0">
                <a:hlinkClick r:id="rId2"/>
              </a:rPr>
              <a:t>https://fg.resh.edu.ru/</a:t>
            </a:r>
            <a:r>
              <a:rPr lang="ru-RU" dirty="0"/>
              <a:t> </a:t>
            </a:r>
            <a:endParaRPr lang="en-US" dirty="0"/>
          </a:p>
          <a:p>
            <a:r>
              <a:rPr lang="ru-RU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95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862</Words>
  <Application>Microsoft Office PowerPoint</Application>
  <PresentationFormat>Широкоэкранный</PresentationFormat>
  <Paragraphs>72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Constantia</vt:lpstr>
      <vt:lpstr>Тема Office</vt:lpstr>
      <vt:lpstr>Реализация ФРП по русскому языку и литературе</vt:lpstr>
      <vt:lpstr>Трудности реализации ФРП по русскому языку:</vt:lpstr>
      <vt:lpstr>Презентация PowerPoint</vt:lpstr>
      <vt:lpstr>Презентация PowerPoint</vt:lpstr>
      <vt:lpstr>Презентация PowerPoint</vt:lpstr>
      <vt:lpstr>Как рассказчик относится к Насте и Митраше?</vt:lpstr>
      <vt:lpstr>Презентация PowerPoint</vt:lpstr>
      <vt:lpstr>МЕТОДИЧЕСКИЕ РЕКОМЕНДАЦИИ ПО ПРЕПОДАВАНИЮ УЧЕБНЫХ ПРЕДМЕТОВ «РУССКИЙ ЯЗЫК», «ЛИТЕРАТУРА» В 2023-2024 УЧЕБНОМ ГОДУ В ОБЩЕОБРАЗОВАТЕЛЬНЫХ ОРГАНИЗАЦИЯХ РЕСПУБЛИКИ БУРЯТИЯ </vt:lpstr>
      <vt:lpstr>Презентация PowerPoint</vt:lpstr>
      <vt:lpstr>Презентация PowerPoint</vt:lpstr>
      <vt:lpstr>Реализация ФРП по русскому языку и литературе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ФРП по русскому языку и литературе</dc:title>
  <dc:creator>sumeo</dc:creator>
  <cp:lastModifiedBy>sumeo</cp:lastModifiedBy>
  <cp:revision>3</cp:revision>
  <dcterms:created xsi:type="dcterms:W3CDTF">2023-08-17T12:59:42Z</dcterms:created>
  <dcterms:modified xsi:type="dcterms:W3CDTF">2023-08-17T14:06:35Z</dcterms:modified>
</cp:coreProperties>
</file>