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22"/>
  </p:notesMasterIdLst>
  <p:sldIdLst>
    <p:sldId id="256" r:id="rId3"/>
    <p:sldId id="319" r:id="rId4"/>
    <p:sldId id="257" r:id="rId5"/>
    <p:sldId id="320" r:id="rId6"/>
    <p:sldId id="261" r:id="rId7"/>
    <p:sldId id="288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321" r:id="rId16"/>
    <p:sldId id="322" r:id="rId17"/>
    <p:sldId id="324" r:id="rId18"/>
    <p:sldId id="325" r:id="rId19"/>
    <p:sldId id="290" r:id="rId20"/>
    <p:sldId id="326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D93280-1BD9-4E44-ACE0-889E06C7A06A}">
  <a:tblStyle styleId="{15D93280-1BD9-4E44-ACE0-889E06C7A06A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796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ИНТЕЛЛЕКТ-КАРТ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309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623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20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483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483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483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48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483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168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827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8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45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74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598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553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40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5410200" y="3809999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 rot="10800000" flipH="1">
            <a:off x="5410200" y="4114800"/>
            <a:ext cx="3733800" cy="952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5410200" y="4164012"/>
            <a:ext cx="1965324" cy="19049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 rot="10800000" flipH="1">
            <a:off x="5410200" y="4198937"/>
            <a:ext cx="1965324" cy="952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5410200" y="3962400"/>
            <a:ext cx="3063874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7377113" y="4060825"/>
            <a:ext cx="1600199" cy="365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3649662"/>
            <a:ext cx="9144000" cy="24447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 rot="10800000" flipH="1">
            <a:off x="6413500" y="3643312"/>
            <a:ext cx="2730500" cy="247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0"/>
            <a:ext cx="9144000" cy="37020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4008" marR="0" lvl="0" indent="-507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None/>
              <a:defRPr/>
            </a:lvl1pPr>
            <a:lvl2pPr marL="457200" marR="0" lvl="1" indent="0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/>
            </a:lvl2pPr>
            <a:lvl3pPr marL="914400" marR="0" lvl="2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3pPr>
            <a:lvl4pPr marL="1371600" marR="0" lvl="3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4pPr>
            <a:lvl5pPr marL="18288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None/>
              <a:defRPr/>
            </a:lvl5pPr>
            <a:lvl6pPr marL="2286000" marR="0" lvl="5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6pPr>
            <a:lvl7pPr marL="2743200" marR="0" lvl="6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7pPr>
            <a:lvl8pPr marL="3200400" marR="0" lvl="7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8pPr>
            <a:lvl9pPr marL="3657600" marR="0" lvl="8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320088" y="1588"/>
            <a:ext cx="7477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45" name="Shape 45"/>
          <p:cNvSpPr txBox="1"/>
          <p:nvPr/>
        </p:nvSpPr>
        <p:spPr>
          <a:xfrm>
            <a:off x="179511" y="6021287"/>
            <a:ext cx="896448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Харевич Ирина Людвиковна</a:t>
            </a: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заместитель начальника управления информационных образовательных технологий, НИО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 rot="5400000">
            <a:off x="4991100" y="2933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lvl="0" indent="-85725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Char char="•"/>
              <a:defRPr/>
            </a:lvl1pPr>
            <a:lvl2pPr marL="657225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▫"/>
              <a:defRPr/>
            </a:lvl2pPr>
            <a:lvl3pPr marL="922338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179513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389063" lvl="4" indent="-55562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Char char="▫"/>
              <a:defRPr/>
            </a:lvl5pPr>
            <a:lvl6pPr marL="1609344" lvl="5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lvl="6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lvl="7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lvl="8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586538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586538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153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3069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32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16996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3220"/>
              <a:buFont typeface="Noto Sans Symbols"/>
              <a:buChar char="▪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3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oto Sans Symbols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54737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1" y="1371600"/>
            <a:ext cx="40005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3069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3220"/>
              <a:buFont typeface="Noto Sans Symbols"/>
              <a:buChar char="▪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610101" y="1371600"/>
            <a:ext cx="40005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3069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3220"/>
              <a:buFont typeface="Noto Sans Symbols"/>
              <a:buChar char="▪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21903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760"/>
              <a:buFont typeface="Noto Sans Symbols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760"/>
              <a:buFont typeface="Noto Sans Symbols"/>
              <a:buChar char="▪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760"/>
              <a:buFont typeface="Noto Sans Symbols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760"/>
              <a:buFont typeface="Noto Sans Symbols"/>
              <a:buChar char="▪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45194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07098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62636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228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680"/>
              <a:buFont typeface="Noto Sans Symbols"/>
              <a:buChar char="▪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610"/>
              <a:buFont typeface="Noto Sans Symbols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02476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lvl="0" indent="-85725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Char char="•"/>
              <a:defRPr/>
            </a:lvl1pPr>
            <a:lvl2pPr marL="657225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▫"/>
              <a:defRPr/>
            </a:lvl2pPr>
            <a:lvl3pPr marL="922338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179513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389063" lvl="4" indent="-55562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Char char="▫"/>
              <a:defRPr/>
            </a:lvl5pPr>
            <a:lvl6pPr marL="1609344" lvl="5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lvl="6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lvl="7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lvl="8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86538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680"/>
              <a:buFont typeface="Noto Sans Symbols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610"/>
              <a:buFont typeface="Noto Sans Symbols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2931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 rot="5400000">
            <a:off x="2057400" y="-228600"/>
            <a:ext cx="495300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3069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3220"/>
              <a:buFont typeface="Noto Sans Symbols"/>
              <a:buChar char="▪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70195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 rot="5400000">
            <a:off x="4686300" y="2400300"/>
            <a:ext cx="5791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 rot="5400000">
            <a:off x="495300" y="419100"/>
            <a:ext cx="57912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3069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3220"/>
              <a:buFont typeface="Noto Sans Symbols"/>
              <a:buChar char="▪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30339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lvl="0" indent="-7619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lvl="1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2pPr>
            <a:lvl3pPr lvl="2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3pPr>
            <a:lvl4pPr lvl="3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4pPr>
            <a:lvl5pPr lvl="4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586538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586538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1999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81000" y="2244969"/>
            <a:ext cx="4041648" cy="457200"/>
          </a:xfrm>
          <a:prstGeom prst="rect">
            <a:avLst/>
          </a:prstGeom>
          <a:solidFill>
            <a:schemeClr val="accent2">
              <a:alpha val="24705"/>
            </a:scheme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45720" lvl="0" indent="-7619" rtl="0">
              <a:spcBef>
                <a:spcPts val="0"/>
              </a:spcBef>
              <a:buClr>
                <a:srgbClr val="414141"/>
              </a:buClr>
              <a:buFont typeface="Georgia"/>
              <a:buNone/>
              <a:defRPr/>
            </a:lvl1pPr>
            <a:lvl2pPr lvl="1" rtl="0">
              <a:spcBef>
                <a:spcPts val="0"/>
              </a:spcBef>
              <a:buFont typeface="Georgia"/>
              <a:buNone/>
              <a:defRPr/>
            </a:lvl2pPr>
            <a:lvl3pPr lvl="2" rtl="0">
              <a:spcBef>
                <a:spcPts val="0"/>
              </a:spcBef>
              <a:buFont typeface="Georgia"/>
              <a:buNone/>
              <a:defRPr/>
            </a:lvl3pPr>
            <a:lvl4pPr lvl="3" rtl="0">
              <a:spcBef>
                <a:spcPts val="0"/>
              </a:spcBef>
              <a:buFont typeface="Georgia"/>
              <a:buNone/>
              <a:defRPr/>
            </a:lvl4pPr>
            <a:lvl5pPr lvl="4" rtl="0">
              <a:spcBef>
                <a:spcPts val="0"/>
              </a:spcBef>
              <a:buFont typeface="Georg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721225" y="2244969"/>
            <a:ext cx="4041774" cy="457200"/>
          </a:xfrm>
          <a:prstGeom prst="rect">
            <a:avLst/>
          </a:prstGeom>
          <a:solidFill>
            <a:schemeClr val="accent2">
              <a:alpha val="24705"/>
            </a:scheme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45720" lvl="0" indent="-7619" rtl="0">
              <a:spcBef>
                <a:spcPts val="0"/>
              </a:spcBef>
              <a:buClr>
                <a:srgbClr val="414141"/>
              </a:buClr>
              <a:buFont typeface="Georgia"/>
              <a:buNone/>
              <a:defRPr/>
            </a:lvl1pPr>
            <a:lvl2pPr lvl="1" rtl="0">
              <a:spcBef>
                <a:spcPts val="0"/>
              </a:spcBef>
              <a:buFont typeface="Georgia"/>
              <a:buNone/>
              <a:defRPr/>
            </a:lvl2pPr>
            <a:lvl3pPr lvl="2" rtl="0">
              <a:spcBef>
                <a:spcPts val="0"/>
              </a:spcBef>
              <a:buFont typeface="Georgia"/>
              <a:buNone/>
              <a:defRPr/>
            </a:lvl3pPr>
            <a:lvl4pPr lvl="3" rtl="0">
              <a:spcBef>
                <a:spcPts val="0"/>
              </a:spcBef>
              <a:buFont typeface="Georgia"/>
              <a:buNone/>
              <a:defRPr/>
            </a:lvl4pPr>
            <a:lvl5pPr lvl="4" rtl="0">
              <a:spcBef>
                <a:spcPts val="0"/>
              </a:spcBef>
              <a:buFont typeface="Georg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381000" y="2708518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4718303" y="2708518"/>
            <a:ext cx="4041774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586538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583363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5353496" y="2010726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" lvl="0" indent="-9144" rtl="0">
              <a:spcBef>
                <a:spcPts val="0"/>
              </a:spcBef>
              <a:buFont typeface="Georgia"/>
              <a:buNone/>
              <a:defRPr/>
            </a:lvl1pPr>
            <a:lvl2pPr lvl="1" rtl="0">
              <a:spcBef>
                <a:spcPts val="0"/>
              </a:spcBef>
              <a:buFont typeface="Georgia"/>
              <a:buNone/>
              <a:defRPr/>
            </a:lvl2pPr>
            <a:lvl3pPr lvl="2" rtl="0">
              <a:spcBef>
                <a:spcPts val="0"/>
              </a:spcBef>
              <a:buFont typeface="Georgia"/>
              <a:buNone/>
              <a:defRPr/>
            </a:lvl3pPr>
            <a:lvl4pPr lvl="3" rtl="0">
              <a:spcBef>
                <a:spcPts val="0"/>
              </a:spcBef>
              <a:buFont typeface="Georgia"/>
              <a:buNone/>
              <a:defRPr/>
            </a:lvl4pPr>
            <a:lvl5pPr lvl="4" rtl="0">
              <a:spcBef>
                <a:spcPts val="0"/>
              </a:spcBef>
              <a:buFont typeface="Georg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1" cy="5852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586538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-5400000">
            <a:off x="3393016" y="3156576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2"/>
          </p:nvPr>
        </p:nvSpPr>
        <p:spPr>
          <a:xfrm>
            <a:off x="403670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088442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Font typeface="Georgia"/>
              <a:buNone/>
              <a:defRPr/>
            </a:lvl1pPr>
            <a:lvl2pPr lvl="1" rtl="0">
              <a:spcBef>
                <a:spcPts val="0"/>
              </a:spcBef>
              <a:buFont typeface="Georgia"/>
              <a:buNone/>
              <a:defRPr/>
            </a:lvl2pPr>
            <a:lvl3pPr lvl="2" rtl="0">
              <a:spcBef>
                <a:spcPts val="0"/>
              </a:spcBef>
              <a:buFont typeface="Georgia"/>
              <a:buNone/>
              <a:defRPr/>
            </a:lvl3pPr>
            <a:lvl4pPr lvl="3" rtl="0">
              <a:spcBef>
                <a:spcPts val="0"/>
              </a:spcBef>
              <a:buFont typeface="Georgia"/>
              <a:buNone/>
              <a:defRPr/>
            </a:lvl4pPr>
            <a:lvl5pPr lvl="4" rtl="0">
              <a:spcBef>
                <a:spcPts val="0"/>
              </a:spcBef>
              <a:buFont typeface="Georg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86538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2409824" y="296862"/>
            <a:ext cx="432434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lvl="0" indent="-85725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Char char="•"/>
              <a:defRPr/>
            </a:lvl1pPr>
            <a:lvl2pPr marL="657225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▫"/>
              <a:defRPr/>
            </a:lvl2pPr>
            <a:lvl3pPr marL="922338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179513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389063" lvl="4" indent="-55562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Char char="▫"/>
              <a:defRPr/>
            </a:lvl5pPr>
            <a:lvl6pPr marL="1609344" lvl="5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lvl="6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lvl="7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lvl="8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586538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3111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307975"/>
            <a:ext cx="9144000" cy="92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 rot="10800000" flipH="1">
            <a:off x="5410200" y="360363"/>
            <a:ext cx="3733800" cy="904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5407025" y="496887"/>
            <a:ext cx="3063874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7373938" y="588962"/>
            <a:ext cx="1600199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9024938" y="-1588"/>
            <a:ext cx="9524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975725" y="-1588"/>
            <a:ext cx="26987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8915400" y="0"/>
            <a:ext cx="55562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874125" y="0"/>
            <a:ext cx="7937" cy="585788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Char char="•"/>
              <a:defRPr/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▫"/>
              <a:defRPr/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Char char="▫"/>
              <a:defRPr/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586538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153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3069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32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0" y="1109662"/>
            <a:ext cx="8229600" cy="33338"/>
            <a:chOff x="0" y="1185862"/>
            <a:chExt cx="8229600" cy="33338"/>
          </a:xfrm>
        </p:grpSpPr>
        <p:cxnSp>
          <p:nvCxnSpPr>
            <p:cNvPr id="31" name="Google Shape;31;p4"/>
            <p:cNvCxnSpPr/>
            <p:nvPr/>
          </p:nvCxnSpPr>
          <p:spPr>
            <a:xfrm rot="10800000">
              <a:off x="0" y="1185862"/>
              <a:ext cx="82296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" name="Google Shape;32;p4"/>
            <p:cNvCxnSpPr/>
            <p:nvPr/>
          </p:nvCxnSpPr>
          <p:spPr>
            <a:xfrm>
              <a:off x="0" y="1219200"/>
              <a:ext cx="3627437" cy="0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62394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eg"/><Relationship Id="rId3" Type="http://schemas.openxmlformats.org/officeDocument/2006/relationships/image" Target="../media/image22.jpg"/><Relationship Id="rId7" Type="http://schemas.openxmlformats.org/officeDocument/2006/relationships/hyperlink" Target="http://cmap.ihmc.us/" TargetMode="Externa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8.png"/><Relationship Id="rId5" Type="http://schemas.openxmlformats.org/officeDocument/2006/relationships/hyperlink" Target="http://www.xmind.net/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68lKg7OR40" TargetMode="External"/><Relationship Id="rId2" Type="http://schemas.openxmlformats.org/officeDocument/2006/relationships/hyperlink" Target="https://www.youtube.com/watch?v=lnNc7ujZKE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Y8BgPJzqc8" TargetMode="External"/><Relationship Id="rId4" Type="http://schemas.openxmlformats.org/officeDocument/2006/relationships/hyperlink" Target="https://www.youtube.com/watch?v=V9aCj1UMWB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89175" y="188640"/>
            <a:ext cx="8998500" cy="17287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" lvl="0" indent="0" algn="ctr">
              <a:buSzPct val="25000"/>
            </a:pPr>
            <a:r>
              <a:rPr lang="ru-RU" sz="4400" b="0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altLang="ru-RU" sz="3600" b="1" kern="1200" dirty="0">
                <a:solidFill>
                  <a:schemeClr val="bg1"/>
                </a:solidFill>
              </a:rPr>
              <a:t>Учимся оживлять мысли, </a:t>
            </a:r>
            <a:br>
              <a:rPr lang="ru-RU" altLang="ru-RU" sz="3600" b="1" kern="1200" dirty="0">
                <a:solidFill>
                  <a:schemeClr val="bg1"/>
                </a:solidFill>
              </a:rPr>
            </a:br>
            <a:r>
              <a:rPr lang="ru-RU" altLang="ru-RU" sz="3600" b="1" kern="1200" dirty="0">
                <a:solidFill>
                  <a:schemeClr val="bg1"/>
                </a:solidFill>
              </a:rPr>
              <a:t>или </a:t>
            </a:r>
            <a:r>
              <a:rPr lang="ru-RU" altLang="ru-RU" sz="3600" b="1" kern="1200" dirty="0" smtClean="0">
                <a:solidFill>
                  <a:schemeClr val="bg1"/>
                </a:solidFill>
              </a:rPr>
              <a:t>интернет-сервисы </a:t>
            </a:r>
            <a:r>
              <a:rPr lang="ru-RU" altLang="ru-RU" sz="3600" b="1" kern="1200" dirty="0">
                <a:solidFill>
                  <a:schemeClr val="bg1"/>
                </a:solidFill>
              </a:rPr>
              <a:t>для создания ментальных карт</a:t>
            </a:r>
            <a:endParaRPr lang="ru-RU" sz="3600" b="0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110279" y="5939725"/>
            <a:ext cx="8998500" cy="82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800" b="1" dirty="0" smtClean="0"/>
              <a:t> Вишнякова Татьяна Витальевна,</a:t>
            </a:r>
          </a:p>
          <a:p>
            <a:pPr lvl="0">
              <a:spcBef>
                <a:spcPts val="0"/>
              </a:spcBef>
              <a:buNone/>
            </a:pPr>
            <a:r>
              <a:rPr lang="ru-RU" sz="1800" dirty="0"/>
              <a:t>у</a:t>
            </a:r>
            <a:r>
              <a:rPr lang="ru-RU" sz="1800" dirty="0" smtClean="0"/>
              <a:t>читель русского языка и литературы МАОУ «СОШ № 1 г. Улан-Удэ»</a:t>
            </a:r>
            <a:endParaRPr lang="ru-RU" dirty="0"/>
          </a:p>
        </p:txBody>
      </p:sp>
      <p:pic>
        <p:nvPicPr>
          <p:cNvPr id="1026" name="Picture 2" descr="C:\Users\dw\Desktop\mind-map_15081832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720">
            <a:off x="101894" y="2770993"/>
            <a:ext cx="5273436" cy="26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w\Desktop\1-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2" y="3573015"/>
            <a:ext cx="4985718" cy="24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43508" y="1772816"/>
            <a:ext cx="8856983" cy="1080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63525">
              <a:spcBef>
                <a:spcPts val="0"/>
              </a:spcBef>
              <a:buSzPct val="100000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По возможности </a:t>
            </a: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для рисования карты </a:t>
            </a:r>
            <a:r>
              <a:rPr lang="ru-RU" sz="24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ума используем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максимальное количество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цветов.</a:t>
            </a:r>
            <a:endParaRPr lang="ru-RU"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1" name="Shape 231" descr="рисования карты ума интеллект-карты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2000" y="2924944"/>
            <a:ext cx="5040000" cy="37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96"/>
          <p:cNvSpPr txBox="1">
            <a:spLocks/>
          </p:cNvSpPr>
          <p:nvPr/>
        </p:nvSpPr>
        <p:spPr>
          <a:xfrm>
            <a:off x="457199" y="476673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2000" b="1" spc="150" dirty="0" smtClean="0">
                <a:solidFill>
                  <a:schemeClr val="bg2"/>
                </a:solidFill>
                <a:latin typeface="Trebuchet MS" pitchFamily="34" charset="0"/>
                <a:ea typeface="Georgia"/>
                <a:cs typeface="Georgia"/>
                <a:sym typeface="Georgia"/>
              </a:rPr>
              <a:t>ТЕХНОЛОГИЯ СОЗДАНИЯ ИНТЕЛЛЕКТ-КАРТЫ</a:t>
            </a:r>
            <a:endParaRPr lang="ru-RU" sz="2000" b="1" spc="150" dirty="0">
              <a:solidFill>
                <a:schemeClr val="bg2"/>
              </a:solidFill>
              <a:latin typeface="Trebuchet MS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8" name="Shape 204"/>
          <p:cNvSpPr txBox="1">
            <a:spLocks/>
          </p:cNvSpPr>
          <p:nvPr/>
        </p:nvSpPr>
        <p:spPr>
          <a:xfrm>
            <a:off x="2915816" y="908720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4000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Шаг 4</a:t>
            </a:r>
            <a:endParaRPr lang="ru-RU" sz="4000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179512" y="1628800"/>
            <a:ext cx="8712968" cy="122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Везде, где возможно, добавляем рисунки,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символы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и другую графику,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ассоциирующуюся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 ключевыми словами.</a:t>
            </a:r>
          </a:p>
        </p:txBody>
      </p:sp>
      <p:pic>
        <p:nvPicPr>
          <p:cNvPr id="239" name="Shape 239" descr="принцип рисования карт ума интеллект карт карт разума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2000" y="2924944"/>
            <a:ext cx="5040000" cy="37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96"/>
          <p:cNvSpPr txBox="1">
            <a:spLocks/>
          </p:cNvSpPr>
          <p:nvPr/>
        </p:nvSpPr>
        <p:spPr>
          <a:xfrm>
            <a:off x="457199" y="476673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2000" b="1" spc="150" dirty="0" smtClean="0">
                <a:solidFill>
                  <a:schemeClr val="bg2"/>
                </a:solidFill>
                <a:latin typeface="Trebuchet MS" pitchFamily="34" charset="0"/>
                <a:ea typeface="Georgia"/>
                <a:cs typeface="Georgia"/>
                <a:sym typeface="Georgia"/>
              </a:rPr>
              <a:t>ТЕХНОЛОГИЯ СОЗДАНИЯ ИНТЕЛЛЕКТ-КАРТЫ</a:t>
            </a:r>
            <a:endParaRPr lang="ru-RU" sz="2000" b="1" spc="150" dirty="0">
              <a:solidFill>
                <a:schemeClr val="bg2"/>
              </a:solidFill>
              <a:latin typeface="Trebuchet MS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8" name="Shape 204"/>
          <p:cNvSpPr txBox="1">
            <a:spLocks/>
          </p:cNvSpPr>
          <p:nvPr/>
        </p:nvSpPr>
        <p:spPr>
          <a:xfrm>
            <a:off x="2915816" y="908720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4000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Шаг 5</a:t>
            </a:r>
            <a:endParaRPr lang="ru-RU" sz="4000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07504" y="1556792"/>
            <a:ext cx="8964488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При необходимости рисуем стрелки, соединяющие разные понятия на разных ветках.</a:t>
            </a:r>
          </a:p>
        </p:txBody>
      </p:sp>
      <p:pic>
        <p:nvPicPr>
          <p:cNvPr id="247" name="Shape 247" descr="как создать карту ума интеллект карту 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7524" y="2564904"/>
            <a:ext cx="5040000" cy="37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107504" y="6351712"/>
            <a:ext cx="892899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Для большей понятности нумеруем ветки и добавляем ореолы</a:t>
            </a:r>
          </a:p>
        </p:txBody>
      </p:sp>
      <p:sp>
        <p:nvSpPr>
          <p:cNvPr id="7" name="Shape 196"/>
          <p:cNvSpPr txBox="1">
            <a:spLocks/>
          </p:cNvSpPr>
          <p:nvPr/>
        </p:nvSpPr>
        <p:spPr>
          <a:xfrm>
            <a:off x="457199" y="476673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2000" b="1" spc="150" dirty="0" smtClean="0">
                <a:solidFill>
                  <a:schemeClr val="bg2"/>
                </a:solidFill>
                <a:latin typeface="Trebuchet MS" pitchFamily="34" charset="0"/>
                <a:ea typeface="Georgia"/>
                <a:cs typeface="Georgia"/>
                <a:sym typeface="Georgia"/>
              </a:rPr>
              <a:t>ТЕХНОЛОГИЯ СОЗДАНИЯ ИНТЕЛЛЕКТ-КАРТЫ</a:t>
            </a:r>
            <a:endParaRPr lang="ru-RU" sz="2000" b="1" spc="150" dirty="0">
              <a:solidFill>
                <a:schemeClr val="bg2"/>
              </a:solidFill>
              <a:latin typeface="Trebuchet MS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9" name="Shape 204"/>
          <p:cNvSpPr txBox="1">
            <a:spLocks/>
          </p:cNvSpPr>
          <p:nvPr/>
        </p:nvSpPr>
        <p:spPr>
          <a:xfrm>
            <a:off x="2915816" y="908720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4000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Шаг 6</a:t>
            </a:r>
            <a:endParaRPr lang="ru-RU" sz="4000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6"/>
          <p:cNvSpPr txBox="1">
            <a:spLocks/>
          </p:cNvSpPr>
          <p:nvPr/>
        </p:nvSpPr>
        <p:spPr>
          <a:xfrm>
            <a:off x="457199" y="476673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2000" b="1" spc="150" dirty="0" smtClean="0">
                <a:solidFill>
                  <a:schemeClr val="bg2"/>
                </a:solidFill>
                <a:latin typeface="Trebuchet MS" pitchFamily="34" charset="0"/>
                <a:ea typeface="Georgia"/>
                <a:cs typeface="Georgia"/>
                <a:sym typeface="Georgia"/>
              </a:rPr>
              <a:t>ПРИМЕРЫ ГОТОВЫХ ИНТЕЛЛЕКТ-КАРТ</a:t>
            </a:r>
            <a:endParaRPr lang="ru-RU" sz="2000" b="1" spc="150" dirty="0">
              <a:solidFill>
                <a:schemeClr val="bg2"/>
              </a:solidFill>
              <a:latin typeface="Trebuchet MS" pitchFamily="34" charset="0"/>
              <a:ea typeface="Georgia"/>
              <a:cs typeface="Georgia"/>
              <a:sym typeface="Georgia"/>
            </a:endParaRPr>
          </a:p>
        </p:txBody>
      </p:sp>
      <p:pic>
        <p:nvPicPr>
          <p:cNvPr id="3074" name="Picture 2" descr="C:\Users\dw\Desktop\Ментальные карты\Василий Шукши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65280"/>
            <a:ext cx="7003766" cy="55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6"/>
          <p:cNvSpPr txBox="1">
            <a:spLocks/>
          </p:cNvSpPr>
          <p:nvPr/>
        </p:nvSpPr>
        <p:spPr>
          <a:xfrm>
            <a:off x="457199" y="476673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2000" b="1" spc="150" dirty="0" smtClean="0">
                <a:solidFill>
                  <a:schemeClr val="bg2"/>
                </a:solidFill>
                <a:latin typeface="Trebuchet MS" pitchFamily="34" charset="0"/>
                <a:ea typeface="Georgia"/>
                <a:cs typeface="Georgia"/>
                <a:sym typeface="Georgia"/>
              </a:rPr>
              <a:t>ПРИМЕРЫ ГОТОВЫХ ИНТЕЛЛЕКТ-КАРТ</a:t>
            </a:r>
            <a:endParaRPr lang="ru-RU" sz="2000" b="1" spc="150" dirty="0">
              <a:solidFill>
                <a:schemeClr val="bg2"/>
              </a:solidFill>
              <a:latin typeface="Trebuchet MS" pitchFamily="34" charset="0"/>
              <a:ea typeface="Georgia"/>
              <a:cs typeface="Georgia"/>
              <a:sym typeface="Georgia"/>
            </a:endParaRPr>
          </a:p>
        </p:txBody>
      </p:sp>
      <p:pic>
        <p:nvPicPr>
          <p:cNvPr id="4098" name="Picture 2" descr="C:\Users\dw\Desktop\Ментальные карты\___pencil2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1" y="1988840"/>
            <a:ext cx="94255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6"/>
          <p:cNvSpPr txBox="1">
            <a:spLocks/>
          </p:cNvSpPr>
          <p:nvPr/>
        </p:nvSpPr>
        <p:spPr>
          <a:xfrm>
            <a:off x="457199" y="476673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2000" b="1" spc="150" dirty="0" smtClean="0">
                <a:solidFill>
                  <a:schemeClr val="bg2"/>
                </a:solidFill>
                <a:latin typeface="Trebuchet MS" pitchFamily="34" charset="0"/>
                <a:ea typeface="Georgia"/>
                <a:cs typeface="Georgia"/>
                <a:sym typeface="Georgia"/>
              </a:rPr>
              <a:t>ПРИМЕРЫ ГОТОВЫХ ИНТЕЛЛЕКТ-КАРТ</a:t>
            </a:r>
            <a:endParaRPr lang="ru-RU" sz="2000" b="1" spc="150" dirty="0">
              <a:solidFill>
                <a:schemeClr val="bg2"/>
              </a:solidFill>
              <a:latin typeface="Trebuchet MS" pitchFamily="34" charset="0"/>
              <a:ea typeface="Georgia"/>
              <a:cs typeface="Georgia"/>
              <a:sym typeface="Georgia"/>
            </a:endParaRPr>
          </a:p>
        </p:txBody>
      </p:sp>
      <p:pic>
        <p:nvPicPr>
          <p:cNvPr id="5122" name="Picture 2" descr="C:\Users\dw\Desktop\Ментальные карты\___50-90-_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1" y="1556791"/>
            <a:ext cx="8735037" cy="40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6"/>
          <p:cNvSpPr txBox="1">
            <a:spLocks/>
          </p:cNvSpPr>
          <p:nvPr/>
        </p:nvSpPr>
        <p:spPr>
          <a:xfrm>
            <a:off x="457199" y="476673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2000" b="1" spc="150" dirty="0" smtClean="0">
                <a:solidFill>
                  <a:schemeClr val="bg2"/>
                </a:solidFill>
                <a:latin typeface="Trebuchet MS" pitchFamily="34" charset="0"/>
                <a:ea typeface="Georgia"/>
                <a:cs typeface="Georgia"/>
                <a:sym typeface="Georgia"/>
              </a:rPr>
              <a:t>ПРИМЕРЫ ГОТОВЫХ ИНТЕЛЛЕКТ-КАРТ</a:t>
            </a:r>
            <a:endParaRPr lang="ru-RU" sz="2000" b="1" spc="150" dirty="0">
              <a:solidFill>
                <a:schemeClr val="bg2"/>
              </a:solidFill>
              <a:latin typeface="Trebuchet MS" pitchFamily="34" charset="0"/>
              <a:ea typeface="Georgia"/>
              <a:cs typeface="Georgia"/>
              <a:sym typeface="Georgia"/>
            </a:endParaRPr>
          </a:p>
        </p:txBody>
      </p:sp>
      <p:pic>
        <p:nvPicPr>
          <p:cNvPr id="4" name="Picture 2" descr="C:\Users\dw\Desktop\Ментальные карты\___image_______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7"/>
            <a:ext cx="6648001" cy="53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6"/>
          <p:cNvSpPr txBox="1">
            <a:spLocks/>
          </p:cNvSpPr>
          <p:nvPr/>
        </p:nvSpPr>
        <p:spPr>
          <a:xfrm>
            <a:off x="457199" y="476673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2000" b="1" spc="150" dirty="0" smtClean="0">
                <a:solidFill>
                  <a:schemeClr val="bg2"/>
                </a:solidFill>
                <a:latin typeface="Trebuchet MS" pitchFamily="34" charset="0"/>
                <a:ea typeface="Georgia"/>
                <a:cs typeface="Georgia"/>
                <a:sym typeface="Georgia"/>
              </a:rPr>
              <a:t>ПРИМЕРЫ ГОТОВЫХ ИНТЕЛЛЕКТ-КАРТ</a:t>
            </a:r>
            <a:endParaRPr lang="ru-RU" sz="2000" b="1" spc="150" dirty="0">
              <a:solidFill>
                <a:schemeClr val="bg2"/>
              </a:solidFill>
              <a:latin typeface="Trebuchet MS" pitchFamily="34" charset="0"/>
              <a:ea typeface="Georgia"/>
              <a:cs typeface="Georgia"/>
              <a:sym typeface="Georgia"/>
            </a:endParaRPr>
          </a:p>
        </p:txBody>
      </p:sp>
      <p:pic>
        <p:nvPicPr>
          <p:cNvPr id="7170" name="Picture 2" descr="C:\Users\dw\Desktop\Ментальные карты\Screenshot_20200429_104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" y="1484784"/>
            <a:ext cx="901470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250825" y="548680"/>
            <a:ext cx="8518524" cy="665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none" strike="noStrike" cap="none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ПРОГРАММНОЕ ОБЕСПЕЧЕНИЕ</a:t>
            </a:r>
          </a:p>
        </p:txBody>
      </p:sp>
      <p:sp>
        <p:nvSpPr>
          <p:cNvPr id="396" name="Shape 396"/>
          <p:cNvSpPr/>
          <p:nvPr/>
        </p:nvSpPr>
        <p:spPr>
          <a:xfrm>
            <a:off x="107504" y="1212512"/>
            <a:ext cx="286602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dirty="0" err="1" smtClean="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Online</a:t>
            </a:r>
            <a:r>
              <a:rPr lang="ru-RU" sz="1800" b="1" i="0" u="none" strike="noStrike" cap="none" dirty="0" smtClean="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-программы</a:t>
            </a:r>
            <a:endParaRPr lang="ru-RU" sz="1800" b="1" i="0" u="none" strike="noStrike" cap="none" dirty="0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4439519" y="1221714"/>
            <a:ext cx="320792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dirty="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Бесплатные программы</a:t>
            </a:r>
          </a:p>
        </p:txBody>
      </p:sp>
      <p:pic>
        <p:nvPicPr>
          <p:cNvPr id="402" name="Shape 402" descr="http://luciodp.altervista.org/scuola/img/logo_freemi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7091" y="1733756"/>
            <a:ext cx="2088232" cy="11842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3463024" y="3013424"/>
            <a:ext cx="1752128" cy="1414398"/>
            <a:chOff x="3203848" y="4952458"/>
            <a:chExt cx="2112168" cy="1783730"/>
          </a:xfrm>
        </p:grpSpPr>
        <p:pic>
          <p:nvPicPr>
            <p:cNvPr id="405" name="Shape 405" descr="http://www.xmind.net/s/A/175/img/download-win-ss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03848" y="4952458"/>
              <a:ext cx="2112168" cy="14143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6" name="Shape 406"/>
            <p:cNvSpPr/>
            <p:nvPr/>
          </p:nvSpPr>
          <p:spPr>
            <a:xfrm>
              <a:off x="3499048" y="6366855"/>
              <a:ext cx="1267161" cy="36933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800" b="1" i="0" u="sng" strike="noStrike" cap="none" dirty="0" err="1" smtClean="0">
                  <a:solidFill>
                    <a:schemeClr val="bg2"/>
                  </a:solidFill>
                  <a:latin typeface="georgia"/>
                  <a:ea typeface="georgia"/>
                  <a:cs typeface="georgia"/>
                  <a:sym typeface="georgia"/>
                </a:rPr>
                <a:t>XMind</a:t>
              </a:r>
              <a:r>
                <a:rPr lang="ru-RU" sz="1800" b="1" i="0" u="sng" strike="noStrike" cap="none" dirty="0">
                  <a:solidFill>
                    <a:schemeClr val="hlink"/>
                  </a:solidFill>
                  <a:latin typeface="georgia"/>
                  <a:ea typeface="georgia"/>
                  <a:cs typeface="georgia"/>
                  <a:sym typeface="georgia"/>
                  <a:hlinkClick r:id="rId5"/>
                </a:rPr>
                <a:t> </a:t>
              </a:r>
            </a:p>
          </p:txBody>
        </p:sp>
      </p:grpSp>
      <p:pic>
        <p:nvPicPr>
          <p:cNvPr id="407" name="Shape 407" descr="http://bershadskiy.ru/Karta/Karta_Novak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9047" y="3618187"/>
            <a:ext cx="1607239" cy="851197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/>
          <p:nvPr/>
        </p:nvSpPr>
        <p:spPr>
          <a:xfrm>
            <a:off x="4791442" y="4539575"/>
            <a:ext cx="2833500" cy="4711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sng" strike="noStrike" cap="none" dirty="0" err="1" smtClean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7"/>
              </a:rPr>
              <a:t>CmapTools</a:t>
            </a:r>
            <a:endParaRPr lang="ru-RU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Shape 409" descr="https://encrypted-tbn0.gstatic.com/images?q=tbn:ANd9GcRaua2sQ1POLE82jY-NxVj0VkFMCDbMq1MPxlDfpPki1zlTpvjv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92278" y="5397221"/>
            <a:ext cx="878317" cy="102734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6372200" y="6361003"/>
            <a:ext cx="2250980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dirty="0">
                <a:solidFill>
                  <a:schemeClr val="bg2"/>
                </a:solidFill>
                <a:latin typeface="Georgia" pitchFamily="18" charset="0"/>
                <a:sym typeface="Arial"/>
              </a:rPr>
              <a:t>MS </a:t>
            </a:r>
            <a:r>
              <a:rPr lang="ru-RU" sz="1800" b="1" i="0" u="none" strike="noStrike" cap="none" dirty="0" err="1" smtClean="0">
                <a:solidFill>
                  <a:schemeClr val="bg2"/>
                </a:solidFill>
                <a:latin typeface="Georgia" pitchFamily="18" charset="0"/>
                <a:sym typeface="Arial"/>
              </a:rPr>
              <a:t>PowerPoint</a:t>
            </a:r>
            <a:endParaRPr lang="ru-RU" sz="1800" b="1" i="0" u="none" strike="noStrike" cap="none" dirty="0">
              <a:solidFill>
                <a:schemeClr val="bg2"/>
              </a:solidFill>
              <a:latin typeface="Georgia" pitchFamily="18" charset="0"/>
              <a:sym typeface="Arial"/>
            </a:endParaRPr>
          </a:p>
        </p:txBody>
      </p:sp>
      <p:pic>
        <p:nvPicPr>
          <p:cNvPr id="1026" name="Picture 2" descr="C:\Users\irinka\Desktop\Screenshot_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2" y="1688014"/>
            <a:ext cx="2495541" cy="156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rinka\Desktop\Screenshot_3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5"/>
          <a:stretch/>
        </p:blipFill>
        <p:spPr bwMode="auto">
          <a:xfrm>
            <a:off x="268423" y="4952458"/>
            <a:ext cx="2495540" cy="17785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274283" y="4641438"/>
            <a:ext cx="2136203" cy="1719565"/>
            <a:chOff x="2973529" y="2924944"/>
            <a:chExt cx="2534574" cy="1953475"/>
          </a:xfrm>
        </p:grpSpPr>
        <p:pic>
          <p:nvPicPr>
            <p:cNvPr id="21" name="Shape 403" descr="http://www.edrawsoft.com/images/MindMap/3ddesignmindmap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203848" y="2924944"/>
              <a:ext cx="2088232" cy="15278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Shape 404"/>
            <p:cNvSpPr/>
            <p:nvPr/>
          </p:nvSpPr>
          <p:spPr>
            <a:xfrm>
              <a:off x="2973529" y="4509120"/>
              <a:ext cx="2534574" cy="369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 algn="ctr">
                <a:buSzPct val="25000"/>
              </a:pPr>
              <a:r>
                <a:rPr lang="en-US" sz="1800" b="1" u="sng" dirty="0" err="1" smtClean="0">
                  <a:solidFill>
                    <a:schemeClr val="bg2"/>
                  </a:solidFill>
                  <a:latin typeface="georgia"/>
                  <a:ea typeface="georgia"/>
                  <a:cs typeface="georgia"/>
                  <a:sym typeface="georgia"/>
                </a:rPr>
                <a:t>Edraw</a:t>
              </a:r>
              <a:r>
                <a:rPr lang="en-US" sz="1800" b="1" u="sng" dirty="0" smtClean="0">
                  <a:solidFill>
                    <a:schemeClr val="bg2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lang="en-US" sz="1800" b="1" u="sng" dirty="0">
                  <a:solidFill>
                    <a:schemeClr val="bg2"/>
                  </a:solidFill>
                  <a:latin typeface="georgia"/>
                  <a:ea typeface="georgia"/>
                  <a:cs typeface="georgia"/>
                  <a:sym typeface="georgia"/>
                </a:rPr>
                <a:t>Mind </a:t>
              </a:r>
              <a:r>
                <a:rPr lang="en-US" sz="1800" b="1" u="sng" dirty="0" smtClean="0">
                  <a:solidFill>
                    <a:schemeClr val="bg2"/>
                  </a:solidFill>
                  <a:latin typeface="georgia"/>
                  <a:ea typeface="georgia"/>
                  <a:cs typeface="georgia"/>
                  <a:sym typeface="georgia"/>
                </a:rPr>
                <a:t>Map</a:t>
              </a:r>
              <a:r>
                <a:rPr lang="ru-RU" sz="1800" b="1" i="0" u="sng" strike="noStrike" cap="none" dirty="0" smtClean="0">
                  <a:solidFill>
                    <a:schemeClr val="bg2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endParaRPr lang="ru-RU" sz="1800" b="1" i="0" u="sng" strike="noStrike" cap="none" dirty="0">
                <a:solidFill>
                  <a:schemeClr val="bg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043483" y="3013424"/>
            <a:ext cx="328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dw\Desktop\Без названия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2" y="3264618"/>
            <a:ext cx="1648347" cy="16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40380" y="310575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arial"/>
              </a:rPr>
              <a:t>Coggle.it</a:t>
            </a:r>
            <a:endParaRPr lang="ru-RU" sz="1800" b="1" dirty="0">
              <a:solidFill>
                <a:schemeClr val="bg2"/>
              </a:solidFill>
            </a:endParaRPr>
          </a:p>
        </p:txBody>
      </p:sp>
      <p:pic>
        <p:nvPicPr>
          <p:cNvPr id="8195" name="Picture 3" descr="C:\Users\dw\Desktop\92d5d3dcfb5e17ab7011e1a52acbba1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33756"/>
            <a:ext cx="1708476" cy="138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24942" y="4642864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1800" b="1" dirty="0" err="1">
                <a:solidFill>
                  <a:schemeClr val="bg2"/>
                </a:solidFill>
                <a:latin typeface="Georgia"/>
              </a:rPr>
              <a:t>Popplet</a:t>
            </a:r>
            <a:endParaRPr lang="en-US" sz="1800" b="1" dirty="0">
              <a:solidFill>
                <a:schemeClr val="bg2"/>
              </a:solidFill>
              <a:latin typeface="Georgia"/>
            </a:endParaRPr>
          </a:p>
        </p:txBody>
      </p:sp>
      <p:pic>
        <p:nvPicPr>
          <p:cNvPr id="8196" name="Picture 4" descr="C:\Users\dw\Desktop\Popplet-website-on-mevvy.com_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6" y="3545918"/>
            <a:ext cx="1721425" cy="107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обучающие видеоролики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852936"/>
            <a:ext cx="8229600" cy="4324349"/>
          </a:xfrm>
        </p:spPr>
        <p:txBody>
          <a:bodyPr/>
          <a:lstStyle/>
          <a:p>
            <a:pPr marL="2794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</a:t>
            </a:r>
            <a:r>
              <a:rPr lang="en-US" sz="2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://www.youtube.com/watch?v=lnNc7ujZKEY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– </a:t>
            </a:r>
            <a:r>
              <a:rPr lang="en-US" sz="2400" b="1" dirty="0">
                <a:latin typeface="Calibri"/>
                <a:ea typeface="Calibri"/>
                <a:cs typeface="Times New Roman"/>
              </a:rPr>
              <a:t>coggle.it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279400" indent="0">
              <a:buNone/>
            </a:pPr>
            <a:r>
              <a:rPr lang="en-US" sz="2000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https</a:t>
            </a:r>
            <a:r>
              <a:rPr lang="ru-RU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://</a:t>
            </a:r>
            <a:r>
              <a:rPr lang="en-US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www</a:t>
            </a:r>
            <a:r>
              <a:rPr lang="ru-RU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.</a:t>
            </a:r>
            <a:r>
              <a:rPr lang="en-US" sz="2000" b="1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youtube</a:t>
            </a:r>
            <a:r>
              <a:rPr lang="ru-RU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.</a:t>
            </a:r>
            <a:r>
              <a:rPr lang="en-US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com</a:t>
            </a:r>
            <a:r>
              <a:rPr lang="ru-RU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/</a:t>
            </a:r>
            <a:r>
              <a:rPr lang="en-US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watch</a:t>
            </a:r>
            <a:r>
              <a:rPr lang="ru-RU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?</a:t>
            </a:r>
            <a:r>
              <a:rPr lang="en-US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v</a:t>
            </a:r>
            <a:r>
              <a:rPr lang="ru-RU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=</a:t>
            </a:r>
            <a:r>
              <a:rPr lang="en-US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b</a:t>
            </a:r>
            <a:r>
              <a:rPr lang="ru-RU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68</a:t>
            </a:r>
            <a:r>
              <a:rPr lang="en-US" sz="2000" b="1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lKg</a:t>
            </a:r>
            <a:r>
              <a:rPr lang="ru-RU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7</a:t>
            </a:r>
            <a:r>
              <a:rPr lang="en-US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OR</a:t>
            </a:r>
            <a:r>
              <a:rPr lang="ru-RU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40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-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kern="1800" dirty="0" err="1" smtClean="0">
                <a:ea typeface="Times New Roman"/>
              </a:rPr>
              <a:t>MindMeister</a:t>
            </a:r>
            <a:r>
              <a:rPr lang="ru-RU" sz="2000" kern="1800" dirty="0" smtClean="0">
                <a:ea typeface="Times New Roman"/>
              </a:rPr>
              <a:t> </a:t>
            </a:r>
            <a:endParaRPr lang="en-US" sz="2000" kern="1800" dirty="0" smtClean="0">
              <a:ea typeface="Times New Roman"/>
            </a:endParaRPr>
          </a:p>
          <a:p>
            <a:pPr marL="2794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https://www.youtube.com/watch?v=V9aCj1UMWBw</a:t>
            </a:r>
            <a:r>
              <a:rPr lang="en-US" sz="2000" b="1" dirty="0">
                <a:latin typeface="Calibri"/>
                <a:ea typeface="Calibri"/>
                <a:cs typeface="Times New Roman"/>
              </a:rPr>
              <a:t>  - </a:t>
            </a:r>
            <a:r>
              <a:rPr lang="en-US" sz="2000" b="1" dirty="0" err="1">
                <a:latin typeface="Calibri"/>
                <a:ea typeface="Calibri"/>
                <a:cs typeface="Times New Roman"/>
              </a:rPr>
              <a:t>XMind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www.youtube.com/watch?v=yY8BgPJzqc8</a:t>
            </a:r>
            <a:r>
              <a:rPr lang="en-US" sz="2000" dirty="0" smtClean="0"/>
              <a:t> - </a:t>
            </a:r>
            <a:r>
              <a:rPr lang="en-US" sz="2000" b="1" dirty="0" err="1">
                <a:latin typeface="Roboto"/>
              </a:rPr>
              <a:t>Mindomo</a:t>
            </a:r>
            <a:endParaRPr lang="en-US" sz="2000" b="1" dirty="0">
              <a:latin typeface="Roboto"/>
            </a:endParaRPr>
          </a:p>
          <a:p>
            <a:pPr marL="2794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16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/>
          <p:nvPr/>
        </p:nvSpPr>
        <p:spPr>
          <a:xfrm>
            <a:off x="5119602" y="1488078"/>
            <a:ext cx="1736725" cy="2325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gradFill>
            <a:gsLst>
              <a:gs pos="0">
                <a:srgbClr val="2C7466"/>
              </a:gs>
              <a:gs pos="100000">
                <a:schemeClr val="accent1"/>
              </a:gs>
            </a:gsLst>
            <a:lin ang="5400000" scaled="0"/>
          </a:gradFill>
          <a:ln w="5715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35002" dir="2471156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4596835" y="3217862"/>
            <a:ext cx="2773362" cy="21240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gradFill>
            <a:gsLst>
              <a:gs pos="0">
                <a:srgbClr val="A0C2F0"/>
              </a:gs>
              <a:gs pos="100000">
                <a:schemeClr val="accent2"/>
              </a:gs>
            </a:gsLst>
            <a:lin ang="5400000" scaled="0"/>
          </a:gradFill>
          <a:ln w="5715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35002" dir="2471156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3521373" y="3192461"/>
            <a:ext cx="1676400" cy="27082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rgbClr val="C3A6E3"/>
              </a:gs>
            </a:gsLst>
            <a:lin ang="18900000" scaled="0"/>
          </a:gradFill>
          <a:ln w="5715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35002" dir="2471156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55" name="Google Shape;255;p22"/>
          <p:cNvSpPr/>
          <p:nvPr/>
        </p:nvSpPr>
        <p:spPr>
          <a:xfrm>
            <a:off x="2956223" y="2194717"/>
            <a:ext cx="2806700" cy="16144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gradFill>
            <a:gsLst>
              <a:gs pos="0">
                <a:schemeClr val="folHlink"/>
              </a:gs>
              <a:gs pos="100000">
                <a:srgbClr val="663E1A"/>
              </a:gs>
            </a:gsLst>
            <a:lin ang="2700000" scaled="0"/>
          </a:gradFill>
          <a:ln w="5715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35002" dir="2471156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6906854" y="3648866"/>
            <a:ext cx="224631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Arial"/>
              <a:buNone/>
            </a:pPr>
            <a:r>
              <a:rPr lang="en-US" sz="2000" b="1" dirty="0" err="1">
                <a:solidFill>
                  <a:schemeClr val="bg2"/>
                </a:solidFill>
              </a:rPr>
              <a:t>Диаграмма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связей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3426551" y="1628775"/>
            <a:ext cx="231775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Arial"/>
              <a:buNone/>
            </a:pPr>
            <a:r>
              <a:rPr lang="en-US" sz="2000" b="1" dirty="0" err="1">
                <a:solidFill>
                  <a:schemeClr val="bg2"/>
                </a:solidFill>
              </a:rPr>
              <a:t>Интеллект-карта</a:t>
            </a:r>
            <a:r>
              <a:rPr lang="en-US" sz="1500" b="1" dirty="0">
                <a:solidFill>
                  <a:schemeClr val="bg2"/>
                </a:solidFill>
              </a:rPr>
              <a:t>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6463967" y="1536004"/>
            <a:ext cx="263807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Arial"/>
              <a:buNone/>
            </a:pPr>
            <a:r>
              <a:rPr lang="en-US" sz="2000" b="1" dirty="0" err="1">
                <a:solidFill>
                  <a:schemeClr val="bg2"/>
                </a:solidFill>
              </a:rPr>
              <a:t>Ментальная</a:t>
            </a:r>
            <a:r>
              <a:rPr lang="en-US" sz="15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карта</a:t>
            </a:r>
            <a:endParaRPr sz="2000" dirty="0">
              <a:solidFill>
                <a:schemeClr val="bg2"/>
              </a:solidFill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500" b="1" dirty="0">
              <a:solidFill>
                <a:schemeClr val="bg2"/>
              </a:solidFill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4835524" y="5607049"/>
            <a:ext cx="36957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Arial"/>
              <a:buNone/>
            </a:pPr>
            <a:r>
              <a:rPr lang="en-US" sz="2000" b="1" dirty="0" err="1">
                <a:solidFill>
                  <a:schemeClr val="bg2"/>
                </a:solidFill>
              </a:rPr>
              <a:t>Ассоциативная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карта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260" name="Google Shape;260;p22"/>
          <p:cNvSpPr txBox="1">
            <a:spLocks noGrp="1"/>
          </p:cNvSpPr>
          <p:nvPr>
            <p:ph type="title"/>
          </p:nvPr>
        </p:nvSpPr>
        <p:spPr>
          <a:xfrm>
            <a:off x="2249716" y="476672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rebuchet MS"/>
              <a:buNone/>
            </a:pPr>
            <a:r>
              <a:rPr lang="en-US" sz="4000" b="1" i="0" u="none" strike="noStrike" cap="none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Ключевые</a:t>
            </a:r>
            <a:r>
              <a:rPr lang="en-US" sz="4000" b="1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000" b="1" i="0" u="none" strike="noStrike" cap="none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слова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67" name="Google Shape;267;p22"/>
          <p:cNvSpPr/>
          <p:nvPr/>
        </p:nvSpPr>
        <p:spPr>
          <a:xfrm rot="-5400000">
            <a:off x="1569243" y="1790798"/>
            <a:ext cx="1736725" cy="2325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gradFill>
            <a:gsLst>
              <a:gs pos="0">
                <a:srgbClr val="2C7466"/>
              </a:gs>
              <a:gs pos="100000">
                <a:schemeClr val="accent1"/>
              </a:gs>
            </a:gsLst>
            <a:lin ang="5400000" scaled="0"/>
          </a:gradFill>
          <a:ln w="5715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35002" dir="2471156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1373188" y="3217862"/>
            <a:ext cx="2773362" cy="21240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gradFill>
            <a:gsLst>
              <a:gs pos="0">
                <a:srgbClr val="A0C2F0"/>
              </a:gs>
              <a:gs pos="100000">
                <a:schemeClr val="accent2"/>
              </a:gs>
            </a:gsLst>
            <a:lin ang="5400000" scaled="0"/>
          </a:gradFill>
          <a:ln w="5715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35002" dir="2471156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69" name="Google Shape;269;p22"/>
          <p:cNvSpPr txBox="1"/>
          <p:nvPr/>
        </p:nvSpPr>
        <p:spPr>
          <a:xfrm>
            <a:off x="827584" y="1539874"/>
            <a:ext cx="231775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Arial"/>
              <a:buNone/>
            </a:pPr>
            <a:r>
              <a:rPr lang="en-US" sz="2000" b="1" dirty="0" err="1">
                <a:solidFill>
                  <a:schemeClr val="bg2"/>
                </a:solidFill>
              </a:rPr>
              <a:t>Карта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памяти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1367488" y="5446712"/>
            <a:ext cx="231775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Arial"/>
              <a:buNone/>
            </a:pPr>
            <a:r>
              <a:rPr lang="en-US" sz="2000" b="1" dirty="0" err="1">
                <a:solidFill>
                  <a:schemeClr val="bg2"/>
                </a:solidFill>
              </a:rPr>
              <a:t>Карта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ума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22" name="Google Shape;269;p22"/>
          <p:cNvSpPr txBox="1"/>
          <p:nvPr/>
        </p:nvSpPr>
        <p:spPr>
          <a:xfrm>
            <a:off x="-67305" y="3542699"/>
            <a:ext cx="231775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Arial"/>
              <a:buNone/>
            </a:pPr>
            <a:r>
              <a:rPr lang="en-US" sz="2000" b="1" dirty="0" err="1">
                <a:solidFill>
                  <a:schemeClr val="bg2"/>
                </a:solidFill>
              </a:rPr>
              <a:t>Карта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</a:rPr>
              <a:t>представлений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23" name="Google Shape;269;p22"/>
          <p:cNvSpPr txBox="1"/>
          <p:nvPr/>
        </p:nvSpPr>
        <p:spPr>
          <a:xfrm>
            <a:off x="6871135" y="2475961"/>
            <a:ext cx="231775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Arial"/>
              <a:buNone/>
            </a:pPr>
            <a:r>
              <a:rPr lang="ru-RU" sz="2000" b="1" dirty="0" smtClean="0">
                <a:solidFill>
                  <a:schemeClr val="bg2"/>
                </a:solidFill>
              </a:rPr>
              <a:t>Мысленная карта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24" name="Google Shape;269;p22"/>
          <p:cNvSpPr txBox="1"/>
          <p:nvPr/>
        </p:nvSpPr>
        <p:spPr>
          <a:xfrm>
            <a:off x="-67305" y="2330246"/>
            <a:ext cx="231775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Arial"/>
              <a:buNone/>
            </a:pPr>
            <a:r>
              <a:rPr lang="en-US" sz="2000" b="1" dirty="0" err="1">
                <a:solidFill>
                  <a:schemeClr val="bg2"/>
                </a:solidFill>
              </a:rPr>
              <a:t>Карта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</a:rPr>
              <a:t>сознания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endParaRPr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5159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822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22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22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22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822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822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622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422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222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95536" y="980728"/>
            <a:ext cx="8352928" cy="35290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63525" algn="just">
              <a:spcBef>
                <a:spcPts val="0"/>
              </a:spcBef>
              <a:buSzPct val="100000"/>
            </a:pPr>
            <a:r>
              <a:rPr lang="ru-RU" sz="2400" b="1" dirty="0" smtClean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Интеллект-карта, иначе карта памяти или </a:t>
            </a:r>
            <a:r>
              <a:rPr lang="ru-RU" sz="24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ментальная карта 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lang="ru-RU" sz="2400" b="1" dirty="0" err="1" smtClean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ind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maps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), </a:t>
            </a:r>
            <a:r>
              <a:rPr lang="ru-RU" sz="24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– это продукт </a:t>
            </a:r>
            <a:r>
              <a:rPr lang="ru-RU" sz="2400" b="1" i="0" u="none" strike="noStrike" cap="none" dirty="0" err="1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майндмэппинга</a:t>
            </a:r>
            <a:r>
              <a:rPr lang="ru-RU" sz="2400" b="1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(англ</a:t>
            </a:r>
            <a:r>
              <a:rPr lang="ru-RU" sz="24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en-US" sz="24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lang="ru-RU" sz="2400" dirty="0" err="1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indmap</a:t>
            </a:r>
            <a:r>
              <a:rPr lang="en-US" sz="24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ping)</a:t>
            </a:r>
            <a:r>
              <a:rPr lang="ru-RU" sz="24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технологии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изображения информации в графическом виде, 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отражающей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связи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(смысловые, ассоциативные, причинно-следственные и другие)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между понятиями, частями, составляющими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предметной области, которую мы изучаем (рассматриваем). 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63525" algn="just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</a:pPr>
            <a:r>
              <a:rPr lang="ru-RU" sz="2400" b="1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Интеллект-карты </a:t>
            </a:r>
            <a:r>
              <a:rPr lang="ru-RU" sz="240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—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это инструмент, позволяющий эффективно структурировать и обрабатывать информацию, мыслить, используя весь свой творческий и интеллектуальный потенциал.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58" y="476672"/>
            <a:ext cx="8229600" cy="106679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Аналитическое мышление + творческое мышление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034812"/>
            <a:ext cx="5122912" cy="4324349"/>
          </a:xfrm>
        </p:spPr>
        <p:txBody>
          <a:bodyPr/>
          <a:lstStyle/>
          <a:p>
            <a:pPr marL="109537" lvl="0" indent="-7937" algn="just">
              <a:spcBef>
                <a:spcPts val="0"/>
              </a:spcBef>
              <a:buSzPct val="25000"/>
              <a:buNone/>
            </a:pPr>
            <a:r>
              <a:rPr lang="ru-RU" sz="1600" dirty="0" smtClean="0">
                <a:latin typeface="Georgia"/>
                <a:ea typeface="Georgia"/>
                <a:cs typeface="Georgia"/>
                <a:sym typeface="Georgia"/>
              </a:rPr>
              <a:t>       «</a:t>
            </a:r>
            <a:r>
              <a:rPr lang="ru-RU" sz="1600" i="1" dirty="0">
                <a:latin typeface="Georgia"/>
                <a:ea typeface="Georgia"/>
                <a:cs typeface="Georgia"/>
                <a:sym typeface="Georgia"/>
              </a:rPr>
              <a:t>Создавая интеллект-карты, я хотел получить универсальный инструмент для развития мыслительных способностей, которым мог бы легко овладеть любой человек, чтобы их можно было бы применить в любой жизненной ситуации, иными словами, инструмент, в основе которого лежали бы законы природы. Более того, с помощью этого инструмента люди могут реализовать творческие способности, а работать с ним — одно удовольствие</a:t>
            </a:r>
            <a:r>
              <a:rPr lang="ru-RU" sz="1600" dirty="0">
                <a:latin typeface="Georgia"/>
                <a:ea typeface="Georgia"/>
                <a:cs typeface="Georgia"/>
                <a:sym typeface="Georgia"/>
              </a:rPr>
              <a:t>». </a:t>
            </a:r>
          </a:p>
          <a:p>
            <a:pPr marL="109537" lvl="0" indent="-7937" algn="r">
              <a:buSzPct val="25000"/>
              <a:buNone/>
            </a:pPr>
            <a:r>
              <a:rPr lang="ru-RU" sz="1600" dirty="0">
                <a:latin typeface="Georgia"/>
                <a:ea typeface="Georgia"/>
                <a:cs typeface="Georgia"/>
                <a:sym typeface="Georgia"/>
              </a:rPr>
              <a:t>               </a:t>
            </a:r>
            <a:r>
              <a:rPr lang="ru-RU" sz="1600" dirty="0" smtClean="0"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                                        Тони </a:t>
            </a:r>
            <a:r>
              <a:rPr lang="ru-RU" sz="1600" dirty="0" err="1">
                <a:latin typeface="Georgia"/>
                <a:ea typeface="Georgia"/>
                <a:cs typeface="Georgia"/>
                <a:sym typeface="Georgia"/>
              </a:rPr>
              <a:t>Бьюзен</a:t>
            </a:r>
            <a:r>
              <a:rPr lang="ru-RU" sz="1600" dirty="0">
                <a:latin typeface="Georgia"/>
                <a:ea typeface="Georgia"/>
                <a:cs typeface="Georgia"/>
                <a:sym typeface="Georgia"/>
              </a:rPr>
              <a:t> «Думайте эффективно</a:t>
            </a:r>
            <a:r>
              <a:rPr lang="ru-RU" sz="1600" dirty="0" smtClean="0">
                <a:latin typeface="Georgia"/>
                <a:ea typeface="Georgia"/>
                <a:cs typeface="Georgia"/>
                <a:sym typeface="Georgia"/>
              </a:rPr>
              <a:t>»</a:t>
            </a:r>
            <a:endParaRPr lang="ru-RU" sz="1600" dirty="0">
              <a:latin typeface="Georgia"/>
              <a:ea typeface="Georgia"/>
              <a:cs typeface="Georgia"/>
              <a:sym typeface="Georgia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775"/>
            <a:ext cx="2857500" cy="39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407">
            <a:off x="5421312" y="4891012"/>
            <a:ext cx="10382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15" y="4840136"/>
            <a:ext cx="9937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19535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88" y="4840136"/>
            <a:ext cx="9429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uzan_razvi_pam_intel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082">
            <a:off x="8003289" y="4990101"/>
            <a:ext cx="9731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6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25437" y="692695"/>
            <a:ext cx="86105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ДАЕТ ИСПОЛЬЗОВАНИЕ ИНТЕЛЛЕКТ-КАРТ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17900"/>
            <a:ext cx="8839200" cy="5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79512" y="764704"/>
            <a:ext cx="8857108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/>
                <a:ea typeface="Trebuchet MS"/>
                <a:cs typeface="Trebuchet MS"/>
                <a:sym typeface="Georgia"/>
              </a:rPr>
              <a:t>ИСПОЛЬЗОВАНИЕ ИНТЕЛЛЕКТ-КАРТ</a:t>
            </a:r>
            <a:br>
              <a:rPr lang="ru-RU" sz="2800" b="1" dirty="0" smtClean="0">
                <a:solidFill>
                  <a:srgbClr val="002060"/>
                </a:solidFill>
                <a:latin typeface="Georgia"/>
                <a:ea typeface="Trebuchet MS"/>
                <a:cs typeface="Trebuchet MS"/>
                <a:sym typeface="Georgia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/>
                <a:ea typeface="Trebuchet MS"/>
                <a:cs typeface="Trebuchet MS"/>
                <a:sym typeface="Georgia"/>
              </a:rPr>
              <a:t> НА УРОКЕ:</a:t>
            </a:r>
            <a:endParaRPr lang="ru-RU" sz="2800" b="1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251520" y="2132856"/>
            <a:ext cx="8229600" cy="3168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при изложении нового материала;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для осмысления и закрепления изучаемого материала;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при обобщении и систематизации изученного материала;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на этапе контроля знаний, умений и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навыков учащихся.</a:t>
            </a:r>
            <a:endParaRPr lang="ru-RU"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r>
              <a:rPr lang="ru-RU"/>
              <a:t> </a:t>
            </a:r>
          </a:p>
        </p:txBody>
      </p:sp>
      <p:pic>
        <p:nvPicPr>
          <p:cNvPr id="381" name="Shape 381" descr="https://lh3.googleusercontent.com/eGfLT_yEsKbVvFrP4dUiMtVDtJd3_yBOX6PHj3z2KCm6bkPf3NOdoa_feCWTnkrcU2FDryBTXJA3U8Pw5GGR1ivBfiel69ZfmXEETm8mx30rRZPoDXRkyGJ3tTNjOdLVTk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192" y="4581128"/>
            <a:ext cx="2717799" cy="216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 descr="рисования интеллект карт карт ума mind map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2000" y="2817351"/>
            <a:ext cx="5040000" cy="37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2915816" y="908720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1" i="0" u="none" strike="noStrike" cap="none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Шаг 1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8229600" cy="8914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Центральный образ (символизирующий основную идею)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рисуется/печатается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 центре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листа.</a:t>
            </a:r>
            <a:endParaRPr lang="ru-RU"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" name="Shape 196"/>
          <p:cNvSpPr txBox="1">
            <a:spLocks/>
          </p:cNvSpPr>
          <p:nvPr/>
        </p:nvSpPr>
        <p:spPr>
          <a:xfrm>
            <a:off x="457199" y="476673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2000" b="1" spc="150" dirty="0" smtClean="0">
                <a:solidFill>
                  <a:schemeClr val="bg2"/>
                </a:solidFill>
                <a:latin typeface="Trebuchet MS" pitchFamily="34" charset="0"/>
                <a:ea typeface="Georgia"/>
                <a:cs typeface="Georgia"/>
                <a:sym typeface="Georgia"/>
              </a:rPr>
              <a:t>ТЕХНОЛОГИЯ СОЗДАНИЯ ИНТЕЛЛЕКТ-КАРТЫ</a:t>
            </a:r>
            <a:endParaRPr lang="ru-RU" sz="2000" b="1" spc="150" dirty="0">
              <a:solidFill>
                <a:schemeClr val="bg2"/>
              </a:solidFill>
              <a:latin typeface="Trebuchet MS" pitchFamily="34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174038" y="1588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r>
              <a:rPr lang="ru-RU"/>
              <a:t> 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57733" y="1556792"/>
            <a:ext cx="8734748" cy="12961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От центрального образа отходят ветки первого уровня, на которых пишутся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слова-ассоциации на ключевые понятия, раскрывающие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центральную идею.</a:t>
            </a:r>
          </a:p>
        </p:txBody>
      </p:sp>
      <p:pic>
        <p:nvPicPr>
          <p:cNvPr id="215" name="Shape 215" descr="как нарисовать карту ума minding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2000" y="2924944"/>
            <a:ext cx="5040000" cy="37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96"/>
          <p:cNvSpPr txBox="1">
            <a:spLocks/>
          </p:cNvSpPr>
          <p:nvPr/>
        </p:nvSpPr>
        <p:spPr>
          <a:xfrm>
            <a:off x="457199" y="476673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2000" b="1" spc="150" dirty="0" smtClean="0">
                <a:solidFill>
                  <a:schemeClr val="bg2"/>
                </a:solidFill>
                <a:latin typeface="Trebuchet MS" pitchFamily="34" charset="0"/>
                <a:ea typeface="Georgia"/>
                <a:cs typeface="Georgia"/>
                <a:sym typeface="Georgia"/>
              </a:rPr>
              <a:t>ТЕХНОЛОГИЯ СОЗДАНИЯ ИНТЕЛЛЕКТ-КАРТЫ</a:t>
            </a:r>
            <a:endParaRPr lang="ru-RU" sz="2000" b="1" spc="150" dirty="0">
              <a:solidFill>
                <a:schemeClr val="bg2"/>
              </a:solidFill>
              <a:latin typeface="Trebuchet MS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9" name="Shape 204"/>
          <p:cNvSpPr txBox="1">
            <a:spLocks/>
          </p:cNvSpPr>
          <p:nvPr/>
        </p:nvSpPr>
        <p:spPr>
          <a:xfrm>
            <a:off x="2915816" y="908720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4000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Шаг 2</a:t>
            </a:r>
            <a:endParaRPr lang="ru-RU" sz="4000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43508" y="1611288"/>
            <a:ext cx="8856983" cy="122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От веток первого уровня при необходимости отходят ветки </a:t>
            </a:r>
            <a:r>
              <a:rPr lang="ru-RU" sz="24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второго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уровня,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раскрывающие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идеи,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написанные на ветках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первого уровня.</a:t>
            </a:r>
            <a:endParaRPr lang="ru-RU"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3" name="Shape 223" descr="идеи, эффективное мышление, карты разума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2000" y="2924944"/>
            <a:ext cx="5040000" cy="37804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96"/>
          <p:cNvSpPr txBox="1">
            <a:spLocks/>
          </p:cNvSpPr>
          <p:nvPr/>
        </p:nvSpPr>
        <p:spPr>
          <a:xfrm>
            <a:off x="457199" y="476673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2000" b="1" spc="150" dirty="0" smtClean="0">
                <a:solidFill>
                  <a:schemeClr val="bg2"/>
                </a:solidFill>
                <a:latin typeface="Trebuchet MS" pitchFamily="34" charset="0"/>
                <a:ea typeface="Georgia"/>
                <a:cs typeface="Georgia"/>
                <a:sym typeface="Georgia"/>
              </a:rPr>
              <a:t>ТЕХНОЛОГИЯ СОЗДАНИЯ ИНТЕЛЛЕКТ-КАРТЫ</a:t>
            </a:r>
            <a:endParaRPr lang="ru-RU" sz="2000" b="1" spc="150" dirty="0">
              <a:solidFill>
                <a:schemeClr val="bg2"/>
              </a:solidFill>
              <a:latin typeface="Trebuchet MS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8" name="Shape 204"/>
          <p:cNvSpPr txBox="1">
            <a:spLocks/>
          </p:cNvSpPr>
          <p:nvPr/>
        </p:nvSpPr>
        <p:spPr>
          <a:xfrm>
            <a:off x="2915816" y="908720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ru-RU" sz="4000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Шаг 3</a:t>
            </a:r>
            <a:endParaRPr lang="ru-RU" sz="4000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одская">
  <a:themeElements>
    <a:clrScheme name="Официальная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">
  <a:themeElements>
    <a:clrScheme name="217tgp_cube_dark 1">
      <a:dk1>
        <a:srgbClr val="B2B2B2"/>
      </a:dk1>
      <a:lt1>
        <a:srgbClr val="FFFFFF"/>
      </a:lt1>
      <a:dk2>
        <a:srgbClr val="0F3C7D"/>
      </a:dk2>
      <a:lt2>
        <a:srgbClr val="EAE2AA"/>
      </a:lt2>
      <a:accent1>
        <a:srgbClr val="45B7A1"/>
      </a:accent1>
      <a:accent2>
        <a:srgbClr val="2F7ADF"/>
      </a:accent2>
      <a:accent3>
        <a:srgbClr val="AAAFBF"/>
      </a:accent3>
      <a:accent4>
        <a:srgbClr val="DADADA"/>
      </a:accent4>
      <a:accent5>
        <a:srgbClr val="B0D8CD"/>
      </a:accent5>
      <a:accent6>
        <a:srgbClr val="2A6ECA"/>
      </a:accent6>
      <a:hlink>
        <a:srgbClr val="8A52C8"/>
      </a:hlink>
      <a:folHlink>
        <a:srgbClr val="DD87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459</Words>
  <Application>Microsoft Office PowerPoint</Application>
  <PresentationFormat>Экран (4:3)</PresentationFormat>
  <Paragraphs>85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Городская</vt:lpstr>
      <vt:lpstr>ppt</vt:lpstr>
      <vt:lpstr>Презентация PowerPoint</vt:lpstr>
      <vt:lpstr>Ключевые слова</vt:lpstr>
      <vt:lpstr>Презентация PowerPoint</vt:lpstr>
      <vt:lpstr>Аналитическое мышление + творческое мышление</vt:lpstr>
      <vt:lpstr>ЧТО ДАЕТ ИСПОЛЬЗОВАНИЕ ИНТЕЛЛЕКТ-КАРТ</vt:lpstr>
      <vt:lpstr>ИСПОЛЬЗОВАНИЕ ИНТЕЛЛЕКТ-КАРТ  НА УРОКЕ:</vt:lpstr>
      <vt:lpstr>Шаг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ПРОГРАММНОЕ ОБЕСПЕЧЕНИЕ</vt:lpstr>
      <vt:lpstr>Ссылки на обучающие видеоролики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Windows</cp:lastModifiedBy>
  <cp:revision>69</cp:revision>
  <dcterms:modified xsi:type="dcterms:W3CDTF">2020-04-29T08:22:04Z</dcterms:modified>
</cp:coreProperties>
</file>