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9" r:id="rId4"/>
    <p:sldId id="257" r:id="rId5"/>
    <p:sldId id="258" r:id="rId6"/>
    <p:sldId id="263" r:id="rId7"/>
    <p:sldId id="262" r:id="rId8"/>
    <p:sldId id="268" r:id="rId9"/>
    <p:sldId id="260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99CCFF"/>
    <a:srgbClr val="99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18" autoAdjust="0"/>
    <p:restoredTop sz="94660"/>
  </p:normalViewPr>
  <p:slideViewPr>
    <p:cSldViewPr>
      <p:cViewPr varScale="1">
        <p:scale>
          <a:sx n="68" d="100"/>
          <a:sy n="68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556792"/>
            <a:ext cx="6400800" cy="9361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0228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705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512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382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075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285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926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570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373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42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599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844824"/>
            <a:ext cx="807524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643E9-241A-4487-B1C0-3B4753C442E8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4E8B3-FDEB-45E9-8E9A-6192D6E167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2289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098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nvite.viber.com/?g2=AQBfxzmXK718ckthmnsnnFKQumxAJQTJkjhovUA6ef64NCuP+OowYonVOjejWyLd" TargetMode="External"/><Relationship Id="rId7" Type="http://schemas.openxmlformats.org/officeDocument/2006/relationships/hyperlink" Target="https://www.youtube.com/results?search_query=" TargetMode="External"/><Relationship Id="rId2" Type="http://schemas.openxmlformats.org/officeDocument/2006/relationships/hyperlink" Target="https://nsportal.ru/user/764266/page/distantsionnoe-obuchenie-8-kla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playlist?list=PL8z7jnyAepBy5PRgzh1eJ7abusqHBcnlI" TargetMode="External"/><Relationship Id="rId5" Type="http://schemas.openxmlformats.org/officeDocument/2006/relationships/hyperlink" Target="https://www.youtube.com/watch?v=fLirPkZgoiI&amp;feature=youtu.be" TargetMode="External"/><Relationship Id="rId4" Type="http://schemas.openxmlformats.org/officeDocument/2006/relationships/hyperlink" Target="https://www.youtube.com/playlist?list=PL8z7jnyAepBxdHpx2GYHE8toVMcg2DQOJ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Дистанционное обучение. Опыт ОО </a:t>
            </a:r>
            <a:r>
              <a:rPr lang="ru-RU" b="1" dirty="0" err="1" smtClean="0">
                <a:solidFill>
                  <a:srgbClr val="FF0000"/>
                </a:solidFill>
              </a:rPr>
              <a:t>Закаменского</a:t>
            </a:r>
            <a:r>
              <a:rPr lang="ru-RU" b="1" dirty="0" smtClean="0">
                <a:solidFill>
                  <a:srgbClr val="FF0000"/>
                </a:solidFill>
              </a:rPr>
              <a:t> района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МКУ «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Закаменское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smtClean="0">
                <a:solidFill>
                  <a:schemeClr val="accent1">
                    <a:lumMod val="50000"/>
                  </a:schemeClr>
                </a:solidFill>
              </a:rPr>
              <a:t>РУО»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41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Дистанционное обучение</a:t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 Опыт ОО </a:t>
            </a:r>
            <a:r>
              <a:rPr lang="ru-RU" sz="3200" b="1" dirty="0" err="1" smtClean="0">
                <a:solidFill>
                  <a:schemeClr val="accent6">
                    <a:lumMod val="75000"/>
                  </a:schemeClr>
                </a:solidFill>
              </a:rPr>
              <a:t>Закаменского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 района 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24"/>
          <p:cNvSpPr>
            <a:spLocks noGrp="1" noChangeArrowheads="1"/>
          </p:cNvSpPr>
          <p:nvPr>
            <p:ph idx="1"/>
          </p:nvPr>
        </p:nvSpPr>
        <p:spPr bwMode="gray">
          <a:xfrm>
            <a:off x="611560" y="1844824"/>
            <a:ext cx="8103844" cy="3859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      6 апреля образовательные организации  </a:t>
            </a:r>
            <a:r>
              <a:rPr lang="ru-RU" sz="2400" dirty="0" err="1" smtClean="0"/>
              <a:t>Закаменского</a:t>
            </a:r>
            <a:r>
              <a:rPr lang="ru-RU" sz="2400" dirty="0" smtClean="0"/>
              <a:t> района перешли в режим дистанционного обучения. </a:t>
            </a:r>
          </a:p>
          <a:p>
            <a:pPr>
              <a:buNone/>
            </a:pPr>
            <a:r>
              <a:rPr lang="ru-RU" sz="2400" dirty="0" smtClean="0"/>
              <a:t>      Образовательный процесс организован в соответствии с методическими рекомендациями по реализации программ начального общего, основного общего, среднего общего и дополнительных общеобразовательных программ с использованием электронного обучения и дистанционных образовательных технологий Министерства просвещения РФ.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МКУ «</a:t>
            </a:r>
            <a:r>
              <a:rPr lang="ru-RU" dirty="0" err="1" smtClean="0"/>
              <a:t>Закаменское</a:t>
            </a:r>
            <a:r>
              <a:rPr lang="ru-RU" dirty="0" smtClean="0"/>
              <a:t> РУО»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27 общеобразовательных школ</a:t>
            </a:r>
          </a:p>
          <a:p>
            <a:pPr>
              <a:buNone/>
            </a:pPr>
            <a:r>
              <a:rPr lang="ru-RU" dirty="0" smtClean="0"/>
              <a:t> МАОУ ДО «ЦДО г.Закаменск»</a:t>
            </a:r>
          </a:p>
          <a:p>
            <a:pPr>
              <a:buNone/>
            </a:pPr>
            <a:r>
              <a:rPr lang="ru-RU" dirty="0" smtClean="0"/>
              <a:t>МБОУ ДО «</a:t>
            </a:r>
            <a:r>
              <a:rPr lang="ru-RU" dirty="0" err="1" smtClean="0"/>
              <a:t>Закаменская</a:t>
            </a:r>
            <a:r>
              <a:rPr lang="ru-RU" dirty="0" smtClean="0"/>
              <a:t> ДЮСШ»</a:t>
            </a:r>
          </a:p>
          <a:p>
            <a:pPr>
              <a:buNone/>
            </a:pPr>
            <a:r>
              <a:rPr lang="ru-RU" dirty="0" smtClean="0"/>
              <a:t>3973 учащихся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886" y="0"/>
            <a:ext cx="7358114" cy="48896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Дистанционное обучение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Закаменского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района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на 21 апреля 2020 г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142976" y="2714620"/>
            <a:ext cx="2295525" cy="928694"/>
            <a:chOff x="471" y="272"/>
            <a:chExt cx="1161" cy="153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" name="Oval 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1214414" y="1571612"/>
            <a:ext cx="2286016" cy="1071570"/>
            <a:chOff x="471" y="272"/>
            <a:chExt cx="1161" cy="153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7" name="Oval 7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214414" y="428604"/>
            <a:ext cx="2295525" cy="1000132"/>
            <a:chOff x="471" y="362"/>
            <a:chExt cx="1161" cy="1449"/>
          </a:xfrm>
          <a:solidFill>
            <a:srgbClr val="99CCFF"/>
          </a:solidFill>
        </p:grpSpPr>
        <p:sp>
          <p:nvSpPr>
            <p:cNvPr id="10" name="Oval 10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ltGray">
            <a:xfrm>
              <a:off x="510" y="362"/>
              <a:ext cx="1122" cy="1449"/>
            </a:xfrm>
            <a:prstGeom prst="can">
              <a:avLst>
                <a:gd name="adj" fmla="val 33197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" name="Text Box 15"/>
          <p:cNvSpPr txBox="1">
            <a:spLocks noChangeArrowheads="1"/>
          </p:cNvSpPr>
          <p:nvPr/>
        </p:nvSpPr>
        <p:spPr bwMode="white">
          <a:xfrm>
            <a:off x="1285852" y="1785926"/>
            <a:ext cx="2128838" cy="784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/>
              <a:t>1151 ученик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/>
              <a:t>29%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white">
          <a:xfrm>
            <a:off x="857224" y="3000372"/>
            <a:ext cx="2714644" cy="784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/>
              <a:t>800 учеников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/>
              <a:t>20%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gray">
          <a:xfrm>
            <a:off x="4214810" y="1571612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 smtClean="0"/>
              <a:t>«Российская электронная школа», «</a:t>
            </a:r>
            <a:r>
              <a:rPr lang="ru-RU" b="1" dirty="0" err="1" smtClean="0"/>
              <a:t>Учи.ру</a:t>
            </a:r>
            <a:r>
              <a:rPr lang="ru-RU" b="1" dirty="0" smtClean="0"/>
              <a:t>»,</a:t>
            </a:r>
          </a:p>
          <a:p>
            <a:r>
              <a:rPr lang="ru-RU" b="1" dirty="0" smtClean="0"/>
              <a:t>«</a:t>
            </a:r>
            <a:r>
              <a:rPr lang="ru-RU" b="1" dirty="0" err="1" smtClean="0"/>
              <a:t>Яндекс.Учебник</a:t>
            </a:r>
            <a:r>
              <a:rPr lang="ru-RU" b="1" dirty="0" smtClean="0"/>
              <a:t>», «</a:t>
            </a:r>
            <a:r>
              <a:rPr lang="en-US" b="1" dirty="0" err="1" smtClean="0"/>
              <a:t>Skyeng</a:t>
            </a:r>
            <a:r>
              <a:rPr lang="ru-RU" b="1" dirty="0" smtClean="0"/>
              <a:t>», ОРФО-9, </a:t>
            </a:r>
          </a:p>
          <a:p>
            <a:r>
              <a:rPr lang="ru-RU" b="1" dirty="0" smtClean="0"/>
              <a:t>«</a:t>
            </a:r>
            <a:r>
              <a:rPr lang="ru-RU" b="1" dirty="0" err="1" smtClean="0"/>
              <a:t>Якласс</a:t>
            </a:r>
            <a:r>
              <a:rPr lang="ru-RU" b="1" dirty="0" smtClean="0"/>
              <a:t>», «</a:t>
            </a:r>
            <a:r>
              <a:rPr lang="ru-RU" b="1" dirty="0" err="1" smtClean="0"/>
              <a:t>Фоксфорд</a:t>
            </a:r>
            <a:r>
              <a:rPr lang="ru-RU" b="1" dirty="0" smtClean="0"/>
              <a:t>», «</a:t>
            </a:r>
            <a:r>
              <a:rPr lang="ru-RU" b="1" dirty="0" err="1" smtClean="0"/>
              <a:t>Вэб-грамотей</a:t>
            </a:r>
            <a:r>
              <a:rPr lang="ru-RU" b="1" dirty="0" smtClean="0"/>
              <a:t>»)</a:t>
            </a:r>
            <a:endParaRPr lang="ru-RU" b="1" dirty="0"/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gray">
          <a:xfrm>
            <a:off x="4214810" y="2928934"/>
            <a:ext cx="4649787" cy="642942"/>
          </a:xfrm>
          <a:prstGeom prst="roundRect">
            <a:avLst>
              <a:gd name="adj" fmla="val 11505"/>
            </a:avLst>
          </a:prstGeom>
          <a:solidFill>
            <a:schemeClr val="accent3">
              <a:lumMod val="40000"/>
              <a:lumOff val="60000"/>
            </a:schemeClr>
          </a:soli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gray">
          <a:xfrm>
            <a:off x="4572000" y="2928934"/>
            <a:ext cx="350678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/>
              <a:t>Обучение  посредством телефонной связи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gray">
          <a:xfrm>
            <a:off x="3643306" y="642918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gray">
          <a:xfrm>
            <a:off x="3643306" y="1857364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gray">
          <a:xfrm>
            <a:off x="3643306" y="4071942"/>
            <a:ext cx="533400" cy="381000"/>
          </a:xfrm>
          <a:prstGeom prst="rightArrow">
            <a:avLst>
              <a:gd name="adj1" fmla="val 50000"/>
              <a:gd name="adj2" fmla="val 73571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5" name="Group 3"/>
          <p:cNvGrpSpPr>
            <a:grpSpLocks/>
          </p:cNvGrpSpPr>
          <p:nvPr/>
        </p:nvGrpSpPr>
        <p:grpSpPr bwMode="auto">
          <a:xfrm>
            <a:off x="1285852" y="3786190"/>
            <a:ext cx="2295525" cy="928694"/>
            <a:chOff x="471" y="272"/>
            <a:chExt cx="1161" cy="1539"/>
          </a:xfrm>
          <a:solidFill>
            <a:srgbClr val="99CC00"/>
          </a:solidFill>
        </p:grpSpPr>
        <p:sp>
          <p:nvSpPr>
            <p:cNvPr id="26" name="Oval 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AutoShape 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8" name="AutoShape 19"/>
          <p:cNvSpPr>
            <a:spLocks noChangeArrowheads="1"/>
          </p:cNvSpPr>
          <p:nvPr/>
        </p:nvSpPr>
        <p:spPr bwMode="gray">
          <a:xfrm>
            <a:off x="4214810" y="3929066"/>
            <a:ext cx="4649787" cy="642942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4500562" y="4000504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Обучение при помощи электронной почты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571604" y="4071942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290 учеников</a:t>
            </a:r>
          </a:p>
          <a:p>
            <a:pPr algn="ctr"/>
            <a:r>
              <a:rPr lang="ru-RU" b="1" dirty="0" smtClean="0"/>
              <a:t>7%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57290" y="714356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1430 учеников 36%</a:t>
            </a:r>
            <a:endParaRPr lang="ru-RU" b="1" dirty="0"/>
          </a:p>
        </p:txBody>
      </p:sp>
      <p:grpSp>
        <p:nvGrpSpPr>
          <p:cNvPr id="32" name="Group 3"/>
          <p:cNvGrpSpPr>
            <a:grpSpLocks/>
          </p:cNvGrpSpPr>
          <p:nvPr/>
        </p:nvGrpSpPr>
        <p:grpSpPr bwMode="auto">
          <a:xfrm>
            <a:off x="1285852" y="4714884"/>
            <a:ext cx="2295525" cy="1000132"/>
            <a:chOff x="471" y="272"/>
            <a:chExt cx="1161" cy="1539"/>
          </a:xfrm>
          <a:solidFill>
            <a:srgbClr val="FF99CC"/>
          </a:solidFill>
        </p:grpSpPr>
        <p:sp>
          <p:nvSpPr>
            <p:cNvPr id="33" name="Oval 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AutoShape 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5" name="AutoShape 19"/>
          <p:cNvSpPr>
            <a:spLocks noChangeArrowheads="1"/>
          </p:cNvSpPr>
          <p:nvPr/>
        </p:nvSpPr>
        <p:spPr bwMode="gray">
          <a:xfrm>
            <a:off x="4214810" y="4857760"/>
            <a:ext cx="4649787" cy="785817"/>
          </a:xfrm>
          <a:prstGeom prst="roundRect">
            <a:avLst>
              <a:gd name="adj" fmla="val 11505"/>
            </a:avLst>
          </a:prstGeom>
          <a:solidFill>
            <a:srgbClr val="FF99CC"/>
          </a:soli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AutoShape 19"/>
          <p:cNvSpPr>
            <a:spLocks noChangeArrowheads="1"/>
          </p:cNvSpPr>
          <p:nvPr/>
        </p:nvSpPr>
        <p:spPr bwMode="gray">
          <a:xfrm>
            <a:off x="4286248" y="500042"/>
            <a:ext cx="4578349" cy="785818"/>
          </a:xfrm>
          <a:prstGeom prst="roundRect">
            <a:avLst>
              <a:gd name="adj" fmla="val 11505"/>
            </a:avLst>
          </a:prstGeom>
          <a:solidFill>
            <a:srgbClr val="99CCFF"/>
          </a:soli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4500562" y="500042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Обучение в режиме видеоконференции</a:t>
            </a:r>
            <a:endParaRPr lang="ru-RU" sz="2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357686" y="4857760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Обучение с помощью заданий, переданных на бумажных носителях и </a:t>
            </a:r>
            <a:r>
              <a:rPr lang="ru-RU" b="1" dirty="0" err="1" smtClean="0"/>
              <a:t>флэш-картах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643042" y="4929198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218 учеников</a:t>
            </a:r>
          </a:p>
          <a:p>
            <a:pPr algn="ctr"/>
            <a:r>
              <a:rPr lang="ru-RU" b="1" dirty="0" smtClean="0"/>
              <a:t>5%</a:t>
            </a:r>
            <a:endParaRPr lang="ru-RU" b="1" dirty="0"/>
          </a:p>
        </p:txBody>
      </p:sp>
      <p:sp>
        <p:nvSpPr>
          <p:cNvPr id="42" name="AutoShape 23"/>
          <p:cNvSpPr>
            <a:spLocks noChangeArrowheads="1"/>
          </p:cNvSpPr>
          <p:nvPr/>
        </p:nvSpPr>
        <p:spPr bwMode="gray">
          <a:xfrm>
            <a:off x="3867144" y="3295648"/>
            <a:ext cx="533400" cy="381000"/>
          </a:xfrm>
          <a:prstGeom prst="rightArrow">
            <a:avLst>
              <a:gd name="adj1" fmla="val 50000"/>
              <a:gd name="adj2" fmla="val 73571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AutoShape 23"/>
          <p:cNvSpPr>
            <a:spLocks noChangeArrowheads="1"/>
          </p:cNvSpPr>
          <p:nvPr/>
        </p:nvSpPr>
        <p:spPr bwMode="gray">
          <a:xfrm>
            <a:off x="3643306" y="5072074"/>
            <a:ext cx="533400" cy="381000"/>
          </a:xfrm>
          <a:prstGeom prst="rightArrow">
            <a:avLst>
              <a:gd name="adj1" fmla="val 50000"/>
              <a:gd name="adj2" fmla="val 73571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4" name="Group 3"/>
          <p:cNvGrpSpPr>
            <a:grpSpLocks/>
          </p:cNvGrpSpPr>
          <p:nvPr/>
        </p:nvGrpSpPr>
        <p:grpSpPr bwMode="auto">
          <a:xfrm>
            <a:off x="1285852" y="5643578"/>
            <a:ext cx="2295525" cy="1000132"/>
            <a:chOff x="471" y="272"/>
            <a:chExt cx="1161" cy="1539"/>
          </a:xfrm>
          <a:solidFill>
            <a:schemeClr val="accent6"/>
          </a:solidFill>
        </p:grpSpPr>
        <p:sp>
          <p:nvSpPr>
            <p:cNvPr id="45" name="Oval 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AutoShape 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571604" y="6072206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84 ученика</a:t>
            </a:r>
          </a:p>
          <a:p>
            <a:pPr algn="ctr"/>
            <a:r>
              <a:rPr lang="ru-RU" b="1" dirty="0" smtClean="0"/>
              <a:t>2%</a:t>
            </a:r>
            <a:endParaRPr lang="ru-RU" b="1" dirty="0"/>
          </a:p>
        </p:txBody>
      </p:sp>
      <p:sp>
        <p:nvSpPr>
          <p:cNvPr id="48" name="AutoShape 19"/>
          <p:cNvSpPr>
            <a:spLocks noChangeArrowheads="1"/>
          </p:cNvSpPr>
          <p:nvPr/>
        </p:nvSpPr>
        <p:spPr bwMode="gray">
          <a:xfrm>
            <a:off x="4143372" y="5857892"/>
            <a:ext cx="4649787" cy="785817"/>
          </a:xfrm>
          <a:prstGeom prst="roundRect">
            <a:avLst>
              <a:gd name="adj" fmla="val 11505"/>
            </a:avLst>
          </a:prstGeom>
          <a:solidFill>
            <a:srgbClr val="FFC000"/>
          </a:soli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4714876" y="6000768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Обучение в очном режиме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07367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МКУ «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Закаменское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РУО»</a:t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Отдел школьного и дополнительного образования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gray">
          <a:xfrm>
            <a:off x="4786314" y="1928802"/>
            <a:ext cx="3786187" cy="150336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  <a:scene3d>
            <a:camera prst="legacyPerspectiveBottom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4929190" y="2171184"/>
            <a:ext cx="1755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Wingdings" pitchFamily="2" charset="2"/>
              <a:buNone/>
            </a:pPr>
            <a:r>
              <a:rPr lang="ru-RU" b="1" dirty="0" smtClean="0"/>
              <a:t>РМО</a:t>
            </a:r>
            <a:endParaRPr lang="en-US" b="1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gray">
          <a:xfrm>
            <a:off x="785786" y="4214818"/>
            <a:ext cx="3652838" cy="17859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gray">
          <a:xfrm>
            <a:off x="2214546" y="4500570"/>
            <a:ext cx="23456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Wingdings" pitchFamily="2" charset="2"/>
              <a:buNone/>
            </a:pPr>
            <a:r>
              <a:rPr lang="ru-RU" b="1" dirty="0" smtClean="0"/>
              <a:t>Дополнительное образование</a:t>
            </a:r>
            <a:endParaRPr lang="en-US" b="1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gray">
          <a:xfrm>
            <a:off x="4929190" y="4143380"/>
            <a:ext cx="3790950" cy="1714512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gray">
          <a:xfrm>
            <a:off x="5000628" y="4643446"/>
            <a:ext cx="16888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Wingdings" pitchFamily="2" charset="2"/>
              <a:buNone/>
            </a:pPr>
            <a:r>
              <a:rPr lang="ru-RU" b="1" dirty="0" smtClean="0"/>
              <a:t>Детские объединения</a:t>
            </a:r>
            <a:endParaRPr lang="en-US" b="1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gray">
          <a:xfrm>
            <a:off x="748928" y="4169847"/>
            <a:ext cx="2179998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Font typeface="Arial" pitchFamily="34" charset="0"/>
              <a:buChar char="•"/>
            </a:pPr>
            <a:r>
              <a:rPr lang="ru-RU" sz="1400" dirty="0" smtClean="0"/>
              <a:t>  </a:t>
            </a:r>
            <a:r>
              <a:rPr lang="ru-RU" sz="1600" b="1" dirty="0" err="1" smtClean="0"/>
              <a:t>онлайн-семинар</a:t>
            </a:r>
            <a:endParaRPr lang="ru-RU" sz="1600" b="1" dirty="0" smtClean="0"/>
          </a:p>
          <a:p>
            <a:pPr eaLnBrk="0" hangingPunct="0">
              <a:buFont typeface="Arial" pitchFamily="34" charset="0"/>
              <a:buChar char="•"/>
            </a:pPr>
            <a:r>
              <a:rPr lang="ru-RU" sz="1600" b="1" dirty="0" smtClean="0"/>
              <a:t>  методический семинар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ru-RU" sz="1600" b="1" dirty="0" smtClean="0"/>
              <a:t>  конкурс среди учащихся  «Удивительный человек»</a:t>
            </a:r>
            <a:endParaRPr lang="en-US" sz="1600" b="1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gray">
          <a:xfrm>
            <a:off x="6286512" y="2071678"/>
            <a:ext cx="2286016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Font typeface="Arial" pitchFamily="34" charset="0"/>
              <a:buChar char="•"/>
            </a:pPr>
            <a:r>
              <a:rPr lang="ru-RU" sz="1600" dirty="0" smtClean="0"/>
              <a:t>  </a:t>
            </a:r>
            <a:r>
              <a:rPr lang="ru-RU" sz="1600" b="1" dirty="0" err="1" smtClean="0"/>
              <a:t>онлайн-семинар</a:t>
            </a:r>
            <a:endParaRPr lang="ru-RU" sz="1600" b="1" dirty="0" smtClean="0"/>
          </a:p>
          <a:p>
            <a:pPr eaLnBrk="0" hangingPunct="0">
              <a:buFont typeface="Arial" pitchFamily="34" charset="0"/>
              <a:buChar char="•"/>
            </a:pPr>
            <a:r>
              <a:rPr lang="ru-RU" sz="1600" b="1" dirty="0" smtClean="0"/>
              <a:t>  Мастер-класс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ru-RU" sz="1600" b="1" smtClean="0"/>
              <a:t>   Конкурс  </a:t>
            </a:r>
            <a:r>
              <a:rPr lang="ru-RU" sz="1600" b="1" dirty="0" smtClean="0"/>
              <a:t>среди учащихся</a:t>
            </a:r>
            <a:r>
              <a:rPr lang="en-US" sz="1600" b="1" dirty="0" smtClean="0"/>
              <a:t>.</a:t>
            </a:r>
            <a:endParaRPr lang="en-US" sz="1600" b="1" dirty="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gray">
          <a:xfrm>
            <a:off x="6572264" y="4286256"/>
            <a:ext cx="2071702" cy="16927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  <a:buFont typeface="Arial" pitchFamily="34" charset="0"/>
              <a:buChar char="•"/>
            </a:pPr>
            <a:r>
              <a:rPr lang="en-US" sz="1600" b="1" dirty="0"/>
              <a:t> </a:t>
            </a:r>
            <a:r>
              <a:rPr lang="ru-RU" sz="1600" b="1" dirty="0" smtClean="0"/>
              <a:t>  </a:t>
            </a:r>
            <a:r>
              <a:rPr lang="ru-RU" sz="1600" b="1" dirty="0" err="1" smtClean="0"/>
              <a:t>онлайн-школа</a:t>
            </a:r>
            <a:endParaRPr lang="ru-RU" sz="1600" b="1" dirty="0" smtClean="0"/>
          </a:p>
          <a:p>
            <a:pPr eaLnBrk="0" hangingPunct="0">
              <a:lnSpc>
                <a:spcPct val="130000"/>
              </a:lnSpc>
              <a:buFont typeface="Arial" pitchFamily="34" charset="0"/>
              <a:buChar char="•"/>
            </a:pPr>
            <a:r>
              <a:rPr lang="ru-RU" sz="1600" b="1" dirty="0" smtClean="0"/>
              <a:t>  </a:t>
            </a:r>
            <a:r>
              <a:rPr lang="ru-RU" sz="1600" b="1" dirty="0" err="1" smtClean="0"/>
              <a:t>онлайн-акция</a:t>
            </a:r>
            <a:r>
              <a:rPr lang="ru-RU" sz="1600" b="1" dirty="0" smtClean="0"/>
              <a:t> «Бессмертный полк </a:t>
            </a:r>
            <a:r>
              <a:rPr lang="ru-RU" sz="1600" b="1" dirty="0" err="1" smtClean="0"/>
              <a:t>Закаменского</a:t>
            </a:r>
            <a:r>
              <a:rPr lang="ru-RU" sz="1600" b="1" dirty="0" smtClean="0"/>
              <a:t> района»</a:t>
            </a:r>
          </a:p>
        </p:txBody>
      </p:sp>
      <p:sp>
        <p:nvSpPr>
          <p:cNvPr id="48" name="Text Box 48"/>
          <p:cNvSpPr txBox="1">
            <a:spLocks noChangeArrowheads="1"/>
          </p:cNvSpPr>
          <p:nvPr/>
        </p:nvSpPr>
        <p:spPr bwMode="gray">
          <a:xfrm>
            <a:off x="4000496" y="3357562"/>
            <a:ext cx="128905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000" b="1" dirty="0" err="1" smtClean="0">
                <a:solidFill>
                  <a:srgbClr val="080808"/>
                </a:solidFill>
              </a:rPr>
              <a:t>Дист</a:t>
            </a:r>
            <a:r>
              <a:rPr lang="ru-RU" sz="2000" b="1" dirty="0" smtClean="0">
                <a:solidFill>
                  <a:srgbClr val="080808"/>
                </a:solidFill>
              </a:rPr>
              <a:t>. обучения</a:t>
            </a:r>
            <a:endParaRPr lang="en-US" sz="2000" b="1" dirty="0">
              <a:solidFill>
                <a:srgbClr val="080808"/>
              </a:solidFill>
            </a:endParaRP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gray">
          <a:xfrm>
            <a:off x="642910" y="2000240"/>
            <a:ext cx="3786187" cy="15033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scene3d>
            <a:camera prst="legacyPerspectiveBottom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33" name="Group 33"/>
          <p:cNvGrpSpPr>
            <a:grpSpLocks/>
          </p:cNvGrpSpPr>
          <p:nvPr/>
        </p:nvGrpSpPr>
        <p:grpSpPr bwMode="auto">
          <a:xfrm>
            <a:off x="2714612" y="3000372"/>
            <a:ext cx="3643338" cy="1612900"/>
            <a:chOff x="2457" y="2000"/>
            <a:chExt cx="901" cy="888"/>
          </a:xfrm>
        </p:grpSpPr>
        <p:pic>
          <p:nvPicPr>
            <p:cNvPr id="34" name="Picture 34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2457" y="2000"/>
              <a:ext cx="901" cy="886"/>
            </a:xfrm>
            <a:prstGeom prst="rect">
              <a:avLst/>
            </a:prstGeom>
            <a:noFill/>
          </p:spPr>
        </p:pic>
        <p:sp>
          <p:nvSpPr>
            <p:cNvPr id="35" name="Oval 35"/>
            <p:cNvSpPr>
              <a:spLocks noChangeArrowheads="1"/>
            </p:cNvSpPr>
            <p:nvPr/>
          </p:nvSpPr>
          <p:spPr bwMode="gray">
            <a:xfrm>
              <a:off x="2457" y="2000"/>
              <a:ext cx="895" cy="888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gamma/>
                    <a:shade val="26275"/>
                    <a:invGamma/>
                    <a:alpha val="89999"/>
                  </a:srgbClr>
                </a:gs>
                <a:gs pos="50000">
                  <a:srgbClr val="FFFF99">
                    <a:alpha val="45000"/>
                  </a:srgbClr>
                </a:gs>
                <a:gs pos="100000">
                  <a:srgbClr val="FFFF99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 w="57150" algn="ctr">
              <a:solidFill>
                <a:srgbClr val="F8F8F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gray">
            <a:xfrm>
              <a:off x="2573" y="2079"/>
              <a:ext cx="703" cy="308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E2E1B7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7" name="Group 37"/>
            <p:cNvGrpSpPr>
              <a:grpSpLocks/>
            </p:cNvGrpSpPr>
            <p:nvPr/>
          </p:nvGrpSpPr>
          <p:grpSpPr bwMode="auto">
            <a:xfrm rot="-1297425" flipH="1" flipV="1">
              <a:off x="2525" y="2693"/>
              <a:ext cx="781" cy="188"/>
              <a:chOff x="2532" y="1051"/>
              <a:chExt cx="893" cy="246"/>
            </a:xfrm>
          </p:grpSpPr>
          <p:grpSp>
            <p:nvGrpSpPr>
              <p:cNvPr id="38" name="Group 38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44" name="AutoShape 39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AutoShape 40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AutoShape 41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AutoShape 42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39" name="Group 43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0" name="AutoShape 44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AutoShape 45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AutoShape 46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AutoShape 47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2" name="Text Box 12"/>
          <p:cNvSpPr txBox="1">
            <a:spLocks noChangeArrowheads="1"/>
          </p:cNvSpPr>
          <p:nvPr/>
        </p:nvSpPr>
        <p:spPr bwMode="gray">
          <a:xfrm>
            <a:off x="642910" y="1928802"/>
            <a:ext cx="2428892" cy="19728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  <a:buFont typeface="Arial" pitchFamily="34" charset="0"/>
              <a:buChar char="•"/>
            </a:pPr>
            <a:r>
              <a:rPr lang="ru-RU" sz="1400" dirty="0" smtClean="0"/>
              <a:t>  </a:t>
            </a:r>
            <a:r>
              <a:rPr lang="ru-RU" sz="1600" b="1" dirty="0" smtClean="0"/>
              <a:t>расписание</a:t>
            </a:r>
          </a:p>
          <a:p>
            <a:pPr eaLnBrk="0" hangingPunct="0">
              <a:lnSpc>
                <a:spcPct val="130000"/>
              </a:lnSpc>
              <a:buFont typeface="Arial" pitchFamily="34" charset="0"/>
              <a:buChar char="•"/>
            </a:pPr>
            <a:r>
              <a:rPr lang="ru-RU" sz="1600" b="1" dirty="0" smtClean="0"/>
              <a:t>    мониторинг</a:t>
            </a:r>
          </a:p>
          <a:p>
            <a:pPr eaLnBrk="0" hangingPunct="0">
              <a:lnSpc>
                <a:spcPct val="130000"/>
              </a:lnSpc>
              <a:buFont typeface="Arial" pitchFamily="34" charset="0"/>
              <a:buChar char="•"/>
            </a:pPr>
            <a:r>
              <a:rPr lang="ru-RU" sz="1600" b="1" dirty="0" smtClean="0"/>
              <a:t>  методический семинар</a:t>
            </a:r>
          </a:p>
          <a:p>
            <a:pPr eaLnBrk="0" hangingPunct="0">
              <a:lnSpc>
                <a:spcPct val="130000"/>
              </a:lnSpc>
              <a:buFont typeface="Arial" pitchFamily="34" charset="0"/>
              <a:buChar char="•"/>
            </a:pPr>
            <a:r>
              <a:rPr lang="ru-RU" sz="1600" b="1" dirty="0" smtClean="0"/>
              <a:t>  видеоролики </a:t>
            </a:r>
            <a:endParaRPr lang="ru-RU" sz="1400" b="1" dirty="0" smtClean="0"/>
          </a:p>
          <a:p>
            <a:pPr eaLnBrk="0" hangingPunct="0">
              <a:lnSpc>
                <a:spcPct val="130000"/>
              </a:lnSpc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gray">
          <a:xfrm>
            <a:off x="2786050" y="2071678"/>
            <a:ext cx="15874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Clr>
                <a:srgbClr val="FF0066"/>
              </a:buClr>
              <a:buSzPct val="75000"/>
              <a:buFont typeface="Wingdings" pitchFamily="2" charset="2"/>
              <a:buNone/>
            </a:pPr>
            <a:r>
              <a:rPr lang="ru-RU" b="1" dirty="0" smtClean="0"/>
              <a:t>Зам. директора по УВР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357554" y="3429000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Дистанционное обучение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98551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188640"/>
            <a:ext cx="6053970" cy="7780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3"/>
                </a:solidFill>
                <a:cs typeface="Times New Roman" pitchFamily="18" charset="0"/>
              </a:rPr>
              <a:t>Дистанционное обучение </a:t>
            </a:r>
            <a:r>
              <a:rPr lang="ru-RU" sz="2800" b="1" dirty="0" smtClean="0">
                <a:cs typeface="Times New Roman" pitchFamily="18" charset="0"/>
              </a:rPr>
              <a:t/>
            </a:r>
            <a:br>
              <a:rPr lang="ru-RU" sz="2800" b="1" dirty="0" smtClean="0"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Опыт МАОУ «</a:t>
            </a:r>
            <a:r>
              <a:rPr lang="ru-RU" sz="2800" b="1" dirty="0" err="1" smtClean="0">
                <a:solidFill>
                  <a:srgbClr val="C00000"/>
                </a:solidFill>
                <a:cs typeface="Times New Roman" pitchFamily="18" charset="0"/>
              </a:rPr>
              <a:t>Закаменская</a:t>
            </a:r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 СОШ № 1»</a:t>
            </a:r>
            <a:endParaRPr lang="ru-RU" sz="28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786" y="1357298"/>
            <a:ext cx="8358214" cy="5312062"/>
          </a:xfrm>
        </p:spPr>
        <p:txBody>
          <a:bodyPr>
            <a:normAutofit fontScale="70000" lnSpcReduction="20000"/>
          </a:bodyPr>
          <a:lstStyle/>
          <a:p>
            <a:r>
              <a:rPr lang="ru-RU" sz="3000" b="1" dirty="0" smtClean="0">
                <a:latin typeface="+mj-lt"/>
                <a:cs typeface="Times New Roman" pitchFamily="18" charset="0"/>
              </a:rPr>
              <a:t>Платформа:</a:t>
            </a:r>
            <a:r>
              <a:rPr lang="ru-RU" b="1" dirty="0" smtClean="0">
                <a:latin typeface="+mj-lt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ZOOM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ru-RU" b="1" dirty="0" smtClean="0">
                <a:latin typeface="+mj-lt"/>
                <a:cs typeface="Times New Roman" pitchFamily="18" charset="0"/>
              </a:rPr>
              <a:t>для ВКС 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(он-</a:t>
            </a:r>
            <a:r>
              <a:rPr lang="ru-RU" sz="2400" b="1" dirty="0" err="1" smtClean="0">
                <a:latin typeface="+mj-lt"/>
                <a:cs typeface="Times New Roman" pitchFamily="18" charset="0"/>
              </a:rPr>
              <a:t>лайн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 вся школа в 1 смену, с 9.00 до 13.30, 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 max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 5 уроков);</a:t>
            </a:r>
          </a:p>
          <a:p>
            <a:r>
              <a:rPr lang="ru-RU" sz="3000" b="1" dirty="0" smtClean="0">
                <a:latin typeface="+mj-lt"/>
                <a:cs typeface="Times New Roman" pitchFamily="18" charset="0"/>
              </a:rPr>
              <a:t>Сайты: </a:t>
            </a:r>
            <a:r>
              <a:rPr lang="ru-RU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решу ЕГЭ, ОГЭ, ВПР 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(для проверки знаний- созданы кабинеты и анализ);</a:t>
            </a:r>
          </a:p>
          <a:p>
            <a:r>
              <a:rPr lang="ru-RU" sz="3000" b="1" dirty="0" smtClean="0">
                <a:latin typeface="+mj-lt"/>
                <a:cs typeface="Times New Roman" pitchFamily="18" charset="0"/>
              </a:rPr>
              <a:t>Электронные</a:t>
            </a:r>
            <a:r>
              <a:rPr lang="ru-RU" sz="3000" b="1" dirty="0">
                <a:latin typeface="+mj-lt"/>
                <a:cs typeface="Times New Roman" pitchFamily="18" charset="0"/>
              </a:rPr>
              <a:t> </a:t>
            </a:r>
            <a:r>
              <a:rPr lang="ru-RU" sz="3000" b="1" dirty="0" smtClean="0">
                <a:latin typeface="+mj-lt"/>
                <a:cs typeface="Times New Roman" pitchFamily="18" charset="0"/>
              </a:rPr>
              <a:t>таблицы: </a:t>
            </a:r>
            <a:r>
              <a:rPr lang="en-US" sz="35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Google </a:t>
            </a:r>
            <a:r>
              <a:rPr lang="ru-RU" sz="35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Таблицы</a:t>
            </a:r>
            <a:r>
              <a:rPr lang="ru-RU" sz="35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(для проверки знаний и онлайн-опроса);</a:t>
            </a:r>
          </a:p>
          <a:p>
            <a:r>
              <a:rPr lang="ru-RU" sz="3000" b="1" dirty="0" smtClean="0">
                <a:latin typeface="+mj-lt"/>
                <a:cs typeface="Times New Roman" pitchFamily="18" charset="0"/>
              </a:rPr>
              <a:t>Платформа: </a:t>
            </a:r>
            <a:r>
              <a:rPr lang="ru-RU" sz="35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Интерактивная тетрадь </a:t>
            </a:r>
            <a:r>
              <a:rPr lang="en-US" sz="3900" b="1" dirty="0" err="1">
                <a:solidFill>
                  <a:srgbClr val="C00000"/>
                </a:solidFill>
                <a:latin typeface="+mj-lt"/>
                <a:cs typeface="Times New Roman" pitchFamily="18" charset="0"/>
              </a:rPr>
              <a:t>Skysmart</a:t>
            </a:r>
            <a:r>
              <a:rPr lang="en-US" sz="39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(</a:t>
            </a:r>
            <a:r>
              <a:rPr lang="ru-RU" sz="2400" b="1" dirty="0">
                <a:latin typeface="+mj-lt"/>
                <a:cs typeface="Times New Roman" pitchFamily="18" charset="0"/>
              </a:rPr>
              <a:t>для проверки 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знаний и видеоматериалы; отправляют </a:t>
            </a:r>
            <a:r>
              <a:rPr lang="ru-RU" sz="2400" b="1" dirty="0">
                <a:latin typeface="+mj-lt"/>
                <a:cs typeface="Times New Roman" pitchFamily="18" charset="0"/>
              </a:rPr>
              <a:t>ссылку в чат класса, а ученик 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выполняет </a:t>
            </a:r>
            <a:r>
              <a:rPr lang="ru-RU" sz="2400" b="1" dirty="0">
                <a:latin typeface="+mj-lt"/>
                <a:cs typeface="Times New Roman" pitchFamily="18" charset="0"/>
              </a:rPr>
              <a:t>его прямо на сайте в любое удобное время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);</a:t>
            </a:r>
          </a:p>
          <a:p>
            <a:r>
              <a:rPr lang="ru-RU" sz="3000" b="1" dirty="0" smtClean="0">
                <a:latin typeface="+mj-lt"/>
                <a:cs typeface="Times New Roman" pitchFamily="18" charset="0"/>
              </a:rPr>
              <a:t>Программа </a:t>
            </a:r>
            <a:r>
              <a:rPr lang="en-US" sz="3500" b="1" dirty="0" err="1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ActivInspire</a:t>
            </a:r>
            <a:r>
              <a:rPr lang="ru-RU" sz="39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(</a:t>
            </a:r>
            <a:r>
              <a:rPr lang="ru-RU" sz="2400" b="1" dirty="0">
                <a:latin typeface="+mj-lt"/>
                <a:cs typeface="Times New Roman" pitchFamily="18" charset="0"/>
              </a:rPr>
              <a:t>наглядные 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функциональные действия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b="1" dirty="0">
                <a:latin typeface="+mj-lt"/>
                <a:cs typeface="Times New Roman" pitchFamily="18" charset="0"/>
              </a:rPr>
              <a:t>на интерактивной 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доске во время ВКС);</a:t>
            </a:r>
            <a:endParaRPr lang="ru-RU" sz="2800" b="1" dirty="0" smtClean="0">
              <a:latin typeface="+mj-lt"/>
              <a:cs typeface="Times New Roman" pitchFamily="18" charset="0"/>
            </a:endParaRPr>
          </a:p>
          <a:p>
            <a:r>
              <a:rPr lang="ru-RU" sz="3000" b="1" dirty="0" smtClean="0">
                <a:latin typeface="+mj-lt"/>
                <a:cs typeface="Times New Roman" pitchFamily="18" charset="0"/>
              </a:rPr>
              <a:t>Платформы: </a:t>
            </a:r>
            <a:r>
              <a:rPr lang="ru-RU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РЭШ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2600" b="1" dirty="0" smtClean="0">
                <a:latin typeface="+mj-lt"/>
                <a:cs typeface="Times New Roman" pitchFamily="18" charset="0"/>
              </a:rPr>
              <a:t>(полный </a:t>
            </a:r>
            <a:r>
              <a:rPr lang="ru-RU" sz="2600" b="1" dirty="0">
                <a:latin typeface="+mj-lt"/>
                <a:cs typeface="Times New Roman" pitchFamily="18" charset="0"/>
              </a:rPr>
              <a:t>школьный курс </a:t>
            </a:r>
            <a:r>
              <a:rPr lang="ru-RU" sz="2600" b="1" dirty="0" smtClean="0">
                <a:latin typeface="+mj-lt"/>
                <a:cs typeface="Times New Roman" pitchFamily="18" charset="0"/>
              </a:rPr>
              <a:t>уроков</a:t>
            </a:r>
            <a:r>
              <a:rPr lang="ru-RU" sz="1900" b="1" dirty="0" smtClean="0">
                <a:latin typeface="+mj-lt"/>
                <a:cs typeface="Times New Roman" pitchFamily="18" charset="0"/>
              </a:rPr>
              <a:t>-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для самостоятельной работы учащихся);</a:t>
            </a:r>
          </a:p>
          <a:p>
            <a:r>
              <a:rPr lang="ru-RU" sz="2800" b="1" dirty="0" smtClean="0">
                <a:latin typeface="+mj-lt"/>
                <a:cs typeface="Times New Roman" pitchFamily="18" charset="0"/>
              </a:rPr>
              <a:t>Приложение-</a:t>
            </a:r>
            <a:r>
              <a:rPr lang="ru-RU" sz="2800" b="1" dirty="0" err="1" smtClean="0">
                <a:latin typeface="+mj-lt"/>
                <a:cs typeface="Times New Roman" pitchFamily="18" charset="0"/>
              </a:rPr>
              <a:t>мессенджер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Viber</a:t>
            </a:r>
            <a:r>
              <a:rPr lang="ru-RU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  и Электронная </a:t>
            </a:r>
            <a:r>
              <a:rPr lang="ru-RU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почта 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(</a:t>
            </a:r>
            <a:r>
              <a:rPr lang="ru-RU" sz="2600" b="1" dirty="0">
                <a:latin typeface="+mj-lt"/>
                <a:cs typeface="Times New Roman" pitchFamily="18" charset="0"/>
              </a:rPr>
              <a:t>учащиеся </a:t>
            </a:r>
            <a:r>
              <a:rPr lang="ru-RU" sz="2600" b="1" dirty="0" smtClean="0">
                <a:latin typeface="+mj-lt"/>
                <a:cs typeface="Times New Roman" pitchFamily="18" charset="0"/>
              </a:rPr>
              <a:t>учителю передают </a:t>
            </a:r>
            <a:r>
              <a:rPr lang="ru-RU" sz="2600" b="1" dirty="0">
                <a:latin typeface="+mj-lt"/>
                <a:cs typeface="Times New Roman" pitchFamily="18" charset="0"/>
              </a:rPr>
              <a:t>текстовые сообщения, картинки, видео- и </a:t>
            </a:r>
            <a:r>
              <a:rPr lang="ru-RU" sz="2600" b="1" dirty="0" smtClean="0">
                <a:latin typeface="+mj-lt"/>
                <a:cs typeface="Times New Roman" pitchFamily="18" charset="0"/>
              </a:rPr>
              <a:t>аудиосообщения - для оценивания ДЗ);</a:t>
            </a:r>
          </a:p>
          <a:p>
            <a:r>
              <a:rPr lang="ru-RU" sz="2900" b="1" dirty="0" smtClean="0">
                <a:latin typeface="+mj-lt"/>
                <a:cs typeface="Times New Roman" pitchFamily="18" charset="0"/>
              </a:rPr>
              <a:t>Оценки выставляются в </a:t>
            </a:r>
            <a:r>
              <a:rPr lang="ru-RU" sz="34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Сетевой город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.</a:t>
            </a:r>
          </a:p>
          <a:p>
            <a:endParaRPr lang="ru-RU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690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93978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Проблемные точки  дистанционного обучения, выявленные в процессе введения дистанционного обучения в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ОО </a:t>
            </a:r>
            <a:r>
              <a:rPr lang="ru-RU" sz="2400" b="1" dirty="0" err="1" smtClean="0">
                <a:solidFill>
                  <a:srgbClr val="C00000"/>
                </a:solidFill>
              </a:rPr>
              <a:t>Закаменского</a:t>
            </a:r>
            <a:r>
              <a:rPr lang="ru-RU" sz="2400" b="1" dirty="0" smtClean="0">
                <a:solidFill>
                  <a:srgbClr val="C00000"/>
                </a:solidFill>
              </a:rPr>
              <a:t> района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186766" cy="4625989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Здоровье школьника в условиях изоляции и дистанционного обучения;</a:t>
            </a:r>
          </a:p>
          <a:p>
            <a:r>
              <a:rPr lang="ru-RU" b="1" dirty="0" smtClean="0"/>
              <a:t>технические сбои во время дистанционной работы;</a:t>
            </a:r>
          </a:p>
          <a:p>
            <a:r>
              <a:rPr lang="ru-RU" b="1" dirty="0" smtClean="0"/>
              <a:t> у работников школ в начале работы зачастую отсутствовало понимание методик </a:t>
            </a:r>
            <a:r>
              <a:rPr lang="ru-RU" b="1" dirty="0" err="1" smtClean="0"/>
              <a:t>онлайн-преподавания</a:t>
            </a:r>
            <a:r>
              <a:rPr lang="ru-RU" b="1" dirty="0" smtClean="0"/>
              <a:t> и навыков удаленной передачи знаний;</a:t>
            </a:r>
          </a:p>
          <a:p>
            <a:r>
              <a:rPr lang="ru-RU" b="1" dirty="0" smtClean="0"/>
              <a:t>проблема возросшей нагрузки на школьников и учителей;</a:t>
            </a:r>
          </a:p>
          <a:p>
            <a:r>
              <a:rPr lang="ru-RU" b="1" dirty="0" smtClean="0"/>
              <a:t>недостаток необходимого оборудования для </a:t>
            </a:r>
            <a:r>
              <a:rPr lang="ru-RU" b="1" dirty="0" err="1" smtClean="0"/>
              <a:t>онлайн-обучения</a:t>
            </a:r>
            <a:r>
              <a:rPr lang="ru-RU" b="1" dirty="0" smtClean="0"/>
              <a:t>;</a:t>
            </a:r>
          </a:p>
          <a:p>
            <a:r>
              <a:rPr lang="ru-RU" b="1" dirty="0" smtClean="0"/>
              <a:t>низкая скорость интернета;</a:t>
            </a:r>
          </a:p>
          <a:p>
            <a:r>
              <a:rPr lang="ru-RU" b="1" dirty="0" smtClean="0"/>
              <a:t>не у каждого в доме есть стабильный высокоскоростной интернет, необходимый для виртуальных уроков;</a:t>
            </a:r>
          </a:p>
          <a:p>
            <a:r>
              <a:rPr lang="ru-RU" b="1" dirty="0" smtClean="0"/>
              <a:t> в условиях, когда и родители вынуждены работать удаленно, детям  не хватает компьютеров;</a:t>
            </a:r>
          </a:p>
          <a:p>
            <a:r>
              <a:rPr lang="ru-RU" b="1" dirty="0" smtClean="0"/>
              <a:t>в особой зоне риска находятся многодетные и малоимущие семьи;</a:t>
            </a:r>
          </a:p>
          <a:p>
            <a:r>
              <a:rPr lang="ru-RU" b="1" dirty="0" smtClean="0"/>
              <a:t>резко возросло количество хороших отметок.</a:t>
            </a:r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Мониторинг ДО  с 6 апреля 2020 года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На 28 апреля 2020 г. 4 </a:t>
            </a:r>
            <a:r>
              <a:rPr lang="ru-RU" sz="2600" dirty="0" err="1" smtClean="0"/>
              <a:t>онлайн-совещания</a:t>
            </a:r>
            <a:r>
              <a:rPr lang="ru-RU" sz="2600" dirty="0" smtClean="0"/>
              <a:t> руководителей и 3 </a:t>
            </a:r>
            <a:r>
              <a:rPr lang="ru-RU" sz="2600" dirty="0" err="1" smtClean="0"/>
              <a:t>онлайн-совещания</a:t>
            </a:r>
            <a:r>
              <a:rPr lang="ru-RU" sz="2600" dirty="0" smtClean="0"/>
              <a:t> заместителей ОО МО «</a:t>
            </a:r>
            <a:r>
              <a:rPr lang="ru-RU" sz="2600" dirty="0" err="1" smtClean="0"/>
              <a:t>Закаменский</a:t>
            </a:r>
            <a:r>
              <a:rPr lang="ru-RU" sz="2600" dirty="0" smtClean="0"/>
              <a:t> район» «Организация дистанционного обучения», «Проблемы организации дистанционного обучения и пути их решения», «Организация </a:t>
            </a:r>
            <a:r>
              <a:rPr lang="ru-RU" sz="2600" dirty="0" err="1" smtClean="0"/>
              <a:t>онлайн-конкурсов</a:t>
            </a:r>
            <a:r>
              <a:rPr lang="ru-RU" sz="2600" dirty="0" smtClean="0"/>
              <a:t> для учеников» и т.д.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 Родительские </a:t>
            </a:r>
            <a:r>
              <a:rPr lang="ru-RU" sz="2600" dirty="0" err="1" smtClean="0"/>
              <a:t>онлайн-собрания</a:t>
            </a:r>
            <a:r>
              <a:rPr lang="ru-RU" sz="2600" dirty="0" smtClean="0"/>
              <a:t> на платформах </a:t>
            </a:r>
            <a:r>
              <a:rPr lang="en-US" sz="2600" dirty="0" err="1" smtClean="0"/>
              <a:t>Viber</a:t>
            </a:r>
            <a:r>
              <a:rPr lang="ru-RU" sz="2600" dirty="0" smtClean="0"/>
              <a:t>, </a:t>
            </a:r>
            <a:r>
              <a:rPr lang="en-US" sz="2600" dirty="0" smtClean="0"/>
              <a:t>Zoom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Использование сайтов учителей как ресурса дистанционного обучения</a:t>
            </a:r>
            <a:r>
              <a:rPr lang="en-US" sz="2600" dirty="0" smtClean="0">
                <a:hlinkClick r:id="rId2"/>
              </a:rPr>
              <a:t> https://nsportal.ru/user/764266/page/distantsionnoe-obuchenie-8-klass</a:t>
            </a:r>
            <a:endParaRPr lang="ru-RU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600" dirty="0" err="1" smtClean="0"/>
              <a:t>Онлайн-конкурсы</a:t>
            </a:r>
            <a:r>
              <a:rPr lang="ru-RU" sz="2600" dirty="0" smtClean="0"/>
              <a:t> для  детей  «Я удивительный человек» </a:t>
            </a:r>
            <a:r>
              <a:rPr lang="en-US" sz="2600" dirty="0" smtClean="0">
                <a:hlinkClick r:id="rId3"/>
              </a:rPr>
              <a:t>https://invite.viber.com/?g2=AQBfxzmXK718ckthmnsnnFKQumxAJQTJkjhovUA6ef64NCuP%2BOowYonVOjejWyLd</a:t>
            </a:r>
            <a:r>
              <a:rPr lang="ru-RU" sz="2600" dirty="0" smtClean="0"/>
              <a:t> , </a:t>
            </a:r>
            <a:r>
              <a:rPr lang="en-US" sz="2600" dirty="0" smtClean="0"/>
              <a:t>#</a:t>
            </a:r>
            <a:r>
              <a:rPr lang="ru-RU" sz="2600" dirty="0" err="1" smtClean="0"/>
              <a:t>БессмертныйполкЗакамна</a:t>
            </a:r>
            <a:r>
              <a:rPr lang="en-US" sz="2600" dirty="0" smtClean="0"/>
              <a:t> </a:t>
            </a:r>
            <a:r>
              <a:rPr lang="en-US" sz="2600" dirty="0" smtClean="0">
                <a:hlinkClick r:id="rId4"/>
              </a:rPr>
              <a:t>https://www.youtube.com/playlist?list=PL8z7jnyAepBxdHpx2GYHE8toVMcg2DQOJ</a:t>
            </a:r>
            <a:r>
              <a:rPr lang="ru-RU" sz="2600" dirty="0" smtClean="0"/>
              <a:t>  и т.д.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600" dirty="0" smtClean="0"/>
              <a:t>Запись видеороликов «Мастер-класс» </a:t>
            </a:r>
            <a:r>
              <a:rPr lang="en-US" sz="2600" dirty="0" smtClean="0">
                <a:hlinkClick r:id="rId5"/>
              </a:rPr>
              <a:t>https://www.youtube.com/watch?v=fLirPkZgoiI&amp;feature=youtu.be</a:t>
            </a:r>
            <a:r>
              <a:rPr lang="ru-RU" sz="2600" dirty="0" smtClean="0"/>
              <a:t>, </a:t>
            </a:r>
            <a:r>
              <a:rPr lang="en-US" sz="2600" dirty="0" smtClean="0">
                <a:hlinkClick r:id="rId6"/>
              </a:rPr>
              <a:t>https://www.youtube.com/playlist?list=PL8z7jnyAepBy5PRgzh1eJ7abusqHBcnlI</a:t>
            </a:r>
            <a:r>
              <a:rPr lang="ru-RU" sz="2600" dirty="0" smtClean="0"/>
              <a:t> </a:t>
            </a:r>
          </a:p>
          <a:p>
            <a:pPr marL="457200" indent="-457200">
              <a:buNone/>
            </a:pPr>
            <a:r>
              <a:rPr lang="ru-RU" sz="2600" dirty="0" smtClean="0">
                <a:hlinkClick r:id="rId7"/>
              </a:rPr>
              <a:t> </a:t>
            </a:r>
            <a:r>
              <a:rPr lang="en-US" sz="2600" dirty="0" smtClean="0">
                <a:hlinkClick r:id="rId7"/>
              </a:rPr>
              <a:t>https://www.youtube.com/results?search_query=%23%D0%A1%D0%98%D0%94%D0%98%D0%9C%D0%94%D0%9E%D0%9C%D0%90</a:t>
            </a:r>
            <a:endParaRPr lang="ru-RU" sz="2600" dirty="0" smtClean="0"/>
          </a:p>
          <a:p>
            <a:pPr marL="457200" indent="-457200">
              <a:buFont typeface="+mj-lt"/>
              <a:buAutoNum type="arabicPeriod"/>
            </a:pPr>
            <a:endParaRPr lang="ru-RU" sz="26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ru-RU" sz="2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Дистанционное обучение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Опыт ОО </a:t>
            </a:r>
            <a:r>
              <a:rPr lang="ru-RU" sz="2800" b="1" dirty="0" err="1" smtClean="0">
                <a:solidFill>
                  <a:srgbClr val="FF0000"/>
                </a:solidFill>
              </a:rPr>
              <a:t>Закаменского</a:t>
            </a:r>
            <a:r>
              <a:rPr lang="ru-RU" sz="2800" b="1" dirty="0" smtClean="0">
                <a:solidFill>
                  <a:srgbClr val="FF0000"/>
                </a:solidFill>
              </a:rPr>
              <a:t> района 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"/>
          <p:cNvSpPr>
            <a:spLocks noChangeArrowheads="1" noChangeShapeType="1" noTextEdit="1"/>
          </p:cNvSpPr>
          <p:nvPr/>
        </p:nvSpPr>
        <p:spPr bwMode="gray">
          <a:xfrm>
            <a:off x="2071670" y="2571744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6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Спасибо за внимание</a:t>
            </a:r>
            <a:r>
              <a:rPr lang="en-US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6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6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!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6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black">
          <a:xfrm>
            <a:off x="609600" y="5581650"/>
            <a:ext cx="3132138" cy="36195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221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9b976944bee5dbfbde63e6723ef1fb9e325c5b"/>
</p:tagLst>
</file>

<file path=ppt/theme/theme1.xml><?xml version="1.0" encoding="utf-8"?>
<a:theme xmlns:a="http://schemas.openxmlformats.org/drawingml/2006/main" name="Тема Office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418</Words>
  <Application>Microsoft Office PowerPoint</Application>
  <PresentationFormat>Экран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Дистанционное обучение. Опыт ОО Закаменского района </vt:lpstr>
      <vt:lpstr>Дистанционное обучение  Опыт ОО Закаменского района </vt:lpstr>
      <vt:lpstr>МКУ «Закаменское РУО»</vt:lpstr>
      <vt:lpstr>Дистанционное обучение Закаменского района на 21 апреля 2020 г.</vt:lpstr>
      <vt:lpstr>МКУ «Закаменское РУО» Отдел школьного и дополнительного образования</vt:lpstr>
      <vt:lpstr>Дистанционное обучение  Опыт МАОУ «Закаменская СОШ № 1»</vt:lpstr>
      <vt:lpstr>Проблемные точки  дистанционного обучения, выявленные в процессе введения дистанционного обучения в  ОО Закаменского района</vt:lpstr>
      <vt:lpstr>Дистанционное обучение  Опыт ОО Закаменского района </vt:lpstr>
      <vt:lpstr>Слайд 9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Электронное обучение</dc:title>
  <dc:creator>obstinate</dc:creator>
  <cp:lastModifiedBy>proekt-ruo</cp:lastModifiedBy>
  <cp:revision>50</cp:revision>
  <dcterms:created xsi:type="dcterms:W3CDTF">2017-03-21T08:40:53Z</dcterms:created>
  <dcterms:modified xsi:type="dcterms:W3CDTF">2020-04-28T09:33:37Z</dcterms:modified>
</cp:coreProperties>
</file>