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sldIdLst>
    <p:sldId id="343" r:id="rId2"/>
    <p:sldId id="378" r:id="rId3"/>
    <p:sldId id="323" r:id="rId4"/>
    <p:sldId id="322" r:id="rId5"/>
    <p:sldId id="320" r:id="rId6"/>
    <p:sldId id="377" r:id="rId7"/>
    <p:sldId id="376" r:id="rId8"/>
    <p:sldId id="379" r:id="rId9"/>
    <p:sldId id="349" r:id="rId10"/>
    <p:sldId id="325" r:id="rId11"/>
    <p:sldId id="326" r:id="rId12"/>
    <p:sldId id="360" r:id="rId13"/>
    <p:sldId id="382" r:id="rId14"/>
    <p:sldId id="381" r:id="rId15"/>
    <p:sldId id="383" r:id="rId16"/>
    <p:sldId id="311" r:id="rId17"/>
    <p:sldId id="256" r:id="rId18"/>
    <p:sldId id="274" r:id="rId19"/>
    <p:sldId id="257" r:id="rId20"/>
    <p:sldId id="358" r:id="rId21"/>
    <p:sldId id="275" r:id="rId22"/>
    <p:sldId id="359" r:id="rId23"/>
    <p:sldId id="362" r:id="rId24"/>
    <p:sldId id="276" r:id="rId25"/>
    <p:sldId id="339" r:id="rId26"/>
    <p:sldId id="278" r:id="rId27"/>
    <p:sldId id="313" r:id="rId28"/>
    <p:sldId id="341" r:id="rId29"/>
    <p:sldId id="314" r:id="rId30"/>
    <p:sldId id="315" r:id="rId31"/>
    <p:sldId id="260" r:id="rId32"/>
    <p:sldId id="264" r:id="rId33"/>
    <p:sldId id="263" r:id="rId34"/>
    <p:sldId id="306" r:id="rId35"/>
    <p:sldId id="307" r:id="rId36"/>
    <p:sldId id="340" r:id="rId37"/>
    <p:sldId id="308" r:id="rId38"/>
    <p:sldId id="309" r:id="rId39"/>
    <p:sldId id="310" r:id="rId40"/>
    <p:sldId id="267" r:id="rId41"/>
    <p:sldId id="304" r:id="rId42"/>
    <p:sldId id="369" r:id="rId43"/>
    <p:sldId id="370" r:id="rId44"/>
    <p:sldId id="270" r:id="rId45"/>
    <p:sldId id="371" r:id="rId46"/>
    <p:sldId id="271" r:id="rId47"/>
    <p:sldId id="273" r:id="rId48"/>
    <p:sldId id="272" r:id="rId49"/>
    <p:sldId id="372" r:id="rId50"/>
    <p:sldId id="373" r:id="rId51"/>
    <p:sldId id="374" r:id="rId52"/>
    <p:sldId id="375" r:id="rId53"/>
    <p:sldId id="363" r:id="rId54"/>
    <p:sldId id="300" r:id="rId55"/>
    <p:sldId id="342" r:id="rId56"/>
    <p:sldId id="301" r:id="rId57"/>
    <p:sldId id="327" r:id="rId58"/>
    <p:sldId id="302" r:id="rId59"/>
    <p:sldId id="328" r:id="rId60"/>
    <p:sldId id="329" r:id="rId61"/>
    <p:sldId id="330" r:id="rId62"/>
    <p:sldId id="291" r:id="rId63"/>
    <p:sldId id="331" r:id="rId64"/>
    <p:sldId id="265" r:id="rId65"/>
    <p:sldId id="333" r:id="rId66"/>
    <p:sldId id="332" r:id="rId67"/>
    <p:sldId id="334" r:id="rId68"/>
    <p:sldId id="335" r:id="rId69"/>
    <p:sldId id="336" r:id="rId70"/>
    <p:sldId id="337" r:id="rId71"/>
    <p:sldId id="338" r:id="rId72"/>
    <p:sldId id="303" r:id="rId73"/>
    <p:sldId id="367" r:id="rId74"/>
    <p:sldId id="368" r:id="rId75"/>
    <p:sldId id="351" r:id="rId76"/>
    <p:sldId id="352" r:id="rId77"/>
    <p:sldId id="280" r:id="rId78"/>
    <p:sldId id="281" r:id="rId79"/>
    <p:sldId id="282" r:id="rId80"/>
    <p:sldId id="283" r:id="rId81"/>
    <p:sldId id="284" r:id="rId82"/>
    <p:sldId id="285" r:id="rId83"/>
    <p:sldId id="286" r:id="rId84"/>
    <p:sldId id="287" r:id="rId85"/>
    <p:sldId id="288" r:id="rId86"/>
    <p:sldId id="299" r:id="rId87"/>
    <p:sldId id="292" r:id="rId88"/>
    <p:sldId id="344" r:id="rId89"/>
    <p:sldId id="317" r:id="rId90"/>
    <p:sldId id="380" r:id="rId91"/>
    <p:sldId id="355" r:id="rId92"/>
    <p:sldId id="356" r:id="rId93"/>
    <p:sldId id="345" r:id="rId9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46" autoAdjust="0"/>
  </p:normalViewPr>
  <p:slideViewPr>
    <p:cSldViewPr>
      <p:cViewPr varScale="1">
        <p:scale>
          <a:sx n="60" d="100"/>
          <a:sy n="60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F82ADFF-7329-418D-8A70-295BE0A7F2C7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86A553-6C8F-4F91-B891-A5440D8B6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215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1128273-39A6-4FB3-8EB8-29F03A8EB418}" type="slidenum">
              <a:rPr lang="ru-RU" sz="1200">
                <a:latin typeface="Calibri" pitchFamily="34" charset="0"/>
              </a:rPr>
              <a:pPr algn="r"/>
              <a:t>3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7EC2BD-3104-4D50-B57F-8A48A63474F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ru-RU"/>
          </a:p>
        </p:txBody>
      </p:sp>
      <p:sp>
        <p:nvSpPr>
          <p:cNvPr id="6144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E49FF3-E15B-4FB5-8E24-F4B23B62F23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ru-RU"/>
          </a:p>
        </p:txBody>
      </p:sp>
      <p:sp>
        <p:nvSpPr>
          <p:cNvPr id="6349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F5D2B5-586C-4577-807B-E06C15FA0FC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ru-RU"/>
          </a:p>
        </p:txBody>
      </p:sp>
      <p:sp>
        <p:nvSpPr>
          <p:cNvPr id="6553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C46082-3C05-4932-8D67-60FC26FC1F2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ru-RU"/>
          </a:p>
        </p:txBody>
      </p:sp>
      <p:sp>
        <p:nvSpPr>
          <p:cNvPr id="8806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208ADE-6C89-4967-A674-0D37AE48AB1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ru-RU"/>
          </a:p>
        </p:txBody>
      </p:sp>
      <p:sp>
        <p:nvSpPr>
          <p:cNvPr id="10547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E1D7AB-2ECC-4447-B715-FEEBA842C5B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ru-RU"/>
          </a:p>
        </p:txBody>
      </p:sp>
      <p:sp>
        <p:nvSpPr>
          <p:cNvPr id="10854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913EB2-5DBC-4EDF-84DC-16E76E0875F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ru-RU"/>
          </a:p>
        </p:txBody>
      </p:sp>
      <p:sp>
        <p:nvSpPr>
          <p:cNvPr id="11264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AB6A77-F1CA-45F3-969F-C64DE6CB73C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ru-RU"/>
          </a:p>
        </p:txBody>
      </p:sp>
      <p:sp>
        <p:nvSpPr>
          <p:cNvPr id="11059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CA3E44-B98A-4D3B-96C9-A3F5B62B03F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ru-RU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BC253B-97B4-4B83-8C06-B6C9B206600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ru-RU"/>
          </a:p>
        </p:txBody>
      </p:sp>
      <p:sp>
        <p:nvSpPr>
          <p:cNvPr id="9113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3B9A8BF-6803-4837-ACBB-5C25403B74F6}" type="slidenum">
              <a:rPr lang="ru-RU" sz="1200">
                <a:latin typeface="Calibri" pitchFamily="34" charset="0"/>
              </a:rPr>
              <a:pPr algn="r"/>
              <a:t>4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902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5B0008-3DD5-4F7E-8F25-0BECD9F4BB9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87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395B2A5-DD94-4CBF-BD5C-8254CAFFA054}" type="slidenum">
              <a:rPr lang="ru-RU" sz="1200">
                <a:latin typeface="Calibri" pitchFamily="34" charset="0"/>
              </a:rPr>
              <a:pPr algn="r"/>
              <a:t>89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1382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41BB855-7071-40E3-AF74-1CB043EB7B9E}" type="slidenum">
              <a:rPr lang="ru-RU" sz="1200">
                <a:latin typeface="Calibri" pitchFamily="34" charset="0"/>
              </a:rPr>
              <a:pPr algn="r"/>
              <a:t>89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150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AABFD4B-4A11-44FA-A4EA-EC48BBD9E014}" type="slidenum">
              <a:rPr lang="ru-RU" sz="1200"/>
              <a:pPr algn="r"/>
              <a:t>6</a:t>
            </a:fld>
            <a:endParaRPr lang="ru-RU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67D897D-3BE5-405F-88EE-C3368FC4C07F}" type="slidenum">
              <a:rPr lang="ru-RU" sz="1200">
                <a:latin typeface="Calibri" pitchFamily="34" charset="0"/>
              </a:rPr>
              <a:pPr algn="r"/>
              <a:t>10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9235595-E511-4F50-8AE4-51615855B97F}" type="slidenum">
              <a:rPr lang="ru-RU" sz="1200">
                <a:latin typeface="Calibri" pitchFamily="34" charset="0"/>
              </a:rPr>
              <a:pPr algn="r"/>
              <a:t>10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1282C93-86F8-41F4-AE26-255FF68324AA}" type="slidenum">
              <a:rPr lang="ru-RU" sz="1200">
                <a:latin typeface="Calibri" pitchFamily="34" charset="0"/>
              </a:rPr>
              <a:pPr algn="r"/>
              <a:t>11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6E6D987-ABCB-40AC-B5DE-EE04C7B937CE}" type="slidenum">
              <a:rPr lang="ru-RU" sz="1200">
                <a:latin typeface="Calibri" pitchFamily="34" charset="0"/>
              </a:rPr>
              <a:pPr algn="r"/>
              <a:t>11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881E68-3B77-4022-857C-B031E26288F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/>
          </a:p>
        </p:txBody>
      </p:sp>
      <p:sp>
        <p:nvSpPr>
          <p:cNvPr id="3686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47377E-1B82-46A1-A73A-5EDF58B5B0F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/>
          </a:p>
        </p:txBody>
      </p:sp>
      <p:sp>
        <p:nvSpPr>
          <p:cNvPr id="3993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81F59D-F222-4AA1-874B-21ED7930BAA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/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7863"/>
            <a:ext cx="4591050" cy="34448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F74DB-D243-4753-A9EF-349E2E7F7C2E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19B6F-187C-4972-A87E-FA5371C3E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A912B-4D26-4D4F-B54F-C7EE33B72B42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B5333-A2CD-413F-B8BD-4789716998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76F1C-8A26-466D-9138-253A64FCF1F5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73F10-8BCA-4425-A319-5DCC114A4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F4241-0124-4DE9-A0E6-C889B240E636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26C6F-C666-403A-97D3-C91CACB82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7467600" cy="4873625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8129588" y="5734050"/>
            <a:ext cx="609600" cy="5207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1D998-9BE1-40B4-BD2D-AF281A403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 rot="5400000">
            <a:off x="6989763" y="3736975"/>
            <a:ext cx="3200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69BC0-AD8F-4087-98E6-71FE148D1CD4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EA8CE-96F5-4D6F-BFA9-4C165F606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32735-BB78-4553-A512-6E1EA8D41E1C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C952B-16ED-48BF-8231-FABA1C62F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0979C-C829-42D9-83A6-1787E1429AD7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4E729-C236-40B4-9E01-B4DDE2241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AEF0C-A139-4848-9DEF-D60EF2874441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DFBE7-53AC-4E43-B53D-767C9E1EB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7DD70-40F6-4554-9B95-B39D15562D76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CEF48-6D2D-4076-9562-DF61E39B93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EE222-37BE-45DB-9173-ED3B2BAC2181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950D9-5580-47CA-8272-46B48D3D9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4A01E-5F58-41EA-8FD4-2A8377BEBA14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DB586-6667-4F1C-A47F-FFCC501F2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DEE2C-4E5D-42F5-AD76-2368BDDEDF6A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E5C3C-3D38-4741-91BA-D24D4A2D79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BA55D9-1438-46A7-A597-5D76DB4EDFA6}" type="datetimeFigureOut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3012A3-00B8-411B-BD84-FADAB723D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62" r:id="rId12"/>
    <p:sldLayoutId id="214748366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.umlit.ru/book/85/85621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.umlit.ru/book/85/85621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.umlit.ru/book/85/85621.jp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dagpravda.ru/images/materials/full_1_shkolnik.jpg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http://img-fotki.yandex.ru/get/3/helga6872.0/0_3178_9c713cbf_XL" TargetMode="External"/><Relationship Id="rId7" Type="http://schemas.openxmlformats.org/officeDocument/2006/relationships/hyperlink" Target="http://gamesterritory.ucoz.ua/_si/0/29387.jp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hyperlink" Target="http://www.dagpravda.ru/images/materials/full_1_shkolnik.jpg" TargetMode="Externa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>
          <a:xfrm>
            <a:off x="428625" y="1428750"/>
            <a:ext cx="7929563" cy="2857500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ru-RU" dirty="0" smtClean="0"/>
              <a:t>Внеурочная  деятельность младших школьников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75" y="4500563"/>
            <a:ext cx="5857875" cy="928687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в условиях ФГОС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260350"/>
            <a:ext cx="3857625" cy="811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ChangeArrowheads="1"/>
          </p:cNvSpPr>
          <p:nvPr/>
        </p:nvSpPr>
        <p:spPr bwMode="auto">
          <a:xfrm>
            <a:off x="1447800" y="5715000"/>
            <a:ext cx="19050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323850" y="260350"/>
            <a:ext cx="8501063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800000"/>
                </a:solidFill>
                <a:latin typeface="Impact" pitchFamily="34" charset="0"/>
              </a:rPr>
              <a:t>Примерная образовательная  программа</a:t>
            </a:r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250825" y="1125538"/>
            <a:ext cx="8483600" cy="1223962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ОБРАЗОВАТЕЛЬНЫЙ ПЛАН НОО </a:t>
            </a: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346075" y="2708275"/>
            <a:ext cx="3505200" cy="3313113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lIns="90000" tIns="46800" rIns="90000" bIns="4680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обязательная 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часть</a:t>
            </a:r>
            <a:r>
              <a:rPr lang="ru-RU" sz="2800"/>
              <a:t> </a:t>
            </a: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4067175" y="2708275"/>
            <a:ext cx="4826000" cy="3313113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часть, формируемая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участниками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образовательного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процесса, включающая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 том числе внеурочную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деятельность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ChangeArrowheads="1"/>
          </p:cNvSpPr>
          <p:nvPr/>
        </p:nvSpPr>
        <p:spPr bwMode="auto">
          <a:xfrm>
            <a:off x="1447800" y="5715000"/>
            <a:ext cx="19050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392113" y="260350"/>
            <a:ext cx="8501062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>
                <a:solidFill>
                  <a:srgbClr val="800000"/>
                </a:solidFill>
                <a:latin typeface="Impact" pitchFamily="34" charset="0"/>
              </a:rPr>
              <a:t>Примерная образовательная  программа</a:t>
            </a:r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1524000" y="1052513"/>
            <a:ext cx="6361113" cy="121920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внеурочная деятельность 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0" y="2420938"/>
            <a:ext cx="9144000" cy="47894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800000"/>
                </a:solidFill>
                <a:latin typeface="+mn-lt"/>
                <a:cs typeface="+mn-cs"/>
              </a:rPr>
              <a:t>ЗАДАЧИ:</a:t>
            </a:r>
          </a:p>
          <a:p>
            <a:pPr fontAlgn="auto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rgbClr val="800000"/>
                </a:solidFill>
                <a:latin typeface="+mn-lt"/>
                <a:cs typeface="+mn-cs"/>
              </a:rPr>
              <a:t> обеспечение духовно-нравственного развития  и воспитания обучающихся на ступени начального общего образования </a:t>
            </a:r>
          </a:p>
          <a:p>
            <a:pPr fontAlgn="auto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rgbClr val="800000"/>
                </a:solidFill>
                <a:latin typeface="+mn-lt"/>
                <a:cs typeface="+mn-cs"/>
              </a:rPr>
              <a:t> становление их гражданской идентичности как основы развития гражданского общества</a:t>
            </a:r>
          </a:p>
          <a:p>
            <a:pPr fontAlgn="auto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rgbClr val="800000"/>
                </a:solidFill>
                <a:latin typeface="+mn-lt"/>
                <a:cs typeface="+mn-cs"/>
              </a:rPr>
              <a:t> приобретение первоначальных навыков совместной продуктивной  деятельности, сотрудничества, взаимопомощи</a:t>
            </a:r>
          </a:p>
          <a:p>
            <a:pPr fontAlgn="auto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b="1" dirty="0">
                <a:solidFill>
                  <a:srgbClr val="800000"/>
                </a:solidFill>
                <a:latin typeface="+mn-lt"/>
                <a:cs typeface="+mn-cs"/>
              </a:rPr>
              <a:t> формирование у школьника активной </a:t>
            </a:r>
            <a:r>
              <a:rPr lang="ru-RU" sz="2800" b="1" dirty="0" err="1">
                <a:solidFill>
                  <a:srgbClr val="800000"/>
                </a:solidFill>
                <a:latin typeface="+mn-lt"/>
                <a:cs typeface="+mn-cs"/>
              </a:rPr>
              <a:t>деятельностной</a:t>
            </a:r>
            <a:r>
              <a:rPr lang="ru-RU" sz="2800" b="1" dirty="0">
                <a:solidFill>
                  <a:srgbClr val="800000"/>
                </a:solidFill>
                <a:latin typeface="+mn-lt"/>
                <a:cs typeface="+mn-cs"/>
              </a:rPr>
              <a:t> позиции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75"/>
          </a:xfrm>
          <a:solidFill>
            <a:schemeClr val="accent5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Нормативное обеспечение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75"/>
            <a:ext cx="9001125" cy="6143625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Закон «Об образовании в РФ»;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 начального общего образования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(утвержден приказом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России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 6 октября 2009 г. № 373,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зарегистрирован в Минюсте России 22 декабря 2009 г., регистрационный номер 17785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 с изменениями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(утверждены приказом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России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 26 ноября 2010 г. № 1241,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зарегистрированы в Минюсте России 4 февраля 2011 г., регистрационный номер 19707);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Федеральные требования к образовательным учреждениям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части минимальной оснащенности учебного процесса и оборудования учебных помещений (утверждены приказом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России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 4 октября 2010 г. № 986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зарегистрированы в Минюсте России 3 февраля 2011 г., регистрационный номер 19682);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Нормативное обеспечение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472518" cy="5143536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2.4.2. 2821 – 10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«Санитарно-эпидемиологические требования к условиям и организации обучения в общеобразовательных учреждениях»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(утверждены постановлением Главного государственного санитарного врача Российской Федерации от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29 декабря 2010 г. № 189,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зарегистрированы в Минюсте России 3 марта 2011 г., регистрационный номер 19993);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Санитарно-эпидемиологические правила и нормативы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«Санитарно-эпидемиологические требования к учреждениям дополнительного образования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2.4.4.1251-03» (утверждены постановлением Главного государственного санитарного врача Российской Федерации от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 апреля 2003 г. № 27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зарегистрированы в Минюсте России 27 мая 2003 г., регистрационный номер 4594;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Федеральные требования к образовательным учреждениям в части охраны здоровья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обучающихся, воспитанников (утверждены приказом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России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 28 декабря 2010 г. № 2106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зарегистрированы в Минюсте России 2 февраля 2011 г., регистрационный номер 19676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50" y="1285860"/>
            <a:ext cx="8643938" cy="4929222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Устав образовательного учреждения.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Правила внутреннего распорядка образовательного учреждения.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Договор образовательного учреждения с учредителем.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Договор образовательного учреждения с родителями (законными представителями) обучающихся.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Положение о деятельности в образовательном учреждении общественных (в том числе детских и молодежных) организаций (объединений).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Положения о формах самоуправления образовательного учреждения.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Договор о сотрудничестве общеобразовательного учреждения и учреждений дополнительного образования детей.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Положение о группе продленного дня («школе полного дня»).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9. Должностные инструкции работников образовательного учреждения.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50" y="214313"/>
            <a:ext cx="8401050" cy="8572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50" y="214313"/>
            <a:ext cx="7929563" cy="8302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Организация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внеурочной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внеурочной 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643998" cy="5643602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10. Приказы об утверждении рабочих программ учебных курсов, дисциплин (модулей).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11. Положение о распределении стимулирующей части фонда оплаты труда работников образовательного учреждения.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12. Положение об оказании платных дополнительных образовательных услуг.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13. Положение об организации и проведении публичного отчета образовательного учреждения.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Положения о различных объектах инфраструктуры учреждения с учетом федеральных требований к образовательным учреждениям в части минимальной оснащенности учебного процесса и оборудования учебных помещений, например: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14. Положение об учебном кабинете.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15. Положение об информационно-библиотечном центре.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16. Положение 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культурно-досуговом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центре.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17. Положение о физкультурно-оздоровительном центре. 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1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Организационное обеспечение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Нормативное обеспечение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Финансово-экономические условия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Информационное обеспечение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Научно-методическое обеспечение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Создание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материально-технической базы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Кадровые условия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Создание условий для реализации внеурочной деятельности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1300" y="1989138"/>
            <a:ext cx="3322638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285750" y="285750"/>
            <a:ext cx="8658225" cy="13906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Что понимается под внеурочной деятельностью?</a:t>
            </a:r>
            <a:endParaRPr lang="ru-RU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57188" y="1857375"/>
            <a:ext cx="8535987" cy="4667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fontAlgn="auto">
              <a:spcBef>
                <a:spcPts val="800"/>
              </a:spcBef>
              <a:spcAft>
                <a:spcPts val="0"/>
              </a:spcAft>
              <a:buSzPct val="6000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3200" dirty="0">
                <a:solidFill>
                  <a:srgbClr val="000000"/>
                </a:solidFill>
                <a:latin typeface="+mn-lt"/>
                <a:cs typeface="+mn-cs"/>
              </a:rPr>
              <a:t>	</a:t>
            </a:r>
          </a:p>
          <a:p>
            <a:pPr marL="342900" indent="-341313" fontAlgn="auto">
              <a:spcBef>
                <a:spcPts val="800"/>
              </a:spcBef>
              <a:spcAft>
                <a:spcPts val="0"/>
              </a:spcAft>
              <a:buSzPct val="6000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3200" dirty="0">
                <a:solidFill>
                  <a:srgbClr val="000000"/>
                </a:solidFill>
                <a:latin typeface="+mn-lt"/>
                <a:cs typeface="+mn-cs"/>
              </a:rPr>
              <a:t>	</a:t>
            </a:r>
          </a:p>
          <a:p>
            <a:pPr marL="342900" indent="-341313" fontAlgn="auto">
              <a:spcBef>
                <a:spcPts val="800"/>
              </a:spcBef>
              <a:spcAft>
                <a:spcPts val="0"/>
              </a:spcAft>
              <a:buSzPct val="6000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3200" b="1" dirty="0" smtClean="0">
                <a:solidFill>
                  <a:srgbClr val="0000CC"/>
                </a:solidFill>
                <a:latin typeface="Times New Roman" pitchFamily="16" charset="0"/>
                <a:cs typeface="+mn-cs"/>
              </a:rPr>
              <a:t>Внеурочная </a:t>
            </a:r>
            <a:r>
              <a:rPr lang="ru-RU" sz="3200" b="1" dirty="0">
                <a:solidFill>
                  <a:srgbClr val="0000CC"/>
                </a:solidFill>
                <a:latin typeface="Times New Roman" pitchFamily="16" charset="0"/>
                <a:cs typeface="+mn-cs"/>
              </a:rPr>
              <a:t>деятельность школьников - </a:t>
            </a:r>
            <a:r>
              <a:rPr lang="ru-RU" sz="3200" dirty="0">
                <a:latin typeface="Times New Roman" pitchFamily="16" charset="0"/>
                <a:cs typeface="+mn-cs"/>
              </a:rPr>
              <a:t>п</a:t>
            </a:r>
            <a:r>
              <a:rPr lang="ru-RU" sz="3200" dirty="0">
                <a:solidFill>
                  <a:srgbClr val="000000"/>
                </a:solidFill>
                <a:latin typeface="+mn-lt"/>
                <a:cs typeface="+mn-cs"/>
              </a:rPr>
              <a:t>онятие, объединяющее все виды деятельности школьников (кроме учебной), в которых возможно и целесообразно решение задач их воспитания и социализации. 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2098675"/>
            <a:ext cx="3949700" cy="830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5" y="500063"/>
            <a:ext cx="8172450" cy="1000125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Внеурочная деятельность</a:t>
            </a:r>
            <a:endParaRPr lang="ru-RU" dirty="0"/>
          </a:p>
        </p:txBody>
      </p:sp>
      <p:sp>
        <p:nvSpPr>
          <p:cNvPr id="3789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1857375"/>
            <a:ext cx="8501062" cy="4572000"/>
          </a:xfrm>
          <a:solidFill>
            <a:srgbClr val="00B0F0"/>
          </a:solidFill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ru-RU" smtClean="0">
                <a:solidFill>
                  <a:schemeClr val="tx1"/>
                </a:solidFill>
              </a:rPr>
              <a:t>образовательная деятельность, осуществляемая в формах, отличных от классно-урочной, и направленная на достижение планируемых результатов освоения основной образовательной программы начального общего образования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8638" y="5113338"/>
            <a:ext cx="4448175" cy="935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1" dirty="0" smtClean="0">
                <a:solidFill>
                  <a:srgbClr val="0000CC"/>
                </a:solidFill>
                <a:latin typeface="Times New Roman" pitchFamily="16" charset="0"/>
                <a:cs typeface="+mn-cs"/>
              </a:rPr>
              <a:t>Внеурочная </a:t>
            </a:r>
            <a:r>
              <a:rPr lang="ru-RU" sz="4400" b="1" dirty="0">
                <a:solidFill>
                  <a:srgbClr val="0000CC"/>
                </a:solidFill>
                <a:latin typeface="Times New Roman" pitchFamily="16" charset="0"/>
                <a:cs typeface="+mn-cs"/>
              </a:rPr>
              <a:t>деятельность школьников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23850" y="2017713"/>
            <a:ext cx="8631238" cy="4579937"/>
          </a:xfrm>
          <a:prstGeom prst="rect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spcBef>
                <a:spcPts val="800"/>
              </a:spcBef>
              <a:buSzPct val="6000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>
                <a:solidFill>
                  <a:srgbClr val="000000"/>
                </a:solidFill>
                <a:latin typeface="Calibri" pitchFamily="34" charset="0"/>
              </a:rPr>
              <a:t>	-это отнюдь не механическая добавка к основному общему образованию, призванная компенсировать недостатки работы с отстающими или одаренными детьми.</a:t>
            </a:r>
          </a:p>
          <a:p>
            <a:pPr marL="342900" indent="-341313">
              <a:spcBef>
                <a:spcPts val="800"/>
              </a:spcBef>
              <a:buSzPct val="6000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>
                <a:solidFill>
                  <a:srgbClr val="000000"/>
                </a:solidFill>
                <a:latin typeface="Calibri" pitchFamily="34" charset="0"/>
              </a:rPr>
              <a:t>	Часы используются </a:t>
            </a:r>
            <a:r>
              <a:rPr lang="ru-RU" sz="3200">
                <a:solidFill>
                  <a:srgbClr val="FF0000"/>
                </a:solidFill>
                <a:latin typeface="Calibri" pitchFamily="34" charset="0"/>
              </a:rPr>
              <a:t>по желанию учащихся </a:t>
            </a:r>
            <a:r>
              <a:rPr lang="ru-RU" sz="3200">
                <a:solidFill>
                  <a:srgbClr val="000000"/>
                </a:solidFill>
                <a:latin typeface="Calibri" pitchFamily="34" charset="0"/>
              </a:rPr>
              <a:t>и направлены на реализацию различных форм ее организации, </a:t>
            </a:r>
            <a:r>
              <a:rPr lang="ru-RU" sz="3200" b="1" i="1">
                <a:solidFill>
                  <a:srgbClr val="000000"/>
                </a:solidFill>
                <a:latin typeface="Calibri" pitchFamily="34" charset="0"/>
              </a:rPr>
              <a:t>отличных от урочной системы обучения</a:t>
            </a:r>
            <a:r>
              <a:rPr lang="ru-RU" sz="3200">
                <a:solidFill>
                  <a:srgbClr val="000000"/>
                </a:solidFill>
                <a:latin typeface="Calibri" pitchFamily="34" charset="0"/>
              </a:rPr>
              <a:t>. </a:t>
            </a:r>
          </a:p>
          <a:p>
            <a:pPr marL="342900" indent="-341313">
              <a:spcBef>
                <a:spcPts val="800"/>
              </a:spcBef>
              <a:buSzPct val="6000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3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 descr="Untitled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179388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57188" y="1357313"/>
            <a:ext cx="8715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17375E"/>
                </a:solidFill>
                <a:latin typeface="Times New Roman" pitchFamily="18" charset="0"/>
              </a:rPr>
              <a:t>СОВРЕМЕННОЕ СОДЕРЖАНИЕ ОБРАЗОВАНИЯ НЕ МОЖЕТ ОГРАНИЧИВАТЬСЯ ПЕРЕЧНЕМ ТРЕБОВАНИЙ К ПРЕДМЕТНЫМ ЗНАНИЯМ, УМЕНИЯМ ИНАВЫКАМ. ОНО ДОЛЖНО ОХВАТИТЬ ВСЕ ОСНОВНЫЕ КОМПОНЕНТЫ СОЦИАЛИЗАЦИИ:</a:t>
            </a:r>
          </a:p>
        </p:txBody>
      </p:sp>
      <p:pic>
        <p:nvPicPr>
          <p:cNvPr id="17412" name="Рисунок 48" descr="Graphic6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3033713"/>
            <a:ext cx="214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48" descr="Graphic6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3533775"/>
            <a:ext cx="2143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Рисунок 48" descr="Graphic6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4033838"/>
            <a:ext cx="214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3"/>
          <p:cNvSpPr txBox="1">
            <a:spLocks noChangeArrowheads="1"/>
          </p:cNvSpPr>
          <p:nvPr/>
        </p:nvSpPr>
        <p:spPr bwMode="auto">
          <a:xfrm>
            <a:off x="928688" y="214313"/>
            <a:ext cx="70723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>
                <a:solidFill>
                  <a:srgbClr val="10253F"/>
                </a:solidFill>
                <a:latin typeface="Times New Roman" pitchFamily="18" charset="0"/>
              </a:rPr>
              <a:t>КАКИМ ДОЛЖНО БЫТЬ НОВОЕ СОДЕРЖАНИЕ ОБРАЗОВАНИЯ?</a:t>
            </a:r>
          </a:p>
        </p:txBody>
      </p:sp>
      <p:sp>
        <p:nvSpPr>
          <p:cNvPr id="34825" name="Text Box 3"/>
          <p:cNvSpPr txBox="1">
            <a:spLocks noChangeArrowheads="1"/>
          </p:cNvSpPr>
          <p:nvPr/>
        </p:nvSpPr>
        <p:spPr bwMode="auto">
          <a:xfrm>
            <a:off x="0" y="2962275"/>
            <a:ext cx="9072563" cy="22828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17375E"/>
                </a:solidFill>
                <a:latin typeface="Times New Roman" pitchFamily="18" charset="0"/>
              </a:rPr>
              <a:t>СИСТЕМУ ДУХОВНО-НРАВСТВЕННЫХ ЦЕННОСТЕЙ</a:t>
            </a:r>
          </a:p>
          <a:p>
            <a:pPr>
              <a:defRPr/>
            </a:pPr>
            <a:endParaRPr lang="ru-RU" sz="2400" b="1">
              <a:solidFill>
                <a:srgbClr val="17375E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sz="2400" b="1">
                <a:solidFill>
                  <a:srgbClr val="17375E"/>
                </a:solidFill>
                <a:latin typeface="Times New Roman" pitchFamily="18" charset="0"/>
              </a:rPr>
              <a:t>СИСТЕМУ НАУЧНЫХ ПРЕДСТАВЛЕНИЙ О ПРИРОДЕ, ОБЩЕСТВЕ И ЧЕЛОВЕКЕ</a:t>
            </a:r>
          </a:p>
          <a:p>
            <a:pPr>
              <a:defRPr/>
            </a:pPr>
            <a:endParaRPr lang="ru-RU" sz="2400" b="1">
              <a:solidFill>
                <a:srgbClr val="17375E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sz="2400" b="1">
                <a:solidFill>
                  <a:srgbClr val="17375E"/>
                </a:solidFill>
                <a:latin typeface="Times New Roman" pitchFamily="18" charset="0"/>
              </a:rPr>
              <a:t>СИСТЕМУ УНИВЕРСАЛЬНЫХ УЧЕБНЫХ ДЕЙСТВИЙ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Цель внеурочной деятельности</a:t>
            </a:r>
            <a:endParaRPr lang="ru-RU" dirty="0"/>
          </a:p>
        </p:txBody>
      </p:sp>
      <p:sp>
        <p:nvSpPr>
          <p:cNvPr id="40962" name="Содержимое 2"/>
          <p:cNvSpPr>
            <a:spLocks noGrp="1"/>
          </p:cNvSpPr>
          <p:nvPr>
            <p:ph idx="1"/>
          </p:nvPr>
        </p:nvSpPr>
        <p:spPr>
          <a:xfrm>
            <a:off x="285750" y="1643063"/>
            <a:ext cx="8229600" cy="4525962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ru-RU" sz="4800" smtClean="0"/>
              <a:t>Развитие и воспитание ребенка, становление его как личности в школьные годы </a:t>
            </a:r>
          </a:p>
          <a:p>
            <a:pPr eaLnBrk="1" hangingPunct="1"/>
            <a:endParaRPr lang="ru-RU" smtClean="0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13" y="4714875"/>
            <a:ext cx="4286250" cy="1268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Основные задачи внеурочной деятельности</a:t>
            </a:r>
            <a:endParaRPr lang="ru-RU" dirty="0"/>
          </a:p>
        </p:txBody>
      </p:sp>
      <p:sp>
        <p:nvSpPr>
          <p:cNvPr id="41986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13" cy="4757738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ru-RU" smtClean="0"/>
              <a:t>Улучшение условий для развития ребенка;</a:t>
            </a:r>
          </a:p>
          <a:p>
            <a:pPr eaLnBrk="1" hangingPunct="1"/>
            <a:r>
              <a:rPr lang="ru-RU" smtClean="0"/>
              <a:t> Обеспечение благоприятной адаптации ребенка в школе;</a:t>
            </a:r>
          </a:p>
          <a:p>
            <a:pPr eaLnBrk="1" hangingPunct="1"/>
            <a:r>
              <a:rPr lang="ru-RU" smtClean="0"/>
              <a:t>Оптимизация учебной нагрузки;</a:t>
            </a:r>
          </a:p>
          <a:p>
            <a:pPr eaLnBrk="1" hangingPunct="1"/>
            <a:r>
              <a:rPr lang="ru-RU" smtClean="0"/>
              <a:t>Учет возрастных и индивидуальных особенностей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Сущность и основное  назначение внеурочной деятельности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13" cy="4972050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создание условий для: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             - </a:t>
            </a:r>
            <a:r>
              <a:rPr lang="ru-RU" i="1" dirty="0" smtClean="0"/>
              <a:t>творческой самореализации</a:t>
            </a:r>
            <a:r>
              <a:rPr lang="ru-RU" b="1" i="1" dirty="0" smtClean="0"/>
              <a:t> </a:t>
            </a:r>
            <a:r>
              <a:rPr lang="ru-RU" dirty="0" smtClean="0"/>
              <a:t>ребенка в комфортной развивающей среде, стимулирующей возникновение личностного интереса к различным аспектам жизнедеятельности и позитивного преобразующего отношения к окружающей действительности;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/>
              <a:t>            - социального становления личности ребенка</a:t>
            </a:r>
            <a:r>
              <a:rPr lang="ru-RU" b="1" i="1" dirty="0" smtClean="0"/>
              <a:t> </a:t>
            </a:r>
            <a:r>
              <a:rPr lang="ru-RU" dirty="0" smtClean="0"/>
              <a:t>в процессе общения и совместной деятельности в детском сообществе, активного взаимодействия со сверстниками и педагогами;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/>
              <a:t>           </a:t>
            </a:r>
            <a:r>
              <a:rPr lang="ru-RU" i="1" dirty="0" smtClean="0"/>
              <a:t>- профессионального самоопределения</a:t>
            </a:r>
            <a:r>
              <a:rPr lang="ru-RU" b="1" i="1" dirty="0" smtClean="0"/>
              <a:t> </a:t>
            </a:r>
            <a:r>
              <a:rPr lang="ru-RU" dirty="0" smtClean="0"/>
              <a:t>учащегося, необходимого для успешной реализации дальнейших жизненных планов и перспектив.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Основные принципы организации внеурочной деятельности</a:t>
            </a:r>
            <a:endParaRPr lang="ru-RU" sz="2400" dirty="0"/>
          </a:p>
        </p:txBody>
      </p:sp>
      <p:sp>
        <p:nvSpPr>
          <p:cNvPr id="44034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-учёт возрастных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особенностей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-сочетание индивидуальных и коллективных форм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работы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-связь теории 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практикой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-доступность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наглядность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-включение в активную жизненную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позицию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принцип деятельности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-вариативность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-принцип психологической комфортности</a:t>
            </a:r>
          </a:p>
          <a:p>
            <a:pPr eaLnBrk="1" hangingPunct="1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творчесто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Внеурочная деятельность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01050" cy="4757738"/>
          </a:xfrm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700" dirty="0" smtClean="0"/>
              <a:t>   </a:t>
            </a:r>
            <a:r>
              <a:rPr lang="ru-RU" sz="2700" dirty="0" smtClean="0">
                <a:solidFill>
                  <a:srgbClr val="A50021"/>
                </a:solidFill>
              </a:rPr>
              <a:t>Неотъемлемая часть образовательного процесса в школе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700" dirty="0" smtClean="0"/>
              <a:t>   Способствует в полной мере реализовать требования федеральных образовательных стандартов общего образования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700" dirty="0" smtClean="0"/>
              <a:t>    </a:t>
            </a:r>
            <a:r>
              <a:rPr lang="ru-RU" sz="2700" dirty="0" smtClean="0">
                <a:solidFill>
                  <a:schemeClr val="hlink"/>
                </a:solidFill>
              </a:rPr>
              <a:t>Преимущества:</a:t>
            </a:r>
            <a:r>
              <a:rPr lang="ru-RU" sz="2700" dirty="0" smtClean="0"/>
              <a:t> предоставление учащимся возможность </a:t>
            </a:r>
            <a:r>
              <a:rPr lang="ru-RU" sz="2700" dirty="0" smtClean="0">
                <a:solidFill>
                  <a:srgbClr val="FF3300"/>
                </a:solidFill>
              </a:rPr>
              <a:t>широкого спектра занятий</a:t>
            </a:r>
            <a:r>
              <a:rPr lang="ru-RU" sz="2700" dirty="0" smtClean="0"/>
              <a:t>, направленных на развитие школьника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700" dirty="0" smtClean="0"/>
              <a:t>    </a:t>
            </a:r>
            <a:r>
              <a:rPr lang="ru-RU" sz="2700" dirty="0" smtClean="0">
                <a:solidFill>
                  <a:srgbClr val="A50021"/>
                </a:solidFill>
              </a:rPr>
              <a:t>Наполнение конкретным содержанием данного раздела находится в компетенции образовательного учреждения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00CC"/>
                </a:solidFill>
                <a:latin typeface="Times New Roman" pitchFamily="16" charset="0"/>
              </a:rPr>
              <a:t>Внеурочная деятельность школьников</a:t>
            </a:r>
            <a:r>
              <a:rPr lang="ru-RU" b="1" dirty="0" smtClean="0">
                <a:solidFill>
                  <a:srgbClr val="0000CC"/>
                </a:solidFill>
                <a:latin typeface="Times New Roman" pitchFamily="16" charset="0"/>
              </a:rPr>
              <a:t/>
            </a:r>
            <a:br>
              <a:rPr lang="ru-RU" b="1" dirty="0" smtClean="0">
                <a:solidFill>
                  <a:srgbClr val="0000CC"/>
                </a:solidFill>
                <a:latin typeface="Times New Roman" pitchFamily="1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600200"/>
            <a:ext cx="8401050" cy="4972050"/>
          </a:xfrm>
          <a:solidFill>
            <a:schemeClr val="accent3">
              <a:lumMod val="60000"/>
              <a:lumOff val="40000"/>
            </a:schemeClr>
          </a:solidFill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/>
              <a:t>Деятельностная</a:t>
            </a:r>
            <a:r>
              <a:rPr lang="ru-RU" b="1" dirty="0" smtClean="0"/>
              <a:t> организация</a:t>
            </a:r>
            <a:r>
              <a:rPr lang="ru-RU" dirty="0" smtClean="0"/>
              <a:t> на основе вариативной составляющей базисного учебного (образовательного) плана, организуемая участниками образовательного процесса, отличная от урочной системы обучения: экскурсии, кружки, секции, круглые столы, конференции, диспуты, </a:t>
            </a:r>
            <a:r>
              <a:rPr lang="ru-RU" dirty="0" err="1" smtClean="0"/>
              <a:t>КВНы</a:t>
            </a:r>
            <a:r>
              <a:rPr lang="ru-RU" dirty="0" smtClean="0"/>
              <a:t>, школьные научные сообщества, олимпиады, соревнования, поисковые и научные исследования и т.д.; занятия по направлениям </a:t>
            </a:r>
            <a:r>
              <a:rPr lang="ru-RU" dirty="0" err="1" smtClean="0"/>
              <a:t>внеучебной</a:t>
            </a:r>
            <a:r>
              <a:rPr lang="ru-RU" dirty="0" smtClean="0"/>
              <a:t> деятельности учащихся, позволяющие в полной мере реализовать Требования Федеральных государственных образовательных стандартов общего образования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74638"/>
            <a:ext cx="8472487" cy="1225550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900" b="1" dirty="0" smtClean="0"/>
              <a:t>Направления</a:t>
            </a:r>
            <a:r>
              <a:rPr lang="ru-RU" sz="2900" dirty="0" smtClean="0"/>
              <a:t> внеурочной деятельности как </a:t>
            </a:r>
            <a:r>
              <a:rPr lang="ru-RU" sz="2900" b="1" dirty="0" smtClean="0"/>
              <a:t>содержательный ориентир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785938"/>
            <a:ext cx="8229600" cy="4525962"/>
          </a:xfrm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  представляют собой содержательные приоритеты при организации внеурочной деятельности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  основание для  построения соответствующих образовательных программ 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5643563" y="5357813"/>
            <a:ext cx="3214687" cy="1290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9144000" cy="857250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000" b="1" dirty="0" smtClean="0"/>
              <a:t>План внеурочной деятельности образовательного учреждения</a:t>
            </a:r>
            <a:br>
              <a:rPr lang="ru-RU" sz="2000" b="1" dirty="0" smtClean="0"/>
            </a:br>
            <a:r>
              <a:rPr lang="ru-RU" sz="2000" b="1" dirty="0" smtClean="0"/>
              <a:t>(ступень начального общего образования)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214438"/>
          <a:ext cx="9001186" cy="5214977"/>
        </p:xfrm>
        <a:graphic>
          <a:graphicData uri="http://schemas.openxmlformats.org/drawingml/2006/table">
            <a:tbl>
              <a:tblPr/>
              <a:tblGrid>
                <a:gridCol w="3335683"/>
                <a:gridCol w="973323"/>
                <a:gridCol w="921364"/>
                <a:gridCol w="920435"/>
                <a:gridCol w="920435"/>
                <a:gridCol w="964973"/>
                <a:gridCol w="964973"/>
              </a:tblGrid>
              <a:tr h="50877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Направления внеурочной деятельности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Формы 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органи-зации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Объем внеурочной деятельности (часов в неделю по годам обучения)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Всего часов в неделю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43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991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Спортивно-оздоровительное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1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1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1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и т.д.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1991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Духовно-нравственное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1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1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1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и т.д.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1991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Общеинтеллектуальное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1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1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1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и т.д.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1991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Общекультурное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1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1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1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и т.д.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1991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Социальное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1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1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19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и т.д.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199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17" marR="552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217" marR="55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7" name="Group 1"/>
          <p:cNvGraphicFramePr>
            <a:graphicFrameLocks noGrp="1"/>
          </p:cNvGraphicFramePr>
          <p:nvPr/>
        </p:nvGraphicFramePr>
        <p:xfrm>
          <a:off x="142875" y="0"/>
          <a:ext cx="9001125" cy="6856415"/>
        </p:xfrm>
        <a:graphic>
          <a:graphicData uri="http://schemas.openxmlformats.org/drawingml/2006/table">
            <a:tbl>
              <a:tblPr/>
              <a:tblGrid>
                <a:gridCol w="3727450"/>
                <a:gridCol w="992188"/>
                <a:gridCol w="1065212"/>
                <a:gridCol w="1217613"/>
                <a:gridCol w="835025"/>
                <a:gridCol w="1163637"/>
              </a:tblGrid>
              <a:tr h="884238"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/>
                          <a:cs typeface="Arial Unicode MS"/>
                        </a:rPr>
                        <a:t>Учебные предметы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/>
                          <a:cs typeface="Arial Unicode MS"/>
                        </a:rPr>
                        <a:t>классы 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/>
                          <a:cs typeface="Arial Unicode MS"/>
                        </a:rPr>
                        <a:t>Количество часов в неделю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/>
                          <a:cs typeface="Arial Unicode MS"/>
                        </a:rPr>
                        <a:t>Всего 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</a:tr>
              <a:tr h="958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/>
                          <a:cs typeface="Arial Unicode MS"/>
                        </a:rPr>
                        <a:t>I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/>
                          <a:cs typeface="Arial Unicode MS"/>
                        </a:rPr>
                        <a:t>II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/>
                          <a:cs typeface="Arial Unicode MS"/>
                        </a:rPr>
                        <a:t>III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/>
                          <a:cs typeface="Arial Unicode MS"/>
                        </a:rPr>
                        <a:t>IV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/>
                          <a:cs typeface="Arial Unicode MS"/>
                        </a:rPr>
                        <a:t>Внеурочная деятельность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/>
                          <a:cs typeface="Arial Unicode MS"/>
                        </a:rPr>
                        <a:t>10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/>
                          <a:cs typeface="Arial Unicode MS"/>
                        </a:rPr>
                        <a:t>10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/>
                          <a:cs typeface="Arial Unicode MS"/>
                        </a:rPr>
                        <a:t>10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/>
                          <a:cs typeface="Arial Unicode MS"/>
                        </a:rPr>
                        <a:t>10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/>
                          <a:cs typeface="Arial Unicode MS"/>
                        </a:rPr>
                        <a:t>40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/>
                          <a:cs typeface="Arial Unicode MS"/>
                        </a:rPr>
                        <a:t>Спортивные кружки, секции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/>
                          <a:cs typeface="Arial Unicode MS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/>
                          <a:cs typeface="Arial Unicode MS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/>
                          <a:cs typeface="Arial Unicode MS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/>
                          <a:cs typeface="Arial Unicode MS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/>
                          <a:cs typeface="Arial Unicode MS"/>
                        </a:rPr>
                        <a:t>8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/>
                          <a:cs typeface="Arial Unicode MS"/>
                        </a:rPr>
                        <a:t>Растим патриотов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/>
                          <a:cs typeface="Arial Unicode MS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/>
                          <a:cs typeface="Arial Unicode MS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/>
                          <a:cs typeface="Arial Unicode MS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/>
                          <a:cs typeface="Arial Unicode MS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/>
                          <a:cs typeface="Arial Unicode MS"/>
                        </a:rPr>
                        <a:t>8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/>
                          <a:cs typeface="Arial Unicode MS"/>
                        </a:rPr>
                        <a:t>Предметные кружки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/>
                          <a:cs typeface="Arial Unicode MS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/>
                          <a:cs typeface="Arial Unicode MS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/>
                          <a:cs typeface="Arial Unicode MS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/>
                          <a:cs typeface="Arial Unicode MS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/>
                          <a:cs typeface="Arial Unicode MS"/>
                        </a:rPr>
                        <a:t>8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/>
                          <a:cs typeface="Arial Unicode MS"/>
                        </a:rPr>
                        <a:t>Музыкальные кружки, театральная студия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/>
                          <a:cs typeface="Arial Unicode MS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/>
                          <a:cs typeface="Arial Unicode MS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/>
                          <a:cs typeface="Arial Unicode MS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/>
                          <a:cs typeface="Arial Unicode MS"/>
                        </a:rPr>
                        <a:t>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/>
                          <a:cs typeface="Arial Unicode MS"/>
                        </a:rPr>
                        <a:t>8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/>
                          <a:cs typeface="Arial Unicode MS"/>
                        </a:rPr>
                        <a:t>Социальная работа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/>
                          <a:cs typeface="Arial Unicode MS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/>
                          <a:cs typeface="Arial Unicode MS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/>
                          <a:cs typeface="Arial Unicode MS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/>
                          <a:cs typeface="Arial Unicode MS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/>
                          <a:cs typeface="Arial Unicode MS"/>
                        </a:rPr>
                        <a:t>4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/>
                          <a:cs typeface="Arial Unicode MS"/>
                        </a:rPr>
                        <a:t>Проектная деятельность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/>
                          <a:cs typeface="Arial Unicode MS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/>
                          <a:cs typeface="Arial Unicode MS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/>
                          <a:cs typeface="Arial Unicode MS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/>
                          <a:cs typeface="Arial Unicode MS"/>
                        </a:rPr>
                        <a:t>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Arial Unicode MS"/>
                          <a:cs typeface="Arial Unicode MS"/>
                        </a:rPr>
                        <a:t>4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A2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8786813" cy="928687"/>
          </a:xfrm>
          <a:solidFill>
            <a:schemeClr val="tx2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/>
              <a:t>Общая карта занятости во внеурочной деятельности обучающихся ____ класса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285860"/>
          <a:ext cx="8429687" cy="5357847"/>
        </p:xfrm>
        <a:graphic>
          <a:graphicData uri="http://schemas.openxmlformats.org/drawingml/2006/table">
            <a:tbl>
              <a:tblPr/>
              <a:tblGrid>
                <a:gridCol w="588581"/>
                <a:gridCol w="588581"/>
                <a:gridCol w="705855"/>
                <a:gridCol w="705855"/>
                <a:gridCol w="627671"/>
                <a:gridCol w="627671"/>
                <a:gridCol w="840829"/>
                <a:gridCol w="840829"/>
                <a:gridCol w="731670"/>
                <a:gridCol w="731670"/>
                <a:gridCol w="420415"/>
                <a:gridCol w="1020060"/>
              </a:tblGrid>
              <a:tr h="496444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ФИО обучающегося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5" marR="5760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Формы организации внеурочной деятельности (по направлениям)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5" marR="57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Общий объем недельной нагрузки (в часах)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5" marR="5760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4893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Спортивно-оздорови-тельное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5" marR="57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Духовно-нравст-венное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5" marR="57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Обще-интеллек-туальное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5" marR="57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Обще-культурное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5" marR="57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Социальное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5" marR="57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98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Форма 1 (в час.)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5" marR="5760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…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5" marR="5760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Форма 1 (в час.)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5" marR="5760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…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5" marR="5760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Форма 1 (в час.)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5" marR="5760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…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5" marR="5760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Форма 1 (в час.)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5" marR="5760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…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5" marR="5760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Форма 1 (в час.)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5" marR="5760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…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605" marR="57605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64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964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964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964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964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7605" marR="576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285750"/>
            <a:ext cx="8699500" cy="1414463"/>
          </a:xfrm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900" b="1" dirty="0" smtClean="0">
                <a:solidFill>
                  <a:srgbClr val="A50021"/>
                </a:solidFill>
                <a:latin typeface="Arial" pitchFamily="34" charset="0"/>
              </a:rPr>
              <a:t>Концепция  духовно-нравственного </a:t>
            </a:r>
            <a:br>
              <a:rPr lang="ru-RU" sz="2900" b="1" dirty="0" smtClean="0">
                <a:solidFill>
                  <a:srgbClr val="A50021"/>
                </a:solidFill>
                <a:latin typeface="Arial" pitchFamily="34" charset="0"/>
              </a:rPr>
            </a:br>
            <a:r>
              <a:rPr lang="ru-RU" sz="2900" b="1" dirty="0" smtClean="0">
                <a:solidFill>
                  <a:srgbClr val="A50021"/>
                </a:solidFill>
                <a:latin typeface="Arial" pitchFamily="34" charset="0"/>
              </a:rPr>
              <a:t>развития и воспитания                                         личности гражданина России </a:t>
            </a:r>
            <a:br>
              <a:rPr lang="ru-RU" sz="2900" b="1" dirty="0" smtClean="0">
                <a:solidFill>
                  <a:srgbClr val="A50021"/>
                </a:solidFill>
                <a:latin typeface="Arial" pitchFamily="34" charset="0"/>
              </a:rPr>
            </a:br>
            <a:endParaRPr lang="ru-RU" sz="2900" b="1" dirty="0" smtClean="0">
              <a:solidFill>
                <a:srgbClr val="A50021"/>
              </a:solidFill>
              <a:latin typeface="Arial" pitchFamily="34" charset="0"/>
            </a:endParaRPr>
          </a:p>
        </p:txBody>
      </p:sp>
      <p:pic>
        <p:nvPicPr>
          <p:cNvPr id="18434" name="Picture 3" descr="Картинка 5 из 13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1714500"/>
            <a:ext cx="1911350" cy="271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28625" y="1928813"/>
            <a:ext cx="6643688" cy="47323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ru-RU" sz="3000" dirty="0">
                <a:solidFill>
                  <a:srgbClr val="0000CC"/>
                </a:solidFill>
              </a:rPr>
              <a:t>Определяет: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ru-RU" sz="1200" dirty="0">
              <a:solidFill>
                <a:srgbClr val="0000CC"/>
              </a:solidFill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Char char="Ø"/>
              <a:defRPr/>
            </a:pPr>
            <a:r>
              <a:rPr lang="ru-RU" sz="3000" dirty="0"/>
              <a:t>Систему базовых национальных     ценностей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Char char="Ø"/>
              <a:defRPr/>
            </a:pPr>
            <a:r>
              <a:rPr lang="ru-RU" sz="3000" dirty="0"/>
              <a:t>Современный национальный воспитательный идеал</a:t>
            </a:r>
            <a:endParaRPr lang="ru-RU" sz="3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Char char="Ø"/>
              <a:defRPr/>
            </a:pPr>
            <a:r>
              <a:rPr lang="ru-RU" sz="3000" dirty="0"/>
              <a:t>Цель и задачи духовно-нравственного развития и воспитания обучающихся                     в единстве учебной и </a:t>
            </a:r>
            <a:r>
              <a:rPr lang="ru-RU" sz="3000" dirty="0" err="1"/>
              <a:t>внеучебной</a:t>
            </a:r>
            <a:r>
              <a:rPr lang="ru-RU" sz="3000" dirty="0"/>
              <a:t>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313" y="0"/>
            <a:ext cx="8572500" cy="1428750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b="1" dirty="0" smtClean="0"/>
              <a:t>Индивидуальная карта занятости во внеурочной деятельности </a:t>
            </a:r>
            <a:br>
              <a:rPr lang="ru-RU" sz="2200" b="1" dirty="0" smtClean="0"/>
            </a:br>
            <a:r>
              <a:rPr lang="ru-RU" sz="2200" b="1" dirty="0" smtClean="0"/>
              <a:t>обучающегося ________________________________________</a:t>
            </a:r>
            <a:br>
              <a:rPr lang="ru-RU" sz="2200" b="1" dirty="0" smtClean="0"/>
            </a:br>
            <a:r>
              <a:rPr lang="ru-RU" sz="2200" b="1" dirty="0" smtClean="0"/>
              <a:t>ФИО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171270"/>
          <a:ext cx="9072594" cy="5726734"/>
        </p:xfrm>
        <a:graphic>
          <a:graphicData uri="http://schemas.openxmlformats.org/drawingml/2006/table">
            <a:tbl>
              <a:tblPr/>
              <a:tblGrid>
                <a:gridCol w="2452663"/>
                <a:gridCol w="2138908"/>
                <a:gridCol w="2146312"/>
                <a:gridCol w="2334711"/>
              </a:tblGrid>
              <a:tr h="2232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Направления внеурочной деятельности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Форма организации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Организатор внеурочной деятельности (должность, учреждение)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Объем недельной нагрузки (в часах)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92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Спортивно-оздоровительное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6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Духовно-нравственное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6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latin typeface="Times New Roman"/>
                          <a:ea typeface="Calibri"/>
                          <a:cs typeface="Times New Roman"/>
                        </a:rPr>
                        <a:t>Общеинтеллектуальное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6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Общекультурное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6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Социальное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6486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Итого (общая недельная нагрузка)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1000125" y="285750"/>
            <a:ext cx="7721600" cy="11763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dirty="0">
                <a:solidFill>
                  <a:srgbClr val="333399"/>
                </a:solidFill>
                <a:latin typeface="+mn-lt"/>
                <a:cs typeface="+mn-cs"/>
              </a:rPr>
              <a:t>Формы проведения занятий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57188" y="1857375"/>
            <a:ext cx="8597900" cy="44513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fontAlgn="auto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ct val="6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  <a:latin typeface="+mn-lt"/>
                <a:cs typeface="+mn-cs"/>
              </a:rPr>
              <a:t>творческие объединения(кружки),</a:t>
            </a:r>
          </a:p>
          <a:p>
            <a:pPr marL="341313" indent="-341313" fontAlgn="auto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ct val="6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  <a:latin typeface="+mn-lt"/>
                <a:cs typeface="+mn-cs"/>
              </a:rPr>
              <a:t>секции,</a:t>
            </a:r>
          </a:p>
          <a:p>
            <a:pPr marL="341313" indent="-341313" fontAlgn="auto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ct val="6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  <a:latin typeface="+mn-lt"/>
                <a:cs typeface="+mn-cs"/>
              </a:rPr>
              <a:t>круглые столы,</a:t>
            </a:r>
          </a:p>
          <a:p>
            <a:pPr marL="341313" indent="-341313" fontAlgn="auto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ct val="6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  <a:latin typeface="+mn-lt"/>
                <a:cs typeface="+mn-cs"/>
              </a:rPr>
              <a:t>конференции,</a:t>
            </a:r>
          </a:p>
          <a:p>
            <a:pPr marL="341313" indent="-341313" fontAlgn="auto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ct val="6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  <a:latin typeface="+mn-lt"/>
                <a:cs typeface="+mn-cs"/>
              </a:rPr>
              <a:t>диспуты,</a:t>
            </a:r>
          </a:p>
          <a:p>
            <a:pPr marL="341313" indent="-341313" fontAlgn="auto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ct val="6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800" b="1" dirty="0" err="1">
                <a:solidFill>
                  <a:srgbClr val="000000"/>
                </a:solidFill>
                <a:latin typeface="+mn-lt"/>
                <a:cs typeface="+mn-cs"/>
              </a:rPr>
              <a:t>КВНы</a:t>
            </a:r>
            <a:r>
              <a:rPr lang="ru-RU" sz="2800" b="1" dirty="0">
                <a:solidFill>
                  <a:srgbClr val="000000"/>
                </a:solidFill>
                <a:latin typeface="+mn-lt"/>
                <a:cs typeface="+mn-cs"/>
              </a:rPr>
              <a:t>,</a:t>
            </a:r>
          </a:p>
          <a:p>
            <a:pPr marL="341313" indent="-341313" fontAlgn="auto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ct val="6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  <a:latin typeface="+mn-lt"/>
                <a:cs typeface="+mn-cs"/>
              </a:rPr>
              <a:t>НОУ,</a:t>
            </a:r>
          </a:p>
          <a:p>
            <a:pPr marL="341313" indent="-341313" fontAlgn="auto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ct val="6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  <a:latin typeface="+mn-lt"/>
                <a:cs typeface="+mn-cs"/>
              </a:rPr>
              <a:t>олимпиады,</a:t>
            </a:r>
          </a:p>
          <a:p>
            <a:pPr marL="341313" indent="-341313" fontAlgn="auto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ct val="6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  <a:latin typeface="+mn-lt"/>
                <a:cs typeface="+mn-cs"/>
              </a:rPr>
              <a:t>соревнования и т.д.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" dur="5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2" dur="5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7" dur="5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2" dur="500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7" dur="500"/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2" dur="500"/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>
                <a:solidFill>
                  <a:srgbClr val="333399"/>
                </a:solidFill>
                <a:latin typeface="+mn-lt"/>
                <a:cs typeface="+mn-cs"/>
              </a:rPr>
              <a:t>Продолжительность занятий внеурочной деятельности 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23850" y="2017713"/>
            <a:ext cx="8631238" cy="45799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fontAlgn="auto"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ct val="6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800" dirty="0">
                <a:solidFill>
                  <a:srgbClr val="000000"/>
                </a:solidFill>
                <a:latin typeface="+mn-lt"/>
                <a:cs typeface="+mn-cs"/>
              </a:rPr>
              <a:t>в 1 классе </a:t>
            </a:r>
            <a:r>
              <a:rPr lang="ru-RU" sz="2800" i="1" dirty="0">
                <a:solidFill>
                  <a:srgbClr val="000000"/>
                </a:solidFill>
                <a:latin typeface="+mn-lt"/>
                <a:cs typeface="+mn-cs"/>
              </a:rPr>
              <a:t>— </a:t>
            </a:r>
            <a:r>
              <a:rPr lang="ru-RU" sz="2800" dirty="0">
                <a:solidFill>
                  <a:srgbClr val="000000"/>
                </a:solidFill>
                <a:latin typeface="+mn-lt"/>
                <a:cs typeface="+mn-cs"/>
              </a:rPr>
              <a:t>один час занятий </a:t>
            </a:r>
            <a:r>
              <a:rPr lang="ru-RU" sz="2800" i="1" dirty="0">
                <a:solidFill>
                  <a:srgbClr val="000000"/>
                </a:solidFill>
                <a:latin typeface="+mn-lt"/>
                <a:cs typeface="+mn-cs"/>
              </a:rPr>
              <a:t>35 </a:t>
            </a:r>
            <a:r>
              <a:rPr lang="ru-RU" sz="2800" dirty="0">
                <a:solidFill>
                  <a:srgbClr val="000000"/>
                </a:solidFill>
                <a:latin typeface="+mn-lt"/>
                <a:cs typeface="+mn-cs"/>
              </a:rPr>
              <a:t>минут, если занятия спаренные – </a:t>
            </a:r>
            <a:r>
              <a:rPr lang="ru-RU" sz="2800" i="1" dirty="0">
                <a:solidFill>
                  <a:srgbClr val="000000"/>
                </a:solidFill>
                <a:latin typeface="+mn-lt"/>
                <a:cs typeface="+mn-cs"/>
              </a:rPr>
              <a:t>70</a:t>
            </a:r>
            <a:r>
              <a:rPr lang="ru-RU" sz="2800" dirty="0">
                <a:solidFill>
                  <a:srgbClr val="000000"/>
                </a:solidFill>
                <a:latin typeface="+mn-lt"/>
                <a:cs typeface="+mn-cs"/>
              </a:rPr>
              <a:t> минут плюс перерыв длительностью не менее 10 минут для отдыха детей и проветривания помещений; </a:t>
            </a:r>
          </a:p>
          <a:p>
            <a:pPr marL="341313" indent="-341313" fontAlgn="auto">
              <a:spcBef>
                <a:spcPts val="700"/>
              </a:spcBef>
              <a:spcAft>
                <a:spcPts val="0"/>
              </a:spcAft>
              <a:buSzPct val="6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  <a:latin typeface="+mn-lt"/>
                <a:cs typeface="+mn-cs"/>
              </a:rPr>
              <a:t>33 учебные недели</a:t>
            </a:r>
          </a:p>
          <a:p>
            <a:pPr marL="341313" indent="-341313" fontAlgn="auto"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ct val="6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800" dirty="0">
                <a:solidFill>
                  <a:srgbClr val="000000"/>
                </a:solidFill>
                <a:latin typeface="+mn-lt"/>
                <a:cs typeface="+mn-cs"/>
              </a:rPr>
              <a:t>во 2—4 классах </a:t>
            </a:r>
            <a:r>
              <a:rPr lang="ru-RU" sz="2800" i="1" dirty="0">
                <a:solidFill>
                  <a:srgbClr val="000000"/>
                </a:solidFill>
                <a:latin typeface="+mn-lt"/>
                <a:cs typeface="+mn-cs"/>
              </a:rPr>
              <a:t>—45 </a:t>
            </a:r>
            <a:r>
              <a:rPr lang="ru-RU" sz="2800" dirty="0">
                <a:solidFill>
                  <a:srgbClr val="000000"/>
                </a:solidFill>
                <a:latin typeface="+mn-lt"/>
                <a:cs typeface="+mn-cs"/>
              </a:rPr>
              <a:t>минут, если занятия спаренные – </a:t>
            </a:r>
            <a:r>
              <a:rPr lang="ru-RU" sz="2800" i="1" dirty="0">
                <a:solidFill>
                  <a:srgbClr val="000000"/>
                </a:solidFill>
                <a:latin typeface="+mn-lt"/>
                <a:cs typeface="+mn-cs"/>
              </a:rPr>
              <a:t>90</a:t>
            </a:r>
            <a:r>
              <a:rPr lang="ru-RU" sz="2800" dirty="0">
                <a:solidFill>
                  <a:srgbClr val="000000"/>
                </a:solidFill>
                <a:latin typeface="+mn-lt"/>
                <a:cs typeface="+mn-cs"/>
              </a:rPr>
              <a:t> минут плюс перерыв длительностью не менее 10 минут для отдыха детей и проветривания помещений;</a:t>
            </a:r>
          </a:p>
          <a:p>
            <a:pPr marL="341313" indent="-341313" fontAlgn="auto">
              <a:spcBef>
                <a:spcPts val="700"/>
              </a:spcBef>
              <a:spcAft>
                <a:spcPts val="0"/>
              </a:spcAft>
              <a:buSzPct val="6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  <a:latin typeface="+mn-lt"/>
                <a:cs typeface="+mn-cs"/>
              </a:rPr>
              <a:t>34 учебные недели</a:t>
            </a:r>
          </a:p>
          <a:p>
            <a:pPr marL="341313" indent="-341313" fontAlgn="auto"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ct val="6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ru-RU" sz="2800" b="1" dirty="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1150938" y="214313"/>
            <a:ext cx="7793037" cy="14620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dirty="0">
                <a:solidFill>
                  <a:srgbClr val="333399"/>
                </a:solidFill>
                <a:latin typeface="+mn-lt"/>
                <a:cs typeface="+mn-cs"/>
              </a:rPr>
              <a:t>Продолжительность занятий внеурочной деятельности 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182688" y="2017713"/>
            <a:ext cx="7772400" cy="4114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fontAlgn="auto">
              <a:spcBef>
                <a:spcPts val="800"/>
              </a:spcBef>
              <a:spcAft>
                <a:spcPts val="0"/>
              </a:spcAft>
              <a:buSzPct val="6000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3200" dirty="0">
                <a:solidFill>
                  <a:srgbClr val="000000"/>
                </a:solidFill>
                <a:latin typeface="+mn-lt"/>
                <a:cs typeface="+mn-cs"/>
              </a:rPr>
              <a:t>	</a:t>
            </a:r>
          </a:p>
          <a:p>
            <a:pPr marL="342900" indent="-341313" fontAlgn="auto">
              <a:spcBef>
                <a:spcPts val="800"/>
              </a:spcBef>
              <a:spcAft>
                <a:spcPts val="0"/>
              </a:spcAft>
              <a:buSzPct val="60000"/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3200" dirty="0">
                <a:solidFill>
                  <a:srgbClr val="000000"/>
                </a:solidFill>
                <a:latin typeface="+mn-lt"/>
                <a:cs typeface="+mn-cs"/>
              </a:rPr>
              <a:t>	Определяется </a:t>
            </a:r>
            <a:r>
              <a:rPr lang="ru-RU" sz="3200" b="1" i="1" dirty="0">
                <a:solidFill>
                  <a:srgbClr val="000000"/>
                </a:solidFill>
                <a:latin typeface="+mn-lt"/>
                <a:cs typeface="+mn-cs"/>
              </a:rPr>
              <a:t>уставом</a:t>
            </a:r>
            <a:r>
              <a:rPr lang="ru-RU" sz="3200" dirty="0">
                <a:solidFill>
                  <a:srgbClr val="000000"/>
                </a:solidFill>
                <a:latin typeface="+mn-lt"/>
                <a:cs typeface="+mn-cs"/>
              </a:rPr>
              <a:t> общеобразовательного учреждения с учетом требований Базисного учебного плана.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86000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Типы организационных моделей внеурочной деятельности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b="1" dirty="0" smtClean="0"/>
              <a:t>В письме Министерства образования и науки РФ от 12.05.2011 года «Об организации внеурочной деятельности при введении федерального стандарта общего образования»</a:t>
            </a:r>
            <a:endParaRPr lang="ru-RU" sz="2000" b="1" dirty="0"/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488" y="2500313"/>
            <a:ext cx="9053512" cy="3357562"/>
          </a:xfrm>
          <a:solidFill>
            <a:schemeClr val="accent4">
              <a:lumMod val="40000"/>
              <a:lumOff val="6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625" y="1714500"/>
            <a:ext cx="8229600" cy="5143500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школьные научные общества,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объединения профессиональной направленности,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учебные курсы по выбору.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Преимущества: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широкого выбора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ребенка на основе спектра направлений детских объединений по интересам, возможности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свободного самоопределения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самореализации ребенка, привлечении к осуществлению внеурочной деятельности квалифицированных специалистов, а также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практико-ориентированная и </a:t>
            </a:r>
            <a:r>
              <a:rPr lang="ru-RU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деятельностная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основа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организации образовательного процесса, присущая дополнительному образованию детей.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625" y="285750"/>
            <a:ext cx="8715375" cy="1214438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Модель дополнительного образования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предполагает создание общего программно-методического пространства внеурочной деятельности и дополнительного образования детей, осуществление перехода от управления образовательными учреждениями к управлению образовательными программами.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Модель «школы полного дня».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600200"/>
            <a:ext cx="8401050" cy="4900613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 fontScale="6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организацию рационального питания, работу по формированию ценности здоровья и здорового образа жизни; 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создание условий для самовыражения, самореализации и самоорганизации детей, с активной поддержкой детских общественных объединений и органов ученического самоуправления; 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построение индивидуальной образовательной траектории и индивидуального графика пребывания ребенка в образовательном учреждении; 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опора на интеграцию основных и дополнительных образовательных программ. 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marL="365760" indent="-256032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Преимущества: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создание комплекса условий для успешной реализации образовательного процесса в течение всего дня, включая питание, сложившаяся практика финансирования групп продленного дня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88" y="1600200"/>
            <a:ext cx="8329612" cy="4972050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000" dirty="0" smtClean="0"/>
              <a:t>создание условий для полноценного пребывания ребенка в образовательном учреждении в течение дня, в том числе, через поляризацию образовательной среды школы и выделением </a:t>
            </a:r>
            <a:r>
              <a:rPr lang="ru-RU" sz="3000" dirty="0" err="1" smtClean="0"/>
              <a:t>разноакцентированных</a:t>
            </a:r>
            <a:r>
              <a:rPr lang="ru-RU" sz="3000" dirty="0" smtClean="0"/>
              <a:t> пространств;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3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000" dirty="0" smtClean="0"/>
              <a:t>содержательное единство учебного, воспитательного, развивающего процессов в рамках воспитательной системы и основной образовательной программы образовательного учреждения;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3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sz="3000" dirty="0" smtClean="0"/>
              <a:t>создание </a:t>
            </a:r>
            <a:r>
              <a:rPr lang="ru-RU" sz="3000" dirty="0" err="1" smtClean="0"/>
              <a:t>здоровьесберегающей</a:t>
            </a:r>
            <a:r>
              <a:rPr lang="ru-RU" sz="3000" dirty="0" smtClean="0"/>
              <a:t> среды, обеспечивающей соблюдение санитарно-эпидемиологических правил и нормативов и включающую рациональную организацию образовательного процесса, оптимизацию двигательной активности,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sz="30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625" y="0"/>
            <a:ext cx="8258175" cy="1571625"/>
          </a:xfrm>
          <a:solidFill>
            <a:schemeClr val="accent1">
              <a:lumMod val="60000"/>
              <a:lumOff val="4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Модель «школы полного дня». </a:t>
            </a:r>
            <a:br>
              <a:rPr lang="ru-RU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создание комплекса условий для успешной реализации образовательного процесса в течение всего дня, включая питание, сложившаяся практика финансирования групп продленного дня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50" y="1857375"/>
            <a:ext cx="8401050" cy="478631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65125" indent="-255588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ru-RU" sz="1800" b="1" i="1" smtClean="0">
                <a:latin typeface="Times New Roman" pitchFamily="18" charset="0"/>
                <a:cs typeface="Times New Roman" pitchFamily="18" charset="0"/>
              </a:rPr>
              <a:t>Классный руководитель: </a:t>
            </a:r>
          </a:p>
          <a:p>
            <a:pPr marL="365125" indent="-255588" eaLnBrk="1" hangingPunct="1">
              <a:lnSpc>
                <a:spcPct val="80000"/>
              </a:lnSpc>
              <a:buFont typeface="Wingdings 3" pitchFamily="18" charset="2"/>
              <a:buChar char=""/>
              <a:defRPr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взаимодействует с педагогическими работниками, а также учебно-вспомогательным персоналом общеобразовательного учреждения; </a:t>
            </a:r>
          </a:p>
          <a:p>
            <a:pPr marL="365125" indent="-255588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marL="365125" indent="-255588" eaLnBrk="1" hangingPunct="1">
              <a:lnSpc>
                <a:spcPct val="80000"/>
              </a:lnSpc>
              <a:buFont typeface="Wingdings 3" pitchFamily="18" charset="2"/>
              <a:buChar char=""/>
              <a:defRPr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организует в классе образовательный процесс, оптимальный для развития положительного потенциала личности обучающихся в рамках деятельности общешкольного коллектива; </a:t>
            </a:r>
          </a:p>
          <a:p>
            <a:pPr marL="365125" indent="-255588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marL="365125" indent="-255588" eaLnBrk="1" hangingPunct="1">
              <a:lnSpc>
                <a:spcPct val="80000"/>
              </a:lnSpc>
              <a:buFont typeface="Wingdings 3" pitchFamily="18" charset="2"/>
              <a:buChar char=""/>
              <a:defRPr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организует систему отношений через разнообразные формы воспитывающей деятельности коллектива класса, в том числе, через органы самоуправления; </a:t>
            </a:r>
          </a:p>
          <a:p>
            <a:pPr marL="365125" indent="-255588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marL="365125" indent="-255588" eaLnBrk="1" hangingPunct="1">
              <a:lnSpc>
                <a:spcPct val="80000"/>
              </a:lnSpc>
              <a:buFont typeface="Wingdings 3" pitchFamily="18" charset="2"/>
              <a:buChar char=""/>
              <a:defRPr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организует социально значимую, творческую деятельность обучающихся. </a:t>
            </a:r>
          </a:p>
          <a:p>
            <a:pPr marL="365125" indent="-255588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marL="365125" indent="-255588" algn="just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r>
              <a:rPr lang="ru-RU" sz="18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Преимущества:</a:t>
            </a:r>
            <a:r>
              <a:rPr lang="ru-RU" sz="1800" smtClean="0"/>
              <a:t>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 минимизации финансовых расходов на внеурочную деятельность, создании единого образовательного и методического пространства в образовательном учреждении, содержательном и организационном единстве всех его структурных подразделений. </a:t>
            </a:r>
          </a:p>
          <a:p>
            <a:pPr marL="365125" indent="-255588" eaLnBrk="1" hangingPunct="1">
              <a:lnSpc>
                <a:spcPct val="80000"/>
              </a:lnSpc>
              <a:buFont typeface="Wingdings 3" pitchFamily="18" charset="2"/>
              <a:buNone/>
              <a:defRPr/>
            </a:pPr>
            <a:endParaRPr lang="ru-RU" sz="180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88" y="214313"/>
            <a:ext cx="8501062" cy="1643062"/>
          </a:xfrm>
          <a:solidFill>
            <a:schemeClr val="tx2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Оптимизационная модель. </a:t>
            </a:r>
            <a:br>
              <a:rPr lang="ru-RU" dirty="0" smtClean="0"/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предполагает, что в ее реализации принимают участие все педагогические работники данного учреждения (учителя, педагог-организатор, социальный педагог, педагог-психолог, учитель-дефектолог, учитель-логопед, воспитатель, старший вожатый,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тьютор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другие)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1"/>
          <p:cNvSpPr>
            <a:spLocks noGrp="1"/>
          </p:cNvSpPr>
          <p:nvPr>
            <p:ph idx="1"/>
          </p:nvPr>
        </p:nvSpPr>
        <p:spPr>
          <a:xfrm>
            <a:off x="214313" y="1500188"/>
            <a:ext cx="8643937" cy="5000625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рамках этой модели проходит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разработка, апробация, внедрение новых образовательных программ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в том числе, учитывающих региональные особенности.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предполагает тесное взаимодействие общеобразовательного учреждения с учреждениями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дополнительного профессионального педагогического образования, учреждениями высшего профессионального образования, научными организациями, муниципальными методическими службами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algn="just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Преимущества: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высокая актуальность содержания и (или) методического инструментария программ внеурочной деятельности, научно-методическое сопровождение их реализации, уникальность формируемого опыта. </a:t>
            </a:r>
          </a:p>
          <a:p>
            <a:pPr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  <a:solidFill>
            <a:schemeClr val="tx2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err="1" smtClean="0"/>
              <a:t>Инновационно-образовательная</a:t>
            </a:r>
            <a:r>
              <a:rPr lang="ru-RU" sz="3100" dirty="0" smtClean="0"/>
              <a:t> модель </a:t>
            </a:r>
            <a:r>
              <a:rPr lang="ru-RU" sz="2000" dirty="0" smtClean="0"/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опирается на деятельность инновационной (экспериментальной,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пилотной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внедренческой) площадки федерального, регионального, муниципального или институционального уровня, которая существует в образовательном учреждении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680450" cy="1857375"/>
          </a:xfrm>
          <a:solidFill>
            <a:schemeClr val="tx2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900" b="1" dirty="0" smtClean="0">
                <a:solidFill>
                  <a:srgbClr val="A50021"/>
                </a:solidFill>
                <a:latin typeface="Arial" pitchFamily="34" charset="0"/>
              </a:rPr>
              <a:t>Концепция   духовно-нравственного </a:t>
            </a:r>
            <a:br>
              <a:rPr lang="ru-RU" sz="2900" b="1" dirty="0" smtClean="0">
                <a:solidFill>
                  <a:srgbClr val="A50021"/>
                </a:solidFill>
                <a:latin typeface="Arial" pitchFamily="34" charset="0"/>
              </a:rPr>
            </a:br>
            <a:r>
              <a:rPr lang="ru-RU" sz="2900" b="1" dirty="0" smtClean="0">
                <a:solidFill>
                  <a:srgbClr val="A50021"/>
                </a:solidFill>
                <a:latin typeface="Arial" pitchFamily="34" charset="0"/>
              </a:rPr>
              <a:t>развития и воспитания                                         личности </a:t>
            </a:r>
            <a:br>
              <a:rPr lang="ru-RU" sz="2900" b="1" dirty="0" smtClean="0">
                <a:solidFill>
                  <a:srgbClr val="A50021"/>
                </a:solidFill>
                <a:latin typeface="Arial" pitchFamily="34" charset="0"/>
              </a:rPr>
            </a:br>
            <a:r>
              <a:rPr lang="ru-RU" sz="2900" b="1" dirty="0" smtClean="0">
                <a:solidFill>
                  <a:srgbClr val="A50021"/>
                </a:solidFill>
                <a:latin typeface="Arial" pitchFamily="34" charset="0"/>
              </a:rPr>
              <a:t>гражданина России </a:t>
            </a:r>
            <a:br>
              <a:rPr lang="ru-RU" sz="2900" b="1" dirty="0" smtClean="0">
                <a:solidFill>
                  <a:srgbClr val="A50021"/>
                </a:solidFill>
                <a:latin typeface="Arial" pitchFamily="34" charset="0"/>
              </a:rPr>
            </a:br>
            <a:endParaRPr lang="ru-RU" sz="2900" b="1" dirty="0" smtClean="0">
              <a:solidFill>
                <a:srgbClr val="A50021"/>
              </a:solidFill>
              <a:latin typeface="Arial" pitchFamily="34" charset="0"/>
            </a:endParaRPr>
          </a:p>
        </p:txBody>
      </p:sp>
      <p:pic>
        <p:nvPicPr>
          <p:cNvPr id="22530" name="Picture 4" descr="Картинка 5 из 13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3550" y="857250"/>
            <a:ext cx="2279650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0" y="2928938"/>
            <a:ext cx="7643813" cy="31845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defRPr/>
            </a:pPr>
            <a:r>
              <a:rPr lang="ru-RU" sz="2600" b="1" dirty="0">
                <a:solidFill>
                  <a:srgbClr val="FF0000"/>
                </a:solidFill>
                <a:latin typeface="+mn-lt"/>
                <a:cs typeface="+mn-cs"/>
              </a:rPr>
              <a:t>                               </a:t>
            </a:r>
            <a:r>
              <a:rPr lang="ru-RU" sz="2600" b="1" dirty="0">
                <a:solidFill>
                  <a:srgbClr val="0000CC"/>
                </a:solidFill>
                <a:latin typeface="+mn-lt"/>
                <a:cs typeface="+mn-cs"/>
              </a:rPr>
              <a:t>ЯВЛЯЕТСЯ </a:t>
            </a:r>
          </a:p>
          <a:p>
            <a:pPr fontAlgn="auto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defRPr/>
            </a:pPr>
            <a:endParaRPr lang="ru-RU" sz="900" b="1" dirty="0">
              <a:solidFill>
                <a:srgbClr val="0000CC"/>
              </a:solidFill>
              <a:latin typeface="+mn-lt"/>
              <a:cs typeface="+mn-cs"/>
            </a:endParaRPr>
          </a:p>
          <a:p>
            <a:pPr fontAlgn="auto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600" b="1" dirty="0">
                <a:solidFill>
                  <a:srgbClr val="0000CC"/>
                </a:solidFill>
                <a:latin typeface="+mn-lt"/>
                <a:cs typeface="+mn-cs"/>
              </a:rPr>
              <a:t>ориентиром</a:t>
            </a:r>
            <a:r>
              <a:rPr lang="ru-RU" sz="2600" b="1" dirty="0">
                <a:solidFill>
                  <a:srgbClr val="800000"/>
                </a:solidFill>
                <a:latin typeface="+mn-lt"/>
                <a:cs typeface="+mn-cs"/>
              </a:rPr>
              <a:t> для формирования                                  всех разделов основной   образовательной программы НОО</a:t>
            </a:r>
          </a:p>
          <a:p>
            <a:pPr fontAlgn="auto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200" b="1" dirty="0">
              <a:solidFill>
                <a:srgbClr val="800000"/>
              </a:solidFill>
              <a:latin typeface="+mn-lt"/>
              <a:cs typeface="+mn-cs"/>
            </a:endParaRPr>
          </a:p>
          <a:p>
            <a:pPr fontAlgn="auto">
              <a:lnSpc>
                <a:spcPct val="90000"/>
              </a:lnSpc>
              <a:spcBef>
                <a:spcPct val="25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600" b="1" dirty="0">
                <a:solidFill>
                  <a:srgbClr val="0000CC"/>
                </a:solidFill>
                <a:latin typeface="+mn-lt"/>
                <a:cs typeface="+mn-cs"/>
              </a:rPr>
              <a:t>концептуальной и методической   основой</a:t>
            </a:r>
            <a:r>
              <a:rPr lang="ru-RU" sz="2600" b="1" dirty="0">
                <a:solidFill>
                  <a:srgbClr val="800000"/>
                </a:solidFill>
                <a:latin typeface="+mn-lt"/>
                <a:cs typeface="+mn-cs"/>
              </a:rPr>
              <a:t> разработки образовательным учреждением собственной программы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0" y="260350"/>
            <a:ext cx="8913813" cy="7143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2800" b="1">
              <a:solidFill>
                <a:srgbClr val="555555"/>
              </a:solidFill>
              <a:latin typeface="Times New Roman" pitchFamily="18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>
                <a:solidFill>
                  <a:srgbClr val="555555"/>
                </a:solidFill>
                <a:latin typeface="Times New Roman" pitchFamily="18" charset="0"/>
              </a:rPr>
              <a:t>Типы образовательных программ</a:t>
            </a:r>
            <a:r>
              <a:rPr lang="ru-RU" sz="3600" b="1">
                <a:solidFill>
                  <a:srgbClr val="555555"/>
                </a:solidFill>
                <a:latin typeface="Times New Roman" pitchFamily="18" charset="0"/>
              </a:rPr>
              <a:t/>
            </a:r>
            <a:br>
              <a:rPr lang="ru-RU" sz="3600" b="1">
                <a:solidFill>
                  <a:srgbClr val="555555"/>
                </a:solidFill>
                <a:latin typeface="Times New Roman" pitchFamily="18" charset="0"/>
              </a:rPr>
            </a:br>
            <a:endParaRPr lang="ru-RU" sz="3600" b="1">
              <a:solidFill>
                <a:srgbClr val="555555"/>
              </a:solidFill>
              <a:latin typeface="Times New Roman" pitchFamily="18" charset="0"/>
            </a:endParaRP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79388" y="1052513"/>
            <a:ext cx="8678862" cy="56165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600"/>
              </a:spcBef>
              <a:buClr>
                <a:srgbClr val="3333CC"/>
              </a:buClr>
              <a:buSzPct val="60000"/>
              <a:buFont typeface="Wingdings" pitchFamily="2" charset="2"/>
              <a:buChar char="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b="1" i="1" dirty="0" smtClean="0">
                <a:solidFill>
                  <a:srgbClr val="1818FF"/>
                </a:solidFill>
                <a:latin typeface="Times New Roman" pitchFamily="18" charset="0"/>
                <a:cs typeface="+mn-cs"/>
              </a:rPr>
              <a:t>Образовательные </a:t>
            </a:r>
            <a:r>
              <a:rPr lang="ru-RU" sz="2400" b="1" i="1" dirty="0">
                <a:solidFill>
                  <a:srgbClr val="1818FF"/>
                </a:solidFill>
                <a:latin typeface="Times New Roman" pitchFamily="18" charset="0"/>
                <a:cs typeface="+mn-cs"/>
              </a:rPr>
              <a:t>программы, ориентированные на достижение результатов определенного уровня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SzPct val="6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dirty="0">
                <a:solidFill>
                  <a:srgbClr val="1818FF"/>
                </a:solidFill>
                <a:latin typeface="Times New Roman" pitchFamily="18" charset="0"/>
                <a:cs typeface="+mn-cs"/>
              </a:rPr>
              <a:t>   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Такие программы могут иметь возрастную привязку, например: 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SzPct val="6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    для 1-2-го класса – образовательная программа, ориентированная на приобретение школьником социальных знаний в различных видах деятельности; 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SzPct val="6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ru-RU" sz="2400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SzPct val="6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    для 2-3-го класса – образовательная программа, формирующая позитивное отношение к базовым ценностям;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SzPct val="6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SzPct val="6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    для 4-го класса – образовательная программа, дающая ребенку опыт самостоятельного общественного действия;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Clr>
                <a:srgbClr val="3333CC"/>
              </a:buClr>
              <a:buSzPct val="6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ru-RU" sz="2400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0" y="1071563"/>
            <a:ext cx="8658225" cy="1285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490537"/>
          </a:xfrm>
          <a:solidFill>
            <a:schemeClr val="accent6">
              <a:lumMod val="75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/>
              <a:t>Типы программ внеурочной деятельности:</a:t>
            </a:r>
          </a:p>
        </p:txBody>
      </p:sp>
      <p:sp>
        <p:nvSpPr>
          <p:cNvPr id="318468" name="Rectangle 4"/>
          <p:cNvSpPr>
            <a:spLocks noChangeArrowheads="1"/>
          </p:cNvSpPr>
          <p:nvPr/>
        </p:nvSpPr>
        <p:spPr bwMode="auto">
          <a:xfrm>
            <a:off x="357159" y="836612"/>
            <a:ext cx="8462992" cy="57800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A50021"/>
                </a:solidFill>
                <a:latin typeface="+mn-lt"/>
                <a:cs typeface="+mn-cs"/>
              </a:rPr>
              <a:t>- </a:t>
            </a:r>
            <a:r>
              <a:rPr lang="ru-RU" sz="2400" b="1" i="1" dirty="0">
                <a:latin typeface="+mn-lt"/>
                <a:cs typeface="+mn-cs"/>
              </a:rPr>
              <a:t>ОБРАЗОВАТЕЛЬНЫЕ ПРОГРАММЫ ПО КОНКРЕТНЫМ ВИДАМ ВНЕУРОЧНОЙ</a:t>
            </a:r>
            <a:r>
              <a:rPr lang="ru-RU" sz="2400" b="1" dirty="0">
                <a:latin typeface="+mn-lt"/>
                <a:cs typeface="+mn-cs"/>
              </a:rPr>
              <a:t> </a:t>
            </a:r>
            <a:r>
              <a:rPr lang="ru-RU" sz="2400" b="1" i="1" dirty="0">
                <a:latin typeface="+mn-lt"/>
                <a:cs typeface="+mn-cs"/>
              </a:rPr>
              <a:t>ДЕЯТЕЛЬНОСТИ </a:t>
            </a:r>
            <a:r>
              <a:rPr lang="ru-RU" sz="2400" b="1" dirty="0">
                <a:latin typeface="+mn-lt"/>
                <a:cs typeface="+mn-cs"/>
              </a:rPr>
              <a:t>(ОП туристско-краеведческой деятельности, ОП деятельности школьного театра и т.п</a:t>
            </a:r>
            <a:r>
              <a:rPr lang="ru-RU" sz="2400" b="1" dirty="0" smtClean="0">
                <a:latin typeface="+mn-lt"/>
                <a:cs typeface="+mn-cs"/>
              </a:rPr>
              <a:t>.)</a:t>
            </a:r>
            <a:r>
              <a:rPr lang="ru-RU" sz="2400" b="1" i="1" dirty="0" smtClean="0">
                <a:latin typeface="+mn-lt"/>
                <a:cs typeface="+mn-cs"/>
              </a:rPr>
              <a:t>;</a:t>
            </a:r>
            <a:endParaRPr lang="ru-RU" sz="2400" b="1" dirty="0">
              <a:solidFill>
                <a:srgbClr val="A50021"/>
              </a:solidFill>
              <a:latin typeface="+mn-lt"/>
              <a:cs typeface="+mn-cs"/>
            </a:endParaRPr>
          </a:p>
          <a:p>
            <a:pPr indent="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-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КОМПЛЕКСНЫЕ ОБРАЗОВАТЕЛЬНЫЕ ПРОГРАММЫ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, предполагающие переход от воспитательных результатов первого уровня к результатам второго и третьего уровней в различных видах деятельности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;</a:t>
            </a:r>
            <a:endParaRPr lang="ru-RU" sz="2400" b="1" dirty="0">
              <a:solidFill>
                <a:srgbClr val="A50021"/>
              </a:solidFill>
              <a:latin typeface="+mn-lt"/>
              <a:cs typeface="+mn-cs"/>
            </a:endParaRPr>
          </a:p>
          <a:p>
            <a:pPr indent="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- 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ТЕМАТИЧЕСКИЕ ОБРАЗОВАТЕЛЬНЫЕ ПРОГРАММЫ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, направленные на получение воспитательных результатов в определенном проблемном поле и использующие возможности различных видов деятельности (ОП патриотического воспитания, ОП воспитания толерантности и т.п</a:t>
            </a:r>
            <a:r>
              <a:rPr lang="ru-RU" sz="2400" b="1" dirty="0">
                <a:solidFill>
                  <a:srgbClr val="A50021"/>
                </a:solidFill>
                <a:latin typeface="+mn-lt"/>
                <a:cs typeface="+mn-cs"/>
              </a:rPr>
              <a:t>.)</a:t>
            </a:r>
            <a:endParaRPr lang="ru-RU" sz="2400" b="1" i="1" dirty="0">
              <a:solidFill>
                <a:srgbClr val="A5002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8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8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18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6" grpId="0" animBg="1"/>
      <p:bldP spid="31846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Общие правила разработки программ внеурочной деятельности</a:t>
            </a:r>
          </a:p>
        </p:txBody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>
          <a:xfrm>
            <a:off x="323850" y="1412875"/>
            <a:ext cx="8362950" cy="4968875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ru-RU" sz="2800" smtClean="0">
                <a:latin typeface="Times New Roman" pitchFamily="18" charset="0"/>
              </a:rPr>
              <a:t>Программы организации внеурочной деятельности могут быть разработаны образовательными учреждениями самостоятельно или на основе переработки ими примерных программ.</a:t>
            </a:r>
          </a:p>
          <a:p>
            <a:pPr marL="609600" indent="-609600">
              <a:lnSpc>
                <a:spcPct val="90000"/>
              </a:lnSpc>
            </a:pPr>
            <a:r>
              <a:rPr lang="ru-RU" sz="2800" smtClean="0">
                <a:latin typeface="Times New Roman" pitchFamily="18" charset="0"/>
              </a:rPr>
              <a:t>Разрабатываемые программы должны быть рассчитаны на школьников определённой возрастной группы. </a:t>
            </a:r>
          </a:p>
          <a:p>
            <a:pPr marL="609600" indent="-609600">
              <a:lnSpc>
                <a:spcPct val="90000"/>
              </a:lnSpc>
            </a:pPr>
            <a:r>
              <a:rPr lang="ru-RU" sz="2800" smtClean="0">
                <a:latin typeface="Times New Roman" pitchFamily="18" charset="0"/>
              </a:rPr>
              <a:t>В определении содержания программ школа руководствуется педагогической целесообразностью и ориентируется на запросы и потребности учащихся и их родителей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Титульный лист</a:t>
            </a:r>
          </a:p>
        </p:txBody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smtClean="0"/>
              <a:t>название ОУ;</a:t>
            </a:r>
          </a:p>
          <a:p>
            <a:r>
              <a:rPr lang="ru-RU" sz="2800" smtClean="0"/>
              <a:t>название программы;</a:t>
            </a:r>
            <a:endParaRPr lang="ru-RU" sz="2800" i="1" smtClean="0"/>
          </a:p>
          <a:p>
            <a:r>
              <a:rPr lang="ru-RU" sz="2800" i="1" smtClean="0"/>
              <a:t>направление </a:t>
            </a:r>
            <a:r>
              <a:rPr lang="ru-RU" sz="2800" smtClean="0"/>
              <a:t>развития личности школьника (спортивно-оздоровительное, духовно-нравственное, социальное, общеинтеллектуальное, общекультурное);</a:t>
            </a:r>
          </a:p>
          <a:p>
            <a:r>
              <a:rPr lang="ru-RU" sz="2800" smtClean="0"/>
              <a:t>класс;</a:t>
            </a:r>
          </a:p>
          <a:p>
            <a:r>
              <a:rPr lang="ru-RU" sz="2800" smtClean="0"/>
              <a:t>составитель и его квалификационная категория;</a:t>
            </a:r>
          </a:p>
          <a:p>
            <a:r>
              <a:rPr lang="ru-RU" sz="2800" smtClean="0"/>
              <a:t>учебный год.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7" name="Group 1"/>
          <p:cNvGraphicFramePr>
            <a:graphicFrameLocks noGrp="1"/>
          </p:cNvGraphicFramePr>
          <p:nvPr/>
        </p:nvGraphicFramePr>
        <p:xfrm>
          <a:off x="2124075" y="188913"/>
          <a:ext cx="4826000" cy="6408738"/>
        </p:xfrm>
        <a:graphic>
          <a:graphicData uri="http://schemas.openxmlformats.org/drawingml/2006/table">
            <a:tbl>
              <a:tblPr/>
              <a:tblGrid>
                <a:gridCol w="4826000"/>
              </a:tblGrid>
              <a:tr h="64087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ШАПКА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(ПОЛНОЕ НАЗВАНИЕ ОРГАНОВ УПРАВЛЕНИЯ  ОБРАЗОВАНИЕМ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ПОЛНОЕ НАЗВАНИЕ ОБРАЗОВАТЕЛЬНОГО УЧРЕЖДЕНИЯ)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(название учреждения, пишется полностью – по центру)</a:t>
                      </a:r>
                    </a:p>
                    <a:p>
                      <a:pPr marL="0" marR="0" lvl="0" indent="0" algn="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Печать</a:t>
                      </a:r>
                    </a:p>
                    <a:p>
                      <a:pPr marL="0" marR="0" lvl="0" indent="0" algn="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Утверждаю:</a:t>
                      </a:r>
                    </a:p>
                    <a:p>
                      <a:pPr marL="0" marR="0" lvl="0" indent="0" algn="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Директор МОУ СОШ № </a:t>
                      </a:r>
                    </a:p>
                    <a:p>
                      <a:pPr marL="0" marR="0" lvl="0" indent="0" algn="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_____________Ф.И.О.</a:t>
                      </a:r>
                    </a:p>
                    <a:p>
                      <a:pPr marL="0" marR="0" lvl="0" indent="0" algn="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«____» ____________200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г.</a:t>
                      </a:r>
                    </a:p>
                    <a:p>
                      <a:pPr marL="0" marR="0" lvl="0" indent="0" algn="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ВНЕУРОЧНОЙ ДЕЯТЕЛЬНОСТИ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«(название программы)»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NN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лет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 воспитанников</a:t>
                      </a:r>
                    </a:p>
                    <a:p>
                      <a:pPr marL="0" marR="0" lvl="0" indent="0" algn="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 дополнительного образования</a:t>
                      </a:r>
                    </a:p>
                    <a:p>
                      <a:pPr marL="0" marR="0" lvl="0" indent="0" algn="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Фамилия Имя Отчество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 - год</a:t>
                      </a:r>
                    </a:p>
                  </a:txBody>
                  <a:tcPr marL="90000" marR="90000" marT="5688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4452" name="Rectangle 3"/>
          <p:cNvSpPr>
            <a:spLocks noChangeArrowheads="1"/>
          </p:cNvSpPr>
          <p:nvPr/>
        </p:nvSpPr>
        <p:spPr bwMode="auto">
          <a:xfrm>
            <a:off x="0" y="8047038"/>
            <a:ext cx="9144000" cy="1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Пояснительная записка</a:t>
            </a:r>
          </a:p>
        </p:txBody>
      </p:sp>
      <p:sp>
        <p:nvSpPr>
          <p:cNvPr id="106499" name="Rectangle 3"/>
          <p:cNvSpPr>
            <a:spLocks noGrp="1"/>
          </p:cNvSpPr>
          <p:nvPr>
            <p:ph type="body" idx="1"/>
          </p:nvPr>
        </p:nvSpPr>
        <p:spPr>
          <a:xfrm>
            <a:off x="323850" y="1268413"/>
            <a:ext cx="8362950" cy="52562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нормативно-правовая база;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назначение программы;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актуальность и перспективность курса; 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возрастная группа учащихся, на которых ориентированы занятия;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объём часов, отпущенных на занятия; 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продолжительность одного занятия; 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цели и задачи реализации программы;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формы и методы работы (экскурсии, кружки, секции, круглые столы, конференции, диспуты, школьные научные общества, олимпиады, соревнования, поисковые и научные исследования, общественно полезные практики, постановка и решение проблемных вопросов, игровые моменты, проекты, практические работы, творческие работы, самоанализ и самооценка, наблюдения и т. д.);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642938" y="428625"/>
            <a:ext cx="8301037" cy="9286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Пояснительная записка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50825" y="1844675"/>
            <a:ext cx="8713788" cy="47529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fontAlgn="auto"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ct val="60000"/>
              <a:buFont typeface="Wingdings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направленность дополнительной образовательной программы </a:t>
            </a:r>
            <a:r>
              <a:rPr lang="ru-RU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(направление внеурочной деятельности)</a:t>
            </a: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;</a:t>
            </a:r>
          </a:p>
          <a:p>
            <a:pPr marL="341313" indent="-341313" fontAlgn="auto"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ct val="60000"/>
              <a:buFont typeface="Wingdings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отличительные особенности данной дополнительной образовательной программы от уже существующих;</a:t>
            </a:r>
          </a:p>
          <a:p>
            <a:pPr marL="341313" indent="-341313" fontAlgn="auto"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ct val="60000"/>
              <a:buFont typeface="Wingdings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новизну, актуальность, педагогическую целесообразность;</a:t>
            </a:r>
          </a:p>
          <a:p>
            <a:pPr marL="341313" indent="-341313" fontAlgn="auto"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ct val="60000"/>
              <a:buFont typeface="Wingdings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цель и задачи дополнительной образовательной программы;</a:t>
            </a:r>
            <a:b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</a:br>
            <a:endParaRPr lang="ru-RU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2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5" dur="5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8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21" dur="5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475662" cy="9350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4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Пояснительная записка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39750" y="1341438"/>
            <a:ext cx="8604250" cy="52165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fontAlgn="auto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ct val="6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ru-RU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marL="341313" indent="-341313" fontAlgn="auto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ct val="60000"/>
              <a:buFont typeface="Wingdings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возраст детей, участвующих в реализации данной дополнительной образовательной программы;</a:t>
            </a:r>
          </a:p>
          <a:p>
            <a:pPr marL="341313" indent="-341313" fontAlgn="auto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ct val="6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ru-RU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marL="341313" indent="-341313" fontAlgn="auto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ct val="60000"/>
              <a:buFont typeface="Wingdings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сроки реализации дополнительной образовательной программы (продолжительность образовательного процесса, этапы);</a:t>
            </a:r>
          </a:p>
          <a:p>
            <a:pPr marL="341313" indent="-341313" fontAlgn="auto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ct val="6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ru-RU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marL="341313" indent="-341313" fontAlgn="auto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ct val="60000"/>
              <a:buFont typeface="Wingdings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формы и режим занятий;</a:t>
            </a:r>
            <a:b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</a:br>
            <a:endParaRPr lang="ru-RU" sz="28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+mn-cs"/>
            </a:endParaRPr>
          </a:p>
          <a:p>
            <a:pPr marL="341313" indent="-341313" fontAlgn="auto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ct val="60000"/>
              <a:buFont typeface="Wingdings" charset="2"/>
              <a:buChar char="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ожидаемые результаты и способы их проверки;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38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389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857250" y="285750"/>
            <a:ext cx="8086725" cy="13906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b="1" dirty="0">
                <a:solidFill>
                  <a:srgbClr val="333399"/>
                </a:solidFill>
                <a:latin typeface="+mn-lt"/>
                <a:cs typeface="+mn-cs"/>
              </a:rPr>
              <a:t/>
            </a:r>
            <a:br>
              <a:rPr lang="ru-RU" sz="2800" b="1" dirty="0">
                <a:solidFill>
                  <a:srgbClr val="333399"/>
                </a:solidFill>
                <a:latin typeface="+mn-lt"/>
                <a:cs typeface="+mn-cs"/>
              </a:rPr>
            </a:br>
            <a:r>
              <a:rPr lang="ru-RU" sz="2800" b="1" dirty="0">
                <a:solidFill>
                  <a:srgbClr val="000000"/>
                </a:solidFill>
                <a:latin typeface="+mn-lt"/>
                <a:cs typeface="+mn-cs"/>
              </a:rPr>
              <a:t>Цель:</a:t>
            </a:r>
            <a:r>
              <a:rPr lang="ru-RU" sz="2800" dirty="0">
                <a:solidFill>
                  <a:srgbClr val="000000"/>
                </a:solidFill>
                <a:latin typeface="+mn-lt"/>
                <a:cs typeface="+mn-cs"/>
              </a:rPr>
              <a:t> развитие творческого потенциала детей и привитие художественного вкуса посредством изобразительного искусства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95288" y="2017713"/>
            <a:ext cx="8559800" cy="45069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fontAlgn="auto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SzPct val="6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800" b="1" dirty="0">
                <a:solidFill>
                  <a:srgbClr val="000000"/>
                </a:solidFill>
                <a:latin typeface="+mn-lt"/>
                <a:cs typeface="+mn-cs"/>
              </a:rPr>
              <a:t>Задачи:</a:t>
            </a:r>
          </a:p>
          <a:p>
            <a:pPr marL="342900" indent="-341313" fontAlgn="auto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ct val="60000"/>
              <a:buFont typeface="Wingdings" charset="2"/>
              <a:buChar char="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800" dirty="0">
                <a:solidFill>
                  <a:srgbClr val="000000"/>
                </a:solidFill>
                <a:latin typeface="+mn-lt"/>
                <a:cs typeface="+mn-cs"/>
              </a:rPr>
              <a:t>обучить специфическим знаниям, сформировать умения и навыки по предметам: рисунок, живопись, композиция, ДПИ;</a:t>
            </a:r>
          </a:p>
          <a:p>
            <a:pPr marL="342900" indent="-341313" fontAlgn="auto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ct val="60000"/>
              <a:buFont typeface="Wingdings" charset="2"/>
              <a:buChar char="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800" dirty="0">
                <a:solidFill>
                  <a:srgbClr val="000000"/>
                </a:solidFill>
                <a:latin typeface="+mn-lt"/>
                <a:cs typeface="+mn-cs"/>
              </a:rPr>
              <a:t>развивать образное, абстрактное, пространственное мышление, фантазию, воображение, творческую активность детей;</a:t>
            </a:r>
          </a:p>
          <a:p>
            <a:pPr marL="342900" indent="-341313" fontAlgn="auto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ct val="60000"/>
              <a:buFont typeface="Wingdings" charset="2"/>
              <a:buChar char="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800" dirty="0">
                <a:solidFill>
                  <a:srgbClr val="000000"/>
                </a:solidFill>
                <a:latin typeface="+mn-lt"/>
                <a:cs typeface="+mn-cs"/>
              </a:rPr>
              <a:t>воспитать усидчивость, терпение, аккуратность при работе в различных техниках;</a:t>
            </a:r>
          </a:p>
          <a:p>
            <a:pPr marL="342900" indent="-341313" fontAlgn="auto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3333CC"/>
              </a:buClr>
              <a:buSzPct val="60000"/>
              <a:buFont typeface="Wingdings" charset="2"/>
              <a:buChar char="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800" dirty="0">
                <a:solidFill>
                  <a:srgbClr val="000000"/>
                </a:solidFill>
                <a:latin typeface="+mn-lt"/>
                <a:cs typeface="+mn-cs"/>
              </a:rPr>
              <a:t>воспитать творческую, индивидуальную личность.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Структура курса</a:t>
            </a:r>
          </a:p>
        </p:txBody>
      </p:sp>
      <p:sp>
        <p:nvSpPr>
          <p:cNvPr id="1136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перечень основных разделов программы с указанием отпущенных на их реализацию часов; </a:t>
            </a:r>
          </a:p>
          <a:p>
            <a:r>
              <a:rPr lang="ru-RU" smtClean="0"/>
              <a:t>перечень универсальных действий, которые развивает прохождение данного раздела программы.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702050" y="5176838"/>
            <a:ext cx="5040313" cy="1131887"/>
          </a:xfrm>
          <a:solidFill>
            <a:schemeClr val="accent5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900" b="1" dirty="0" smtClean="0">
                <a:solidFill>
                  <a:srgbClr val="0000CC"/>
                </a:solidFill>
                <a:latin typeface="Times New Roman" pitchFamily="18" charset="0"/>
              </a:rPr>
              <a:t>(Федеральный государственный образовательный стандарт начального общего образования, </a:t>
            </a:r>
            <a:r>
              <a:rPr lang="en-US" sz="1900" b="1" dirty="0" smtClean="0">
                <a:solidFill>
                  <a:srgbClr val="0000CC"/>
                </a:solidFill>
                <a:latin typeface="Times New Roman" pitchFamily="18" charset="0"/>
              </a:rPr>
              <a:t>III</a:t>
            </a:r>
            <a:r>
              <a:rPr lang="ru-RU" sz="1900" b="1" dirty="0" smtClean="0">
                <a:solidFill>
                  <a:srgbClr val="0000CC"/>
                </a:solidFill>
                <a:latin typeface="Times New Roman" pitchFamily="18" charset="0"/>
              </a:rPr>
              <a:t>, п. 19.6, абзац 3)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692150"/>
            <a:ext cx="8748713" cy="4092575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A50021"/>
                </a:solidFill>
              </a:rPr>
              <a:t>     «Программа духовно-нравственного развития, воспитания обучающихся на ступени начального общего образования должна предусматривать приобщение обучающихся к культурным ценностям своей этнической или </a:t>
            </a:r>
            <a:r>
              <a:rPr lang="ru-RU" sz="2800" b="1" dirty="0" err="1" smtClean="0">
                <a:solidFill>
                  <a:srgbClr val="A50021"/>
                </a:solidFill>
              </a:rPr>
              <a:t>социокультурной</a:t>
            </a:r>
            <a:r>
              <a:rPr lang="ru-RU" sz="2800" b="1" dirty="0" smtClean="0">
                <a:solidFill>
                  <a:srgbClr val="A50021"/>
                </a:solidFill>
              </a:rPr>
              <a:t> группы, базовым национальным ценностям российского общества, общечеловеческим ценностям в контексте формирования у них гражданской идентичности»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/>
              <a:t>Календарно-тематическое планирование</a:t>
            </a:r>
          </a:p>
        </p:txBody>
      </p:sp>
      <p:sp>
        <p:nvSpPr>
          <p:cNvPr id="1146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разделы программы;</a:t>
            </a:r>
          </a:p>
          <a:p>
            <a:r>
              <a:rPr lang="ru-RU" smtClean="0"/>
              <a:t>темы занятий,</a:t>
            </a:r>
          </a:p>
          <a:p>
            <a:r>
              <a:rPr lang="ru-RU" smtClean="0"/>
              <a:t>даты;</a:t>
            </a:r>
          </a:p>
          <a:p>
            <a:r>
              <a:rPr lang="ru-RU" smtClean="0"/>
              <a:t>описание примерного содержания занятий со школьниками (из описания должно быть видно, </a:t>
            </a:r>
            <a:r>
              <a:rPr lang="ru-RU" b="1" smtClean="0"/>
              <a:t>на достижение какого уровня результатов</a:t>
            </a:r>
            <a:r>
              <a:rPr lang="ru-RU" smtClean="0"/>
              <a:t> направлены определённые занятия).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/>
          </p:cNvSpPr>
          <p:nvPr>
            <p:ph type="title"/>
          </p:nvPr>
        </p:nvSpPr>
        <p:spPr>
          <a:xfrm>
            <a:off x="395288" y="274638"/>
            <a:ext cx="8291512" cy="850900"/>
          </a:xfrm>
        </p:spPr>
        <p:txBody>
          <a:bodyPr/>
          <a:lstStyle/>
          <a:p>
            <a:r>
              <a:rPr lang="ru-RU" b="1" smtClean="0"/>
              <a:t>Результативность курса</a:t>
            </a:r>
          </a:p>
        </p:txBody>
      </p:sp>
      <p:sp>
        <p:nvSpPr>
          <p:cNvPr id="115715" name="Rectangle 3"/>
          <p:cNvSpPr>
            <a:spLocks noGrp="1"/>
          </p:cNvSpPr>
          <p:nvPr>
            <p:ph type="body" idx="1"/>
          </p:nvPr>
        </p:nvSpPr>
        <p:spPr>
          <a:xfrm>
            <a:off x="323850" y="1268413"/>
            <a:ext cx="8374063" cy="48863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характеристика основных результатов, на которые ориентирована программа ( три уровня: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 </a:t>
            </a:r>
            <a:r>
              <a:rPr lang="ru-RU" sz="2400" b="1" smtClean="0">
                <a:latin typeface="Times New Roman" pitchFamily="18" charset="0"/>
              </a:rPr>
              <a:t>1- приобретение социальных знаний, понимания социальной реальности и повседневной жизни;</a:t>
            </a:r>
          </a:p>
          <a:p>
            <a:pPr>
              <a:lnSpc>
                <a:spcPct val="80000"/>
              </a:lnSpc>
            </a:pPr>
            <a:r>
              <a:rPr lang="ru-RU" sz="2400" b="1" smtClean="0">
                <a:latin typeface="Times New Roman" pitchFamily="18" charset="0"/>
              </a:rPr>
              <a:t> 2 – формирование позитивного отношения к базовым ценностям нашего общества и к социальной реальности в целом ;</a:t>
            </a:r>
          </a:p>
          <a:p>
            <a:pPr>
              <a:lnSpc>
                <a:spcPct val="80000"/>
              </a:lnSpc>
            </a:pPr>
            <a:r>
              <a:rPr lang="ru-RU" sz="2400" b="1" smtClean="0">
                <a:latin typeface="Times New Roman" pitchFamily="18" charset="0"/>
              </a:rPr>
              <a:t> 3 – приобретение опыта самостоятельного социального действия</a:t>
            </a:r>
            <a:r>
              <a:rPr lang="ru-RU" sz="2400" smtClean="0">
                <a:latin typeface="Times New Roman" pitchFamily="18" charset="0"/>
              </a:rPr>
              <a:t>);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выход за пределы аудитории (организация мест демонстрации успешности учащихся, участие в планируемых школой делах и мероприятиях, выход за пределы ОУ, выход в Интернет);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портфель достижений школьника.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Информационно-методическое обеспечение</a:t>
            </a:r>
            <a:r>
              <a:rPr lang="ru-RU" sz="2800" smtClean="0"/>
              <a:t/>
            </a:r>
            <a:br>
              <a:rPr lang="ru-RU" sz="2800" smtClean="0"/>
            </a:br>
            <a:endParaRPr lang="ru-RU" sz="2800" smtClean="0"/>
          </a:p>
        </p:txBody>
      </p:sp>
      <p:sp>
        <p:nvSpPr>
          <p:cNvPr id="1167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 литература;</a:t>
            </a:r>
          </a:p>
          <a:p>
            <a:r>
              <a:rPr lang="ru-RU" smtClean="0"/>
              <a:t>цифровые образовательные ресурсы </a:t>
            </a:r>
          </a:p>
        </p:txBody>
      </p:sp>
      <p:pic>
        <p:nvPicPr>
          <p:cNvPr id="116740" name="Picture 3" descr="DSCN18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3357563"/>
            <a:ext cx="3816350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1" name="Picture 5" descr="Дети групповая рабо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4186238"/>
            <a:ext cx="3500438" cy="2466975"/>
          </a:xfrm>
          <a:prstGeom prst="rect">
            <a:avLst/>
          </a:prstGeom>
          <a:noFill/>
          <a:ln w="38100">
            <a:solidFill>
              <a:srgbClr val="FFCC66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Каковы основные результаты внеурочной деятельности?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Результат</a:t>
            </a:r>
            <a:r>
              <a:rPr lang="ru-RU" dirty="0" smtClean="0"/>
              <a:t> – это то, что стало непосредственным итогом участия школьника в деятельности (например, школьник приобрел некое знание, пережил и прочувствовал нечто как ценность, приобрел опыт действия).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Эффект </a:t>
            </a:r>
            <a:r>
              <a:rPr lang="ru-RU" dirty="0" smtClean="0"/>
              <a:t>– это последствие результата; то, к чему привело достижение результата</a:t>
            </a:r>
            <a:endParaRPr lang="ru-RU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7572375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A50021"/>
                </a:solidFill>
              </a:rPr>
              <a:t>Методический конструктор</a:t>
            </a:r>
            <a:r>
              <a:rPr lang="ru-RU" dirty="0"/>
              <a:t> </a:t>
            </a:r>
          </a:p>
        </p:txBody>
      </p:sp>
      <p:sp>
        <p:nvSpPr>
          <p:cNvPr id="330756" name="Rectangle 4"/>
          <p:cNvSpPr>
            <a:spLocks noChangeArrowheads="1"/>
          </p:cNvSpPr>
          <p:nvPr/>
        </p:nvSpPr>
        <p:spPr bwMode="auto">
          <a:xfrm>
            <a:off x="500063" y="1500188"/>
            <a:ext cx="8032750" cy="15144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latin typeface="+mn-lt"/>
                <a:cs typeface="+mn-cs"/>
              </a:rPr>
              <a:t>Новый стандарт предлагает педагогам конструировать программы внеурочной воспитывающей деятельности </a:t>
            </a: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3027363"/>
            <a:ext cx="2192338" cy="333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2928938"/>
            <a:ext cx="2274887" cy="3449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307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0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4" grpId="0" animBg="1"/>
      <p:bldP spid="330756" grpId="0" animBg="1"/>
      <p:bldP spid="330756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Методический конструктор </a:t>
            </a:r>
            <a:r>
              <a:rPr lang="ru-RU" b="1" dirty="0" err="1" smtClean="0"/>
              <a:t>внеучебной</a:t>
            </a:r>
            <a:r>
              <a:rPr lang="ru-RU" b="1" dirty="0" smtClean="0"/>
              <a:t> деятельности</a:t>
            </a:r>
            <a:r>
              <a:rPr lang="ru-RU" dirty="0" smtClean="0"/>
              <a:t>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smtClean="0"/>
              <a:t>С помощью Методического конструктора могут быть разработаны различные типы образовательных программ</a:t>
            </a:r>
            <a:r>
              <a:rPr lang="ru-RU" sz="280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i="1" smtClean="0"/>
              <a:t>комплексные образовательные программы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i="1" smtClean="0"/>
              <a:t>тематические образовательные программы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i="1" smtClean="0"/>
              <a:t>образовательные программы, ориентированные на достижение результатов определенного уровня</a:t>
            </a:r>
            <a:r>
              <a:rPr lang="ru-RU" sz="2800" smtClean="0"/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i="1" smtClean="0"/>
              <a:t>образовательные программы по конкретным видам внеучебной деятельности;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i="1" smtClean="0"/>
              <a:t>индивидуальные образовательные программы для учащихся</a:t>
            </a:r>
            <a:r>
              <a:rPr lang="ru-RU" sz="2800" smtClean="0"/>
              <a:t>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447088" cy="5400675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ru-RU" sz="2800" b="1" smtClean="0">
                <a:solidFill>
                  <a:srgbClr val="A50021"/>
                </a:solidFill>
              </a:rPr>
              <a:t>познавательная деятельность;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ru-RU" sz="2800" b="1" smtClean="0">
                <a:solidFill>
                  <a:srgbClr val="A50021"/>
                </a:solidFill>
              </a:rPr>
              <a:t>игровая деятельность;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ru-RU" sz="2800" b="1" smtClean="0">
                <a:solidFill>
                  <a:srgbClr val="A50021"/>
                </a:solidFill>
              </a:rPr>
              <a:t>проблемно-ценностное общение;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ru-RU" sz="2800" b="1" smtClean="0">
                <a:solidFill>
                  <a:srgbClr val="A50021"/>
                </a:solidFill>
              </a:rPr>
              <a:t>досугово-развлекательная деятельность;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ru-RU" sz="2800" b="1" smtClean="0">
                <a:solidFill>
                  <a:srgbClr val="A50021"/>
                </a:solidFill>
              </a:rPr>
              <a:t>художественное творчество;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ru-RU" sz="2800" b="1" smtClean="0">
                <a:solidFill>
                  <a:srgbClr val="A50021"/>
                </a:solidFill>
              </a:rPr>
              <a:t>социальное творчество (социально-преобразовательная деятельность);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ru-RU" sz="2800" b="1" smtClean="0">
                <a:solidFill>
                  <a:srgbClr val="A50021"/>
                </a:solidFill>
              </a:rPr>
              <a:t>трудовая (производственная) деятельность;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ru-RU" sz="2800" b="1" smtClean="0">
                <a:solidFill>
                  <a:srgbClr val="A50021"/>
                </a:solidFill>
              </a:rPr>
              <a:t>спортивно-оздоровительная деятельность;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ru-RU" sz="2800" b="1" smtClean="0">
                <a:solidFill>
                  <a:srgbClr val="A50021"/>
                </a:solidFill>
              </a:rPr>
              <a:t>туристско-краеведческая деятельность.</a:t>
            </a:r>
          </a:p>
        </p:txBody>
      </p:sp>
      <p:sp>
        <p:nvSpPr>
          <p:cNvPr id="324616" name="Rectangle 8"/>
          <p:cNvSpPr>
            <a:spLocks noChangeArrowheads="1"/>
          </p:cNvSpPr>
          <p:nvPr/>
        </p:nvSpPr>
        <p:spPr bwMode="auto">
          <a:xfrm>
            <a:off x="179388" y="404813"/>
            <a:ext cx="8459787" cy="7747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+mn-cs"/>
              </a:rPr>
              <a:t>Первый элемент конструктора – 9 видов внеурочной деятельности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2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85750"/>
            <a:ext cx="5643562" cy="1428750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700" dirty="0" smtClean="0">
                <a:solidFill>
                  <a:srgbClr val="A50021"/>
                </a:solidFill>
                <a:latin typeface="Arial Black" pitchFamily="34" charset="0"/>
              </a:rPr>
              <a:t>Уровни </a:t>
            </a:r>
            <a:br>
              <a:rPr lang="ru-RU" sz="3700" dirty="0" smtClean="0">
                <a:solidFill>
                  <a:srgbClr val="A50021"/>
                </a:solidFill>
                <a:latin typeface="Arial Black" pitchFamily="34" charset="0"/>
              </a:rPr>
            </a:br>
            <a:r>
              <a:rPr lang="ru-RU" sz="3700" dirty="0" smtClean="0">
                <a:solidFill>
                  <a:srgbClr val="A50021"/>
                </a:solidFill>
                <a:latin typeface="Arial Black" pitchFamily="34" charset="0"/>
              </a:rPr>
              <a:t>воспитательных </a:t>
            </a:r>
            <a:br>
              <a:rPr lang="ru-RU" sz="3700" dirty="0" smtClean="0">
                <a:solidFill>
                  <a:srgbClr val="A50021"/>
                </a:solidFill>
                <a:latin typeface="Arial Black" pitchFamily="34" charset="0"/>
              </a:rPr>
            </a:br>
            <a:r>
              <a:rPr lang="ru-RU" sz="3700" dirty="0" smtClean="0">
                <a:solidFill>
                  <a:srgbClr val="A50021"/>
                </a:solidFill>
                <a:latin typeface="Arial Black" pitchFamily="34" charset="0"/>
              </a:rPr>
              <a:t>результатов</a:t>
            </a:r>
          </a:p>
        </p:txBody>
      </p:sp>
      <p:sp>
        <p:nvSpPr>
          <p:cNvPr id="75778" name="Rectangle 4"/>
          <p:cNvSpPr>
            <a:spLocks noChangeArrowheads="1"/>
          </p:cNvSpPr>
          <p:nvPr/>
        </p:nvSpPr>
        <p:spPr bwMode="auto">
          <a:xfrm>
            <a:off x="4572000" y="1557338"/>
            <a:ext cx="33940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2600" b="1" i="1">
              <a:latin typeface="Times New Roman" pitchFamily="18" charset="0"/>
            </a:endParaRPr>
          </a:p>
        </p:txBody>
      </p:sp>
      <p:pic>
        <p:nvPicPr>
          <p:cNvPr id="1843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25"/>
            <a:ext cx="7502525" cy="4673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75780" name="Rectangle 11"/>
          <p:cNvSpPr>
            <a:spLocks noChangeArrowheads="1"/>
          </p:cNvSpPr>
          <p:nvPr/>
        </p:nvSpPr>
        <p:spPr bwMode="auto">
          <a:xfrm>
            <a:off x="2195513" y="4121150"/>
            <a:ext cx="51133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3000" b="1">
                <a:solidFill>
                  <a:srgbClr val="003399"/>
                </a:solidFill>
                <a:latin typeface="Calibri" pitchFamily="34" charset="0"/>
              </a:rPr>
              <a:t>3-й уровень результатов</a:t>
            </a:r>
          </a:p>
        </p:txBody>
      </p:sp>
      <p:sp>
        <p:nvSpPr>
          <p:cNvPr id="75781" name="Rectangle 12"/>
          <p:cNvSpPr>
            <a:spLocks noChangeArrowheads="1"/>
          </p:cNvSpPr>
          <p:nvPr/>
        </p:nvSpPr>
        <p:spPr bwMode="auto">
          <a:xfrm>
            <a:off x="1692275" y="4913313"/>
            <a:ext cx="51133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3000" b="1">
                <a:solidFill>
                  <a:srgbClr val="003399"/>
                </a:solidFill>
                <a:latin typeface="Calibri" pitchFamily="34" charset="0"/>
              </a:rPr>
              <a:t>2-й уровень результатов</a:t>
            </a:r>
          </a:p>
        </p:txBody>
      </p:sp>
      <p:sp>
        <p:nvSpPr>
          <p:cNvPr id="75782" name="Rectangle 13"/>
          <p:cNvSpPr>
            <a:spLocks noChangeArrowheads="1"/>
          </p:cNvSpPr>
          <p:nvPr/>
        </p:nvSpPr>
        <p:spPr bwMode="auto">
          <a:xfrm>
            <a:off x="1835150" y="5705475"/>
            <a:ext cx="51133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sz="3000" b="1">
                <a:solidFill>
                  <a:srgbClr val="003399"/>
                </a:solidFill>
                <a:latin typeface="Calibri" pitchFamily="34" charset="0"/>
              </a:rPr>
              <a:t>1-й уровень результатов</a:t>
            </a:r>
          </a:p>
        </p:txBody>
      </p:sp>
      <p:pic>
        <p:nvPicPr>
          <p:cNvPr id="75783" name="Picture 14" descr="Картинка 5 из 13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1913" y="333375"/>
            <a:ext cx="2481262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ChangeArrowheads="1"/>
          </p:cNvSpPr>
          <p:nvPr/>
        </p:nvSpPr>
        <p:spPr bwMode="auto">
          <a:xfrm>
            <a:off x="611188" y="260350"/>
            <a:ext cx="8208962" cy="7826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+mn-cs"/>
              </a:rPr>
              <a:t>Воспитательные результаты внеурочной деятельности </a:t>
            </a:r>
            <a:endParaRPr lang="ru-RU" sz="2800" b="1" dirty="0">
              <a:latin typeface="Times New Roman Cyr" charset="-52"/>
              <a:cs typeface="+mn-cs"/>
            </a:endParaRPr>
          </a:p>
        </p:txBody>
      </p:sp>
      <p:sp>
        <p:nvSpPr>
          <p:cNvPr id="321539" name="AutoShape 3"/>
          <p:cNvSpPr>
            <a:spLocks noChangeArrowheads="1"/>
          </p:cNvSpPr>
          <p:nvPr/>
        </p:nvSpPr>
        <p:spPr bwMode="auto">
          <a:xfrm>
            <a:off x="4284663" y="1341438"/>
            <a:ext cx="649287" cy="720725"/>
          </a:xfrm>
          <a:prstGeom prst="downArrow">
            <a:avLst>
              <a:gd name="adj1" fmla="val 75009"/>
              <a:gd name="adj2" fmla="val 41631"/>
            </a:avLst>
          </a:prstGeom>
          <a:solidFill>
            <a:srgbClr val="A5002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1540" name="Rectangle 4"/>
          <p:cNvSpPr>
            <a:spLocks noChangeArrowheads="1"/>
          </p:cNvSpPr>
          <p:nvPr/>
        </p:nvSpPr>
        <p:spPr bwMode="auto">
          <a:xfrm>
            <a:off x="428596" y="2500306"/>
            <a:ext cx="8429683" cy="41002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342900" indent="-342900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2800" b="1" dirty="0">
                <a:latin typeface="Times New Roman" pitchFamily="18" charset="0"/>
              </a:rPr>
              <a:t>1-й уровень: приобретение школьником социальных знаний </a:t>
            </a:r>
          </a:p>
          <a:p>
            <a:pPr marL="342900" indent="-342900" eaLnBrk="0" hangingPunct="0">
              <a:lnSpc>
                <a:spcPct val="30000"/>
              </a:lnSpc>
              <a:spcBef>
                <a:spcPct val="50000"/>
              </a:spcBef>
              <a:defRPr/>
            </a:pPr>
            <a:endParaRPr lang="ru-RU" sz="2800" b="1" dirty="0"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2800" b="1" dirty="0">
                <a:latin typeface="Times New Roman" pitchFamily="18" charset="0"/>
              </a:rPr>
              <a:t>2-й уровень: развитие позитивных отношений к базовым общественным ценностям </a:t>
            </a:r>
          </a:p>
          <a:p>
            <a:pPr marL="342900" indent="-342900" eaLnBrk="0" hangingPunct="0">
              <a:lnSpc>
                <a:spcPct val="10000"/>
              </a:lnSpc>
              <a:spcBef>
                <a:spcPct val="50000"/>
              </a:spcBef>
              <a:defRPr/>
            </a:pPr>
            <a:endParaRPr lang="ru-RU" sz="2800" b="1" dirty="0">
              <a:latin typeface="Times New Roman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sz="2800" b="1" dirty="0">
                <a:latin typeface="Times New Roman" pitchFamily="18" charset="0"/>
              </a:rPr>
              <a:t>3-й уровень: накопление опыта самостоятельного </a:t>
            </a:r>
            <a:r>
              <a:rPr lang="ru-RU" sz="2800" b="1" dirty="0" err="1">
                <a:latin typeface="Times New Roman" pitchFamily="18" charset="0"/>
              </a:rPr>
              <a:t>ценностно</a:t>
            </a:r>
            <a:r>
              <a:rPr lang="ru-RU" sz="2800" b="1" dirty="0">
                <a:latin typeface="Times New Roman" pitchFamily="18" charset="0"/>
              </a:rPr>
              <a:t>- ориентированного социального действия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endParaRPr lang="ru-RU" sz="2800" b="1" dirty="0">
              <a:latin typeface="Times New Roman" pitchFamily="18" charset="0"/>
            </a:endParaRPr>
          </a:p>
        </p:txBody>
      </p:sp>
      <p:sp>
        <p:nvSpPr>
          <p:cNvPr id="321541" name="Line 5"/>
          <p:cNvSpPr>
            <a:spLocks noChangeShapeType="1"/>
          </p:cNvSpPr>
          <p:nvPr/>
        </p:nvSpPr>
        <p:spPr bwMode="auto">
          <a:xfrm>
            <a:off x="395288" y="2420938"/>
            <a:ext cx="8353425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1542" name="Line 6"/>
          <p:cNvSpPr>
            <a:spLocks noChangeShapeType="1"/>
          </p:cNvSpPr>
          <p:nvPr/>
        </p:nvSpPr>
        <p:spPr bwMode="auto">
          <a:xfrm>
            <a:off x="468313" y="6237288"/>
            <a:ext cx="8353425" cy="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21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215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Следующий кадр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1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21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21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8" grpId="0" build="p" autoUpdateAnimBg="0" advAuto="0"/>
      <p:bldP spid="321539" grpId="0" animBg="1"/>
      <p:bldP spid="321540" grpId="0" build="p" autoUpdateAnimBg="0"/>
      <p:bldP spid="321541" grpId="0" animBg="1"/>
      <p:bldP spid="32154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700" smtClean="0">
                <a:solidFill>
                  <a:srgbClr val="A50021"/>
                </a:solidFill>
                <a:latin typeface="Arial Black" pitchFamily="34" charset="0"/>
              </a:rPr>
              <a:t>Уровни воспитательных результатов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1650"/>
            <a:ext cx="4897438" cy="4752975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500" b="1" i="1" dirty="0" smtClean="0">
                <a:solidFill>
                  <a:srgbClr val="0000CC"/>
                </a:solidFill>
              </a:rPr>
              <a:t>Первый уровень </a:t>
            </a:r>
            <a:r>
              <a:rPr lang="ru-RU" sz="2500" b="1" dirty="0" smtClean="0">
                <a:solidFill>
                  <a:srgbClr val="0000CC"/>
                </a:solidFill>
              </a:rPr>
              <a:t>–</a:t>
            </a:r>
            <a:r>
              <a:rPr lang="ru-RU" sz="2500" b="1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500" b="1" dirty="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500" dirty="0" smtClean="0"/>
              <a:t>    приобретение школьником социальных знаний </a:t>
            </a:r>
            <a:r>
              <a:rPr lang="ru-RU" sz="2100" dirty="0" smtClean="0"/>
              <a:t>(об общественных нормах, об устройстве общества, о социально одобряемых и неодобряемых формах поведения в обществе и т.п.),</a:t>
            </a:r>
            <a:r>
              <a:rPr lang="ru-RU" sz="2500" dirty="0" smtClean="0"/>
              <a:t> первичного понимания социальной реальности и повседневной жизни. </a:t>
            </a:r>
          </a:p>
        </p:txBody>
      </p:sp>
      <p:sp>
        <p:nvSpPr>
          <p:cNvPr id="78851" name="Rectangle 4"/>
          <p:cNvSpPr>
            <a:spLocks noChangeArrowheads="1"/>
          </p:cNvSpPr>
          <p:nvPr/>
        </p:nvSpPr>
        <p:spPr bwMode="auto">
          <a:xfrm>
            <a:off x="4572000" y="1557338"/>
            <a:ext cx="33940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2600" b="1" i="1">
              <a:latin typeface="Times New Roman" pitchFamily="18" charset="0"/>
            </a:endParaRPr>
          </a:p>
        </p:txBody>
      </p:sp>
      <p:pic>
        <p:nvPicPr>
          <p:cNvPr id="7885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1412875"/>
            <a:ext cx="3563937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 txBox="1">
            <a:spLocks noGrp="1" noChangeArrowheads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>
              <a:defRPr/>
            </a:pPr>
            <a:fld id="{F9C507BB-2245-43D5-AEAC-ADB9F11CA9FC}" type="slidenum">
              <a:rPr lang="ru-RU" sz="1200">
                <a:solidFill>
                  <a:schemeClr val="tx2">
                    <a:shade val="90000"/>
                  </a:schemeClr>
                </a:solidFill>
                <a:cs typeface="+mn-cs"/>
              </a:rPr>
              <a:pPr algn="r">
                <a:defRPr/>
              </a:pPr>
              <a:t>6</a:t>
            </a:fld>
            <a:endParaRPr lang="ru-RU" sz="1200">
              <a:solidFill>
                <a:schemeClr val="tx2">
                  <a:shade val="90000"/>
                </a:schemeClr>
              </a:solidFill>
              <a:cs typeface="+mn-cs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839200" cy="1458913"/>
          </a:xfrm>
        </p:spPr>
        <p:txBody>
          <a:bodyPr lIns="0" rIns="0" bIns="0" anchor="b"/>
          <a:lstStyle/>
          <a:p>
            <a:r>
              <a:rPr lang="ru-RU" sz="2400" b="1" smtClean="0">
                <a:solidFill>
                  <a:srgbClr val="21B2C9"/>
                </a:solidFill>
                <a:latin typeface="Tahoma" pitchFamily="34" charset="0"/>
              </a:rPr>
              <a:t>Современный национальный </a:t>
            </a:r>
            <a:br>
              <a:rPr lang="ru-RU" sz="2400" b="1" smtClean="0">
                <a:solidFill>
                  <a:srgbClr val="21B2C9"/>
                </a:solidFill>
                <a:latin typeface="Tahoma" pitchFamily="34" charset="0"/>
              </a:rPr>
            </a:br>
            <a:r>
              <a:rPr lang="ru-RU" sz="2400" b="1" smtClean="0">
                <a:solidFill>
                  <a:srgbClr val="21B2C9"/>
                </a:solidFill>
                <a:latin typeface="Tahoma" pitchFamily="34" charset="0"/>
              </a:rPr>
              <a:t>воспитательный идеал личности</a:t>
            </a:r>
            <a:br>
              <a:rPr lang="ru-RU" sz="2400" b="1" smtClean="0">
                <a:solidFill>
                  <a:srgbClr val="21B2C9"/>
                </a:solidFill>
                <a:latin typeface="Tahoma" pitchFamily="34" charset="0"/>
              </a:rPr>
            </a:br>
            <a:r>
              <a:rPr lang="ru-RU" sz="2400" b="1" smtClean="0">
                <a:solidFill>
                  <a:srgbClr val="21B2C9"/>
                </a:solidFill>
                <a:latin typeface="Tahoma" pitchFamily="34" charset="0"/>
              </a:rPr>
              <a:t>гражданина России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8991600" cy="4373563"/>
          </a:xfrm>
        </p:spPr>
        <p:txBody>
          <a:bodyPr/>
          <a:lstStyle/>
          <a:p>
            <a:pPr marL="273050" indent="-273050">
              <a:lnSpc>
                <a:spcPct val="90000"/>
              </a:lnSpc>
              <a:buFontTx/>
              <a:buNone/>
            </a:pPr>
            <a:r>
              <a:rPr lang="ru-RU" smtClean="0"/>
              <a:t>	</a:t>
            </a:r>
          </a:p>
          <a:p>
            <a:pPr marL="273050" indent="-273050">
              <a:lnSpc>
                <a:spcPct val="90000"/>
              </a:lnSpc>
              <a:buFontTx/>
              <a:buNone/>
            </a:pPr>
            <a:r>
              <a:rPr lang="ru-RU" smtClean="0"/>
              <a:t>	</a:t>
            </a:r>
            <a:r>
              <a:rPr lang="ru-RU" sz="3600" i="1" smtClean="0">
                <a:solidFill>
                  <a:srgbClr val="06686D"/>
                </a:solidFill>
                <a:latin typeface="Monotype Corsiva" pitchFamily="66" charset="0"/>
              </a:rPr>
              <a:t>Высоконравственный, творческий, компетентный гражданин России, принимающий судьбу Отечества как свою личную, осознающий ответственность за настоящее и будущее своей страны, укорененный в духовных и культурных традициях многонационального народа России</a:t>
            </a:r>
          </a:p>
          <a:p>
            <a:pPr marL="273050" indent="-273050">
              <a:lnSpc>
                <a:spcPct val="90000"/>
              </a:lnSpc>
            </a:pPr>
            <a:endParaRPr lang="ru-RU" sz="3600" smtClean="0">
              <a:latin typeface="Tahoma" pitchFamily="34" charset="0"/>
            </a:endParaRPr>
          </a:p>
        </p:txBody>
      </p:sp>
      <p:sp>
        <p:nvSpPr>
          <p:cNvPr id="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DD826307-6C03-4641-B0CF-043975AA834A}" type="slidenum">
              <a:rPr lang="ru-RU" sz="1400">
                <a:latin typeface="+mn-lt"/>
                <a:cs typeface="+mn-cs"/>
              </a:rPr>
              <a:pPr algn="r">
                <a:defRPr/>
              </a:pPr>
              <a:t>6</a:t>
            </a:fld>
            <a:endParaRPr lang="ru-RU" sz="1400">
              <a:latin typeface="+mn-lt"/>
              <a:cs typeface="+mn-cs"/>
            </a:endParaRPr>
          </a:p>
        </p:txBody>
      </p:sp>
    </p:spTree>
  </p:cSld>
  <p:clrMapOvr>
    <a:masterClrMapping/>
  </p:clrMapOvr>
  <p:transition advTm="28641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686800" cy="1139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700" smtClean="0">
                <a:solidFill>
                  <a:srgbClr val="A50021"/>
                </a:solidFill>
                <a:latin typeface="Arial Black" pitchFamily="34" charset="0"/>
              </a:rPr>
              <a:t>Уровни воспитательных результатов</a:t>
            </a:r>
          </a:p>
        </p:txBody>
      </p:sp>
      <p:sp>
        <p:nvSpPr>
          <p:cNvPr id="79874" name="Rectangle 3"/>
          <p:cNvSpPr>
            <a:spLocks noChangeArrowheads="1"/>
          </p:cNvSpPr>
          <p:nvPr/>
        </p:nvSpPr>
        <p:spPr bwMode="auto">
          <a:xfrm>
            <a:off x="4572000" y="1557338"/>
            <a:ext cx="33940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2600" b="1" i="1">
              <a:latin typeface="Times New Roman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79388" y="2000250"/>
            <a:ext cx="4035425" cy="43576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ru-RU" sz="2500" b="1" i="1" dirty="0">
                <a:solidFill>
                  <a:srgbClr val="0000CC"/>
                </a:solidFill>
                <a:latin typeface="+mn-lt"/>
                <a:cs typeface="+mn-cs"/>
              </a:rPr>
              <a:t>Второй уровень </a:t>
            </a:r>
            <a:r>
              <a:rPr lang="ru-RU" sz="2500" dirty="0">
                <a:solidFill>
                  <a:srgbClr val="0000CC"/>
                </a:solidFill>
                <a:latin typeface="+mn-lt"/>
                <a:cs typeface="+mn-cs"/>
              </a:rPr>
              <a:t>–</a:t>
            </a:r>
            <a:r>
              <a:rPr lang="ru-RU" sz="2500" dirty="0">
                <a:latin typeface="+mn-lt"/>
                <a:cs typeface="+mn-cs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ru-RU" sz="25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ru-RU" sz="2500" dirty="0">
                <a:latin typeface="+mn-lt"/>
                <a:cs typeface="+mn-cs"/>
              </a:rPr>
              <a:t>    получение школьником опыта переживания и  позитивного отношения         к базовым ценностям общества, ценностного отношения к социальной реальности в целом.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ru-RU" sz="2500" b="1" i="1" dirty="0">
              <a:latin typeface="+mn-lt"/>
              <a:cs typeface="+mn-cs"/>
            </a:endParaRPr>
          </a:p>
        </p:txBody>
      </p:sp>
      <p:pic>
        <p:nvPicPr>
          <p:cNvPr id="7987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1268413"/>
            <a:ext cx="4500562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686800" cy="1139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700" smtClean="0">
                <a:solidFill>
                  <a:srgbClr val="A50021"/>
                </a:solidFill>
                <a:latin typeface="Arial Black" pitchFamily="34" charset="0"/>
              </a:rPr>
              <a:t>Уровни воспитательных результатов</a:t>
            </a:r>
          </a:p>
        </p:txBody>
      </p:sp>
      <p:sp>
        <p:nvSpPr>
          <p:cNvPr id="80898" name="Rectangle 3"/>
          <p:cNvSpPr>
            <a:spLocks noChangeArrowheads="1"/>
          </p:cNvSpPr>
          <p:nvPr/>
        </p:nvSpPr>
        <p:spPr bwMode="auto">
          <a:xfrm>
            <a:off x="4572000" y="1557338"/>
            <a:ext cx="33940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2600" b="1" i="1">
              <a:latin typeface="Times New Roman" pitchFamily="18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79388" y="2143125"/>
            <a:ext cx="4035425" cy="38782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ru-RU" sz="2500" b="1" i="1" dirty="0">
                <a:solidFill>
                  <a:srgbClr val="0000CC"/>
                </a:solidFill>
                <a:latin typeface="+mn-lt"/>
                <a:cs typeface="+mn-cs"/>
              </a:rPr>
              <a:t>Третий уровень </a:t>
            </a:r>
            <a:r>
              <a:rPr lang="ru-RU" sz="2500" dirty="0">
                <a:solidFill>
                  <a:srgbClr val="0000CC"/>
                </a:solidFill>
                <a:latin typeface="+mn-lt"/>
                <a:cs typeface="+mn-cs"/>
              </a:rPr>
              <a:t>–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ru-RU" sz="2500" dirty="0">
              <a:solidFill>
                <a:srgbClr val="0000CC"/>
              </a:solidFill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ru-RU" sz="2500" dirty="0">
                <a:latin typeface="+mn-lt"/>
                <a:cs typeface="+mn-cs"/>
              </a:rPr>
              <a:t>    получение школьником опыта самостоятельного общественного действия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ru-RU" sz="25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ru-RU" sz="2500" dirty="0"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ru-RU" sz="2500" b="1" i="1" dirty="0">
              <a:latin typeface="+mn-lt"/>
              <a:cs typeface="+mn-cs"/>
            </a:endParaRPr>
          </a:p>
        </p:txBody>
      </p:sp>
      <p:pic>
        <p:nvPicPr>
          <p:cNvPr id="8090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7075" y="1557338"/>
            <a:ext cx="4427538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Результаты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1-й уровень – школьник  знает и понимает общественную жизнь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2-й уровень – школьник ценит общественную жизнь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3-й уровень – школьник самостоятельно действует в общественной жизни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4"/>
          <p:cNvSpPr txBox="1">
            <a:spLocks noChangeArrowheads="1"/>
          </p:cNvSpPr>
          <p:nvPr/>
        </p:nvSpPr>
        <p:spPr bwMode="auto">
          <a:xfrm>
            <a:off x="-36513" y="0"/>
            <a:ext cx="9180513" cy="1506538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lIns="90498" tIns="45249" rIns="90498" bIns="45249">
            <a:spAutoFit/>
          </a:bodyPr>
          <a:lstStyle/>
          <a:p>
            <a:pPr algn="ctr" defTabSz="904875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ru-RU">
              <a:solidFill>
                <a:schemeClr val="bg1"/>
              </a:solidFill>
              <a:latin typeface="Calibri" pitchFamily="34" charset="0"/>
            </a:endParaRPr>
          </a:p>
          <a:p>
            <a:pPr algn="ctr" defTabSz="904875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 sz="2800">
                <a:solidFill>
                  <a:schemeClr val="bg1"/>
                </a:solidFill>
                <a:latin typeface="Verdana" pitchFamily="34" charset="0"/>
              </a:rPr>
              <a:t>Выделение трех уровней результатов                                    внеурочной деятельности позволит:</a:t>
            </a:r>
          </a:p>
          <a:p>
            <a:pPr algn="ctr" defTabSz="904875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ru-RU" sz="28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04453" name="AutoShape 5"/>
          <p:cNvSpPr>
            <a:spLocks noChangeArrowheads="1"/>
          </p:cNvSpPr>
          <p:nvPr/>
        </p:nvSpPr>
        <p:spPr bwMode="auto">
          <a:xfrm>
            <a:off x="2828925" y="1806575"/>
            <a:ext cx="6149975" cy="8302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336600"/>
            </a:solidFill>
            <a:round/>
            <a:headEnd/>
            <a:tailEnd/>
          </a:ln>
        </p:spPr>
        <p:txBody>
          <a:bodyPr lIns="90498" tIns="45249" rIns="90498" bIns="45249">
            <a:spAutoFit/>
          </a:bodyPr>
          <a:lstStyle/>
          <a:p>
            <a:pPr indent="17463" algn="just" defTabSz="904875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>
                <a:latin typeface="Verdana" pitchFamily="34" charset="0"/>
              </a:rPr>
              <a:t>разрабатывать образовательные программы внеурочной деятельности с четким представлением </a:t>
            </a:r>
            <a:r>
              <a:rPr lang="ru-RU">
                <a:latin typeface="Calibri" pitchFamily="34" charset="0"/>
              </a:rPr>
              <a:t> </a:t>
            </a:r>
            <a:r>
              <a:rPr lang="ru-RU">
                <a:latin typeface="Verdana" pitchFamily="34" charset="0"/>
              </a:rPr>
              <a:t>о результатах</a:t>
            </a:r>
            <a:endParaRPr lang="ru-RU" b="1">
              <a:latin typeface="Verdana" pitchFamily="34" charset="0"/>
            </a:endParaRPr>
          </a:p>
        </p:txBody>
      </p:sp>
      <p:sp>
        <p:nvSpPr>
          <p:cNvPr id="104454" name="AutoShape 6"/>
          <p:cNvSpPr>
            <a:spLocks noChangeArrowheads="1"/>
          </p:cNvSpPr>
          <p:nvPr/>
        </p:nvSpPr>
        <p:spPr bwMode="auto">
          <a:xfrm>
            <a:off x="2274888" y="2787650"/>
            <a:ext cx="6878637" cy="101441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336600"/>
            </a:solidFill>
            <a:round/>
            <a:headEnd/>
            <a:tailEnd/>
          </a:ln>
        </p:spPr>
        <p:txBody>
          <a:bodyPr lIns="90498" tIns="45249" rIns="90498" bIns="45249">
            <a:spAutoFit/>
          </a:bodyPr>
          <a:lstStyle/>
          <a:p>
            <a:pPr marL="1588" indent="-1588" defTabSz="904875"/>
            <a:r>
              <a:rPr lang="ru-RU">
                <a:latin typeface="Verdana" pitchFamily="34" charset="0"/>
              </a:rPr>
              <a:t>подбирать такие формы внеурочной деятельности, которые гарантируют достижение результата определенного уровня </a:t>
            </a:r>
            <a:endParaRPr lang="ru-RU" b="1">
              <a:latin typeface="Verdana" pitchFamily="34" charset="0"/>
            </a:endParaRPr>
          </a:p>
        </p:txBody>
      </p:sp>
      <p:sp>
        <p:nvSpPr>
          <p:cNvPr id="104455" name="AutoShape 7"/>
          <p:cNvSpPr>
            <a:spLocks noChangeArrowheads="1"/>
          </p:cNvSpPr>
          <p:nvPr/>
        </p:nvSpPr>
        <p:spPr bwMode="auto">
          <a:xfrm>
            <a:off x="1371600" y="3806825"/>
            <a:ext cx="7664450" cy="70961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336600"/>
            </a:solidFill>
            <a:round/>
            <a:headEnd/>
            <a:tailEnd/>
          </a:ln>
        </p:spPr>
        <p:txBody>
          <a:bodyPr lIns="90498" tIns="45249" rIns="90498" bIns="45249">
            <a:spAutoFit/>
          </a:bodyPr>
          <a:lstStyle/>
          <a:p>
            <a:pPr defTabSz="904875">
              <a:spcBef>
                <a:spcPct val="50000"/>
              </a:spcBef>
            </a:pPr>
            <a:r>
              <a:rPr lang="ru-RU">
                <a:latin typeface="Verdana" pitchFamily="34" charset="0"/>
              </a:rPr>
              <a:t>выстраивать логику перехода от результатов одного уровня </a:t>
            </a:r>
            <a:r>
              <a:rPr lang="ru-RU">
                <a:latin typeface="Calibri" pitchFamily="34" charset="0"/>
              </a:rPr>
              <a:t>                 </a:t>
            </a:r>
            <a:r>
              <a:rPr lang="ru-RU">
                <a:latin typeface="Verdana" pitchFamily="34" charset="0"/>
              </a:rPr>
              <a:t>к другому</a:t>
            </a:r>
          </a:p>
        </p:txBody>
      </p:sp>
      <p:sp>
        <p:nvSpPr>
          <p:cNvPr id="104456" name="AutoShape 8"/>
          <p:cNvSpPr>
            <a:spLocks noChangeArrowheads="1"/>
          </p:cNvSpPr>
          <p:nvPr/>
        </p:nvSpPr>
        <p:spPr bwMode="auto">
          <a:xfrm>
            <a:off x="684213" y="4735513"/>
            <a:ext cx="8280400" cy="70961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336600"/>
            </a:solidFill>
            <a:round/>
            <a:headEnd/>
            <a:tailEnd/>
          </a:ln>
        </p:spPr>
        <p:txBody>
          <a:bodyPr lIns="90498" tIns="45249" rIns="90498" bIns="45249">
            <a:spAutoFit/>
          </a:bodyPr>
          <a:lstStyle/>
          <a:p>
            <a:pPr algn="just" defTabSz="904875"/>
            <a:r>
              <a:rPr lang="ru-RU">
                <a:latin typeface="Verdana" pitchFamily="34" charset="0"/>
              </a:rPr>
              <a:t>диагностировать результативность и эффективность внеучебной деятельности </a:t>
            </a:r>
            <a:endParaRPr lang="ru-RU" b="1">
              <a:latin typeface="Verdana" pitchFamily="34" charset="0"/>
            </a:endParaRPr>
          </a:p>
        </p:txBody>
      </p:sp>
      <p:sp>
        <p:nvSpPr>
          <p:cNvPr id="104458" name="AutoShape 10"/>
          <p:cNvSpPr>
            <a:spLocks noChangeArrowheads="1"/>
          </p:cNvSpPr>
          <p:nvPr/>
        </p:nvSpPr>
        <p:spPr bwMode="auto">
          <a:xfrm>
            <a:off x="11113" y="5527675"/>
            <a:ext cx="9139237" cy="101441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336600"/>
            </a:solidFill>
            <a:round/>
            <a:headEnd/>
            <a:tailEnd/>
          </a:ln>
        </p:spPr>
        <p:txBody>
          <a:bodyPr lIns="90498" tIns="45249" rIns="90498" bIns="45249">
            <a:spAutoFit/>
          </a:bodyPr>
          <a:lstStyle/>
          <a:p>
            <a:pPr algn="just" defTabSz="904875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ru-RU">
                <a:latin typeface="Verdana" pitchFamily="34" charset="0"/>
              </a:rPr>
              <a:t>оценивать качество программ внеурочной деятельности по достижению результатов, соответствие избранных форм предполагаемым результатам</a:t>
            </a:r>
            <a:endParaRPr lang="ru-RU" b="1">
              <a:latin typeface="Calibri" pitchFamily="34" charset="0"/>
            </a:endParaRPr>
          </a:p>
        </p:txBody>
      </p:sp>
      <p:sp>
        <p:nvSpPr>
          <p:cNvPr id="104460" name="Line 12"/>
          <p:cNvSpPr>
            <a:spLocks noChangeShapeType="1"/>
          </p:cNvSpPr>
          <p:nvPr/>
        </p:nvSpPr>
        <p:spPr bwMode="auto">
          <a:xfrm>
            <a:off x="3348038" y="1196975"/>
            <a:ext cx="0" cy="70485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4461" name="Line 13"/>
          <p:cNvSpPr>
            <a:spLocks noChangeShapeType="1"/>
          </p:cNvSpPr>
          <p:nvPr/>
        </p:nvSpPr>
        <p:spPr bwMode="auto">
          <a:xfrm>
            <a:off x="2555875" y="1036638"/>
            <a:ext cx="0" cy="1887537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4462" name="Line 14"/>
          <p:cNvSpPr>
            <a:spLocks noChangeShapeType="1"/>
          </p:cNvSpPr>
          <p:nvPr/>
        </p:nvSpPr>
        <p:spPr bwMode="auto">
          <a:xfrm flipH="1">
            <a:off x="1835150" y="1036638"/>
            <a:ext cx="1588" cy="2824162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4463" name="Line 15"/>
          <p:cNvSpPr>
            <a:spLocks noChangeShapeType="1"/>
          </p:cNvSpPr>
          <p:nvPr/>
        </p:nvSpPr>
        <p:spPr bwMode="auto">
          <a:xfrm>
            <a:off x="1116013" y="1036638"/>
            <a:ext cx="0" cy="3760787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4464" name="Line 16"/>
          <p:cNvSpPr>
            <a:spLocks noChangeShapeType="1"/>
          </p:cNvSpPr>
          <p:nvPr/>
        </p:nvSpPr>
        <p:spPr bwMode="auto">
          <a:xfrm>
            <a:off x="468313" y="1125538"/>
            <a:ext cx="0" cy="455295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32" name="AutoShape 17"/>
          <p:cNvSpPr>
            <a:spLocks noChangeArrowheads="1"/>
          </p:cNvSpPr>
          <p:nvPr/>
        </p:nvSpPr>
        <p:spPr bwMode="auto">
          <a:xfrm>
            <a:off x="141288" y="261938"/>
            <a:ext cx="8750300" cy="863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lIns="90498" tIns="45249" rIns="90498" bIns="45249">
            <a:spAutoFit/>
          </a:bodyPr>
          <a:lstStyle/>
          <a:p>
            <a:pPr defTabSz="904875">
              <a:spcBef>
                <a:spcPct val="50000"/>
              </a:spcBef>
            </a:pPr>
            <a:endParaRPr lang="ru-RU" b="1">
              <a:latin typeface="Verdana" pitchFamily="34" charset="0"/>
            </a:endParaRPr>
          </a:p>
          <a:p>
            <a:pPr defTabSz="904875">
              <a:spcBef>
                <a:spcPct val="50000"/>
              </a:spcBef>
            </a:pPr>
            <a:endParaRPr lang="ru-RU" b="1">
              <a:latin typeface="Verdana" pitchFamily="34" charset="0"/>
            </a:endParaRPr>
          </a:p>
        </p:txBody>
      </p:sp>
      <p:sp>
        <p:nvSpPr>
          <p:cNvPr id="81933" name="Rectangle 19"/>
          <p:cNvSpPr>
            <a:spLocks noChangeArrowheads="1"/>
          </p:cNvSpPr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 lIns="90498" tIns="45249" rIns="90498" bIns="45249" anchor="ctr"/>
          <a:lstStyle/>
          <a:p>
            <a:pPr defTabSz="904875"/>
            <a:endParaRPr lang="ru-RU" b="1"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 animBg="1"/>
      <p:bldP spid="104454" grpId="0" animBg="1"/>
      <p:bldP spid="104455" grpId="0" animBg="1"/>
      <p:bldP spid="104456" grpId="0" animBg="1"/>
      <p:bldP spid="104458" grpId="0" animBg="1"/>
      <p:bldP spid="104460" grpId="0" animBg="1"/>
      <p:bldP spid="104461" grpId="0" animBg="1"/>
      <p:bldP spid="104462" grpId="0" animBg="1"/>
      <p:bldP spid="104463" grpId="0" animBg="1"/>
      <p:bldP spid="10446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1"/>
          <p:cNvSpPr txBox="1">
            <a:spLocks noChangeArrowheads="1"/>
          </p:cNvSpPr>
          <p:nvPr/>
        </p:nvSpPr>
        <p:spPr bwMode="auto">
          <a:xfrm>
            <a:off x="2555875" y="682625"/>
            <a:ext cx="6361113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b="1">
                <a:solidFill>
                  <a:srgbClr val="777777"/>
                </a:solidFill>
                <a:latin typeface="Times New Roman" pitchFamily="18" charset="0"/>
              </a:rPr>
              <a:t>МЕТОДИЧЕСКИЙ КОНСТРУКТОР ВНЕУРОЧНОЙ ОБРАЗОВАТЕЛЬНОЙ ПРОГРАММЫ </a:t>
            </a:r>
            <a:br>
              <a:rPr lang="ru-RU" b="1">
                <a:solidFill>
                  <a:srgbClr val="777777"/>
                </a:solidFill>
                <a:latin typeface="Times New Roman" pitchFamily="18" charset="0"/>
              </a:rPr>
            </a:br>
            <a:r>
              <a:rPr lang="ru-RU" b="1">
                <a:solidFill>
                  <a:srgbClr val="7030A0"/>
                </a:solidFill>
                <a:latin typeface="Times New Roman" pitchFamily="18" charset="0"/>
              </a:rPr>
              <a:t>ХУДОЖЕСТВЕННОГО ТВОРЧЕСТВА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0"/>
            <a:ext cx="2916237" cy="681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23555" name="Group 3"/>
          <p:cNvGraphicFramePr>
            <a:graphicFrameLocks noGrp="1"/>
          </p:cNvGraphicFramePr>
          <p:nvPr/>
        </p:nvGraphicFramePr>
        <p:xfrm>
          <a:off x="323850" y="1916113"/>
          <a:ext cx="8320088" cy="4646613"/>
        </p:xfrm>
        <a:graphic>
          <a:graphicData uri="http://schemas.openxmlformats.org/drawingml/2006/table">
            <a:tbl>
              <a:tblPr/>
              <a:tblGrid>
                <a:gridCol w="2079625"/>
                <a:gridCol w="2076450"/>
                <a:gridCol w="2082800"/>
                <a:gridCol w="2081213"/>
              </a:tblGrid>
              <a:tr h="1800225">
                <a:tc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18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Воспитательные результаты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818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818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818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1818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581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18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Приобретение школьником  социальных знаний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18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 уровень)</a:t>
                      </a:r>
                    </a:p>
                  </a:txBody>
                  <a:tcPr marL="90000" marR="90000" marT="581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18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ценностного отношения к социальной реальности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18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 уровень)</a:t>
                      </a:r>
                    </a:p>
                  </a:txBody>
                  <a:tcPr marL="90000" marR="90000" marT="581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18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опыта самостоятельного общественного действия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18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 уровень)</a:t>
                      </a:r>
                    </a:p>
                  </a:txBody>
                  <a:tcPr marL="90000" marR="90000" marT="581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1900">
                <a:tc rowSpan="3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818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Формы внеурочной деятельности</a:t>
                      </a:r>
                    </a:p>
                  </a:txBody>
                  <a:tcPr marL="90000" marR="90000" marT="581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Занятия детских объединений художественного творчества</a:t>
                      </a:r>
                    </a:p>
                  </a:txBody>
                  <a:tcPr marL="90000" marR="90000" marT="581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ahoma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ahoma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9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Художественные выставки, фестивали искусств, спектакли в классе, школе</a:t>
                      </a:r>
                    </a:p>
                  </a:txBody>
                  <a:tcPr marL="90000" marR="90000" marT="581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1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6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ahoma" pitchFamily="34" charset="0"/>
                        <a:ea typeface="Arial Unicode MS"/>
                        <a:cs typeface="Arial Unicode MS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Художественные акции и проекты </a:t>
                      </a:r>
                    </a:p>
                    <a:p>
                      <a:pPr marL="0" marR="0" lvl="0" indent="0" algn="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школьников в окружающем школу социуме</a:t>
                      </a:r>
                    </a:p>
                  </a:txBody>
                  <a:tcPr marL="90000" marR="90000" marT="5814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0127" name="AutoShape 15"/>
          <p:cNvSpPr>
            <a:spLocks noChangeArrowheads="1"/>
          </p:cNvSpPr>
          <p:nvPr/>
        </p:nvSpPr>
        <p:spPr bwMode="auto">
          <a:xfrm>
            <a:off x="0" y="571500"/>
            <a:ext cx="2357438" cy="1143000"/>
          </a:xfrm>
          <a:prstGeom prst="irregularSeal2">
            <a:avLst/>
          </a:prstGeom>
          <a:solidFill>
            <a:srgbClr val="00E4A8"/>
          </a:solidFill>
          <a:ln w="25560">
            <a:solidFill>
              <a:srgbClr val="00A77A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>
                <a:solidFill>
                  <a:srgbClr val="FFFFFF"/>
                </a:solidFill>
                <a:latin typeface="Calibri" pitchFamily="34" charset="0"/>
              </a:rPr>
              <a:t>Фрагмент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7188" y="274638"/>
            <a:ext cx="8329612" cy="796925"/>
          </a:xfrm>
          <a:solidFill>
            <a:schemeClr val="accent2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hlink"/>
                </a:solidFill>
              </a:rPr>
              <a:t>Методический конструктор внеурочной деятельности</a:t>
            </a:r>
          </a:p>
        </p:txBody>
      </p:sp>
      <p:sp>
        <p:nvSpPr>
          <p:cNvPr id="92162" name="Line 132"/>
          <p:cNvSpPr>
            <a:spLocks noChangeShapeType="1"/>
          </p:cNvSpPr>
          <p:nvPr/>
        </p:nvSpPr>
        <p:spPr bwMode="auto">
          <a:xfrm>
            <a:off x="4572000" y="3187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163" name="Line 133"/>
          <p:cNvSpPr>
            <a:spLocks noChangeShapeType="1"/>
          </p:cNvSpPr>
          <p:nvPr/>
        </p:nvSpPr>
        <p:spPr bwMode="auto">
          <a:xfrm>
            <a:off x="4572000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164" name="Line 134"/>
          <p:cNvSpPr>
            <a:spLocks noChangeShapeType="1"/>
          </p:cNvSpPr>
          <p:nvPr/>
        </p:nvSpPr>
        <p:spPr bwMode="auto">
          <a:xfrm>
            <a:off x="6046788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248" name="Rectangle 168"/>
          <p:cNvSpPr>
            <a:spLocks noRot="1" noChangeArrowheads="1"/>
          </p:cNvSpPr>
          <p:nvPr/>
        </p:nvSpPr>
        <p:spPr bwMode="auto">
          <a:xfrm>
            <a:off x="468313" y="1628775"/>
            <a:ext cx="82296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92166" name="Line 218"/>
          <p:cNvSpPr>
            <a:spLocks noChangeShapeType="1"/>
          </p:cNvSpPr>
          <p:nvPr/>
        </p:nvSpPr>
        <p:spPr bwMode="auto">
          <a:xfrm>
            <a:off x="4572000" y="3187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167" name="Line 219"/>
          <p:cNvSpPr>
            <a:spLocks noChangeShapeType="1"/>
          </p:cNvSpPr>
          <p:nvPr/>
        </p:nvSpPr>
        <p:spPr bwMode="auto">
          <a:xfrm>
            <a:off x="4572000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168" name="Line 220"/>
          <p:cNvSpPr>
            <a:spLocks noChangeShapeType="1"/>
          </p:cNvSpPr>
          <p:nvPr/>
        </p:nvSpPr>
        <p:spPr bwMode="auto">
          <a:xfrm>
            <a:off x="6046788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46376" name="Group 296"/>
          <p:cNvGraphicFramePr>
            <a:graphicFrameLocks noGrp="1"/>
          </p:cNvGraphicFramePr>
          <p:nvPr/>
        </p:nvGraphicFramePr>
        <p:xfrm>
          <a:off x="395288" y="1341438"/>
          <a:ext cx="8534431" cy="5094304"/>
        </p:xfrm>
        <a:graphic>
          <a:graphicData uri="http://schemas.openxmlformats.org/drawingml/2006/table">
            <a:tbl>
              <a:tblPr/>
              <a:tblGrid>
                <a:gridCol w="2132370"/>
                <a:gridCol w="2134020"/>
                <a:gridCol w="2134021"/>
                <a:gridCol w="2134020"/>
              </a:tblGrid>
              <a:tr h="229765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внеурочной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Приобретение школьником  социальных знаний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ценностного отношения к социальной реальности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опыта самостоятельного общественного действия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8412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Игровая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Ролевая игра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835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Деловая игра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289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 моделирующая игра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hlink"/>
                </a:solidFill>
              </a:rPr>
              <a:t>Методический конструктор внеурочной деятельности</a:t>
            </a:r>
          </a:p>
        </p:txBody>
      </p:sp>
      <p:sp>
        <p:nvSpPr>
          <p:cNvPr id="93186" name="Line 3"/>
          <p:cNvSpPr>
            <a:spLocks noChangeShapeType="1"/>
          </p:cNvSpPr>
          <p:nvPr/>
        </p:nvSpPr>
        <p:spPr bwMode="auto">
          <a:xfrm>
            <a:off x="4572000" y="3187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187" name="Line 4"/>
          <p:cNvSpPr>
            <a:spLocks noChangeShapeType="1"/>
          </p:cNvSpPr>
          <p:nvPr/>
        </p:nvSpPr>
        <p:spPr bwMode="auto">
          <a:xfrm>
            <a:off x="4572000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188" name="Line 5"/>
          <p:cNvSpPr>
            <a:spLocks noChangeShapeType="1"/>
          </p:cNvSpPr>
          <p:nvPr/>
        </p:nvSpPr>
        <p:spPr bwMode="auto">
          <a:xfrm>
            <a:off x="6046788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8838" name="Rectangle 6"/>
          <p:cNvSpPr>
            <a:spLocks noRot="1" noChangeArrowheads="1"/>
          </p:cNvSpPr>
          <p:nvPr/>
        </p:nvSpPr>
        <p:spPr bwMode="auto">
          <a:xfrm>
            <a:off x="468313" y="1628775"/>
            <a:ext cx="82296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93190" name="Line 7"/>
          <p:cNvSpPr>
            <a:spLocks noChangeShapeType="1"/>
          </p:cNvSpPr>
          <p:nvPr/>
        </p:nvSpPr>
        <p:spPr bwMode="auto">
          <a:xfrm>
            <a:off x="4572000" y="3187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191" name="Line 8"/>
          <p:cNvSpPr>
            <a:spLocks noChangeShapeType="1"/>
          </p:cNvSpPr>
          <p:nvPr/>
        </p:nvSpPr>
        <p:spPr bwMode="auto">
          <a:xfrm>
            <a:off x="4572000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192" name="Line 9"/>
          <p:cNvSpPr>
            <a:spLocks noChangeShapeType="1"/>
          </p:cNvSpPr>
          <p:nvPr/>
        </p:nvSpPr>
        <p:spPr bwMode="auto">
          <a:xfrm>
            <a:off x="6046788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193" name="Line 10"/>
          <p:cNvSpPr>
            <a:spLocks noChangeShapeType="1"/>
          </p:cNvSpPr>
          <p:nvPr/>
        </p:nvSpPr>
        <p:spPr bwMode="auto">
          <a:xfrm>
            <a:off x="4572000" y="30368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194" name="Line 11"/>
          <p:cNvSpPr>
            <a:spLocks noChangeShapeType="1"/>
          </p:cNvSpPr>
          <p:nvPr/>
        </p:nvSpPr>
        <p:spPr bwMode="auto">
          <a:xfrm>
            <a:off x="4572000" y="30670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195" name="Line 12"/>
          <p:cNvSpPr>
            <a:spLocks noChangeShapeType="1"/>
          </p:cNvSpPr>
          <p:nvPr/>
        </p:nvSpPr>
        <p:spPr bwMode="auto">
          <a:xfrm>
            <a:off x="4572000" y="33416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3196" name="Line 13"/>
          <p:cNvSpPr>
            <a:spLocks noChangeShapeType="1"/>
          </p:cNvSpPr>
          <p:nvPr/>
        </p:nvSpPr>
        <p:spPr bwMode="auto">
          <a:xfrm>
            <a:off x="6046788" y="33416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248846" name="Group 14"/>
          <p:cNvGraphicFramePr>
            <a:graphicFrameLocks noGrp="1"/>
          </p:cNvGraphicFramePr>
          <p:nvPr/>
        </p:nvGraphicFramePr>
        <p:xfrm>
          <a:off x="142875" y="1000125"/>
          <a:ext cx="9001154" cy="5652789"/>
        </p:xfrm>
        <a:graphic>
          <a:graphicData uri="http://schemas.openxmlformats.org/drawingml/2006/table">
            <a:tbl>
              <a:tblPr/>
              <a:tblGrid>
                <a:gridCol w="2248187"/>
                <a:gridCol w="2249868"/>
                <a:gridCol w="2251549"/>
                <a:gridCol w="2251550"/>
              </a:tblGrid>
              <a:tr h="204300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внеурочной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Приобретение школьником  социальных знаний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ценностного отношения к социальной реальности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опыта самостоятельного общественного действия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8378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Познавательная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Познавательные беседы, предметные факультативы, олимпиады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261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Дидактический театр, общественный смотр знаний, интеллектуальный клуб «Что? Где? Когда?»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99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Детские исследовательские проекты, внешкольные акции познавательной направленности (конференции учащихся, интеллектуальные марафоны и т.п.), школьный музей-клуб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476250"/>
            <a:ext cx="8229600" cy="561975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hlink"/>
                </a:solidFill>
              </a:rPr>
              <a:t>Методический конструктор внеурочной деятельности</a:t>
            </a:r>
          </a:p>
        </p:txBody>
      </p:sp>
      <p:sp>
        <p:nvSpPr>
          <p:cNvPr id="94210" name="Line 3"/>
          <p:cNvSpPr>
            <a:spLocks noChangeShapeType="1"/>
          </p:cNvSpPr>
          <p:nvPr/>
        </p:nvSpPr>
        <p:spPr bwMode="auto">
          <a:xfrm>
            <a:off x="4572000" y="3187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4211" name="Line 4"/>
          <p:cNvSpPr>
            <a:spLocks noChangeShapeType="1"/>
          </p:cNvSpPr>
          <p:nvPr/>
        </p:nvSpPr>
        <p:spPr bwMode="auto">
          <a:xfrm>
            <a:off x="4572000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4212" name="Line 5"/>
          <p:cNvSpPr>
            <a:spLocks noChangeShapeType="1"/>
          </p:cNvSpPr>
          <p:nvPr/>
        </p:nvSpPr>
        <p:spPr bwMode="auto">
          <a:xfrm>
            <a:off x="6046788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686" name="Rectangle 6"/>
          <p:cNvSpPr>
            <a:spLocks noRot="1" noChangeArrowheads="1"/>
          </p:cNvSpPr>
          <p:nvPr/>
        </p:nvSpPr>
        <p:spPr bwMode="auto">
          <a:xfrm>
            <a:off x="468313" y="1628775"/>
            <a:ext cx="82296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94214" name="Line 7"/>
          <p:cNvSpPr>
            <a:spLocks noChangeShapeType="1"/>
          </p:cNvSpPr>
          <p:nvPr/>
        </p:nvSpPr>
        <p:spPr bwMode="auto">
          <a:xfrm>
            <a:off x="4572000" y="3187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4215" name="Line 8"/>
          <p:cNvSpPr>
            <a:spLocks noChangeShapeType="1"/>
          </p:cNvSpPr>
          <p:nvPr/>
        </p:nvSpPr>
        <p:spPr bwMode="auto">
          <a:xfrm>
            <a:off x="4572000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4216" name="Line 9"/>
          <p:cNvSpPr>
            <a:spLocks noChangeShapeType="1"/>
          </p:cNvSpPr>
          <p:nvPr/>
        </p:nvSpPr>
        <p:spPr bwMode="auto">
          <a:xfrm>
            <a:off x="6046788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4217" name="Line 10"/>
          <p:cNvSpPr>
            <a:spLocks noChangeShapeType="1"/>
          </p:cNvSpPr>
          <p:nvPr/>
        </p:nvSpPr>
        <p:spPr bwMode="auto">
          <a:xfrm>
            <a:off x="4572000" y="30368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4218" name="Line 11"/>
          <p:cNvSpPr>
            <a:spLocks noChangeShapeType="1"/>
          </p:cNvSpPr>
          <p:nvPr/>
        </p:nvSpPr>
        <p:spPr bwMode="auto">
          <a:xfrm>
            <a:off x="4572000" y="30670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4219" name="Line 12"/>
          <p:cNvSpPr>
            <a:spLocks noChangeShapeType="1"/>
          </p:cNvSpPr>
          <p:nvPr/>
        </p:nvSpPr>
        <p:spPr bwMode="auto">
          <a:xfrm>
            <a:off x="4572000" y="33416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4220" name="Line 13"/>
          <p:cNvSpPr>
            <a:spLocks noChangeShapeType="1"/>
          </p:cNvSpPr>
          <p:nvPr/>
        </p:nvSpPr>
        <p:spPr bwMode="auto">
          <a:xfrm>
            <a:off x="6046788" y="33416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4221" name="Line 85"/>
          <p:cNvSpPr>
            <a:spLocks noChangeShapeType="1"/>
          </p:cNvSpPr>
          <p:nvPr/>
        </p:nvSpPr>
        <p:spPr bwMode="auto">
          <a:xfrm>
            <a:off x="4572000" y="34607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4222" name="Line 86"/>
          <p:cNvSpPr>
            <a:spLocks noChangeShapeType="1"/>
          </p:cNvSpPr>
          <p:nvPr/>
        </p:nvSpPr>
        <p:spPr bwMode="auto">
          <a:xfrm>
            <a:off x="4572000" y="3735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4223" name="Line 87"/>
          <p:cNvSpPr>
            <a:spLocks noChangeShapeType="1"/>
          </p:cNvSpPr>
          <p:nvPr/>
        </p:nvSpPr>
        <p:spPr bwMode="auto">
          <a:xfrm>
            <a:off x="6046788" y="3735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71849" name="Group 169"/>
          <p:cNvGraphicFramePr>
            <a:graphicFrameLocks noGrp="1"/>
          </p:cNvGraphicFramePr>
          <p:nvPr/>
        </p:nvGraphicFramePr>
        <p:xfrm>
          <a:off x="468313" y="1484313"/>
          <a:ext cx="8353425" cy="4510406"/>
        </p:xfrm>
        <a:graphic>
          <a:graphicData uri="http://schemas.openxmlformats.org/drawingml/2006/table">
            <a:tbl>
              <a:tblPr/>
              <a:tblGrid>
                <a:gridCol w="2085975"/>
                <a:gridCol w="2089150"/>
                <a:gridCol w="2090737"/>
                <a:gridCol w="2087563"/>
              </a:tblGrid>
              <a:tr h="24495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внеурочной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Приобретение школьником  социальных знаний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ценностного отношения к социальной реальности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опыта самостоятельного общественного действия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61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Проблемно-ценностное общение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Этическая беседа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Дебаты, тематический диспут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Проблемно-ценностная дискуссия с участием внешних экспертов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476250"/>
            <a:ext cx="8229600" cy="561975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smtClean="0">
                <a:solidFill>
                  <a:schemeClr val="hlink"/>
                </a:solidFill>
              </a:rPr>
              <a:t>Методический конструктор внеурочной деятельности</a:t>
            </a:r>
          </a:p>
        </p:txBody>
      </p:sp>
      <p:sp>
        <p:nvSpPr>
          <p:cNvPr id="95234" name="Line 3"/>
          <p:cNvSpPr>
            <a:spLocks noChangeShapeType="1"/>
          </p:cNvSpPr>
          <p:nvPr/>
        </p:nvSpPr>
        <p:spPr bwMode="auto">
          <a:xfrm>
            <a:off x="4572000" y="3187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5235" name="Line 4"/>
          <p:cNvSpPr>
            <a:spLocks noChangeShapeType="1"/>
          </p:cNvSpPr>
          <p:nvPr/>
        </p:nvSpPr>
        <p:spPr bwMode="auto">
          <a:xfrm>
            <a:off x="4572000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5236" name="Line 5"/>
          <p:cNvSpPr>
            <a:spLocks noChangeShapeType="1"/>
          </p:cNvSpPr>
          <p:nvPr/>
        </p:nvSpPr>
        <p:spPr bwMode="auto">
          <a:xfrm>
            <a:off x="6046788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710" name="Rectangle 6"/>
          <p:cNvSpPr>
            <a:spLocks noRot="1" noChangeArrowheads="1"/>
          </p:cNvSpPr>
          <p:nvPr/>
        </p:nvSpPr>
        <p:spPr bwMode="auto">
          <a:xfrm>
            <a:off x="468313" y="1628775"/>
            <a:ext cx="82296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95238" name="Line 7"/>
          <p:cNvSpPr>
            <a:spLocks noChangeShapeType="1"/>
          </p:cNvSpPr>
          <p:nvPr/>
        </p:nvSpPr>
        <p:spPr bwMode="auto">
          <a:xfrm>
            <a:off x="4572000" y="3187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5239" name="Line 8"/>
          <p:cNvSpPr>
            <a:spLocks noChangeShapeType="1"/>
          </p:cNvSpPr>
          <p:nvPr/>
        </p:nvSpPr>
        <p:spPr bwMode="auto">
          <a:xfrm>
            <a:off x="4572000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5240" name="Line 9"/>
          <p:cNvSpPr>
            <a:spLocks noChangeShapeType="1"/>
          </p:cNvSpPr>
          <p:nvPr/>
        </p:nvSpPr>
        <p:spPr bwMode="auto">
          <a:xfrm>
            <a:off x="6046788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5241" name="Line 10"/>
          <p:cNvSpPr>
            <a:spLocks noChangeShapeType="1"/>
          </p:cNvSpPr>
          <p:nvPr/>
        </p:nvSpPr>
        <p:spPr bwMode="auto">
          <a:xfrm>
            <a:off x="4572000" y="30368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5242" name="Line 11"/>
          <p:cNvSpPr>
            <a:spLocks noChangeShapeType="1"/>
          </p:cNvSpPr>
          <p:nvPr/>
        </p:nvSpPr>
        <p:spPr bwMode="auto">
          <a:xfrm>
            <a:off x="4572000" y="30670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5243" name="Line 12"/>
          <p:cNvSpPr>
            <a:spLocks noChangeShapeType="1"/>
          </p:cNvSpPr>
          <p:nvPr/>
        </p:nvSpPr>
        <p:spPr bwMode="auto">
          <a:xfrm>
            <a:off x="4572000" y="33416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5244" name="Line 13"/>
          <p:cNvSpPr>
            <a:spLocks noChangeShapeType="1"/>
          </p:cNvSpPr>
          <p:nvPr/>
        </p:nvSpPr>
        <p:spPr bwMode="auto">
          <a:xfrm>
            <a:off x="6046788" y="33416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5245" name="Line 14"/>
          <p:cNvSpPr>
            <a:spLocks noChangeShapeType="1"/>
          </p:cNvSpPr>
          <p:nvPr/>
        </p:nvSpPr>
        <p:spPr bwMode="auto">
          <a:xfrm>
            <a:off x="4572000" y="34607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5246" name="Line 15"/>
          <p:cNvSpPr>
            <a:spLocks noChangeShapeType="1"/>
          </p:cNvSpPr>
          <p:nvPr/>
        </p:nvSpPr>
        <p:spPr bwMode="auto">
          <a:xfrm>
            <a:off x="4572000" y="3735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5247" name="Line 16"/>
          <p:cNvSpPr>
            <a:spLocks noChangeShapeType="1"/>
          </p:cNvSpPr>
          <p:nvPr/>
        </p:nvSpPr>
        <p:spPr bwMode="auto">
          <a:xfrm>
            <a:off x="6046788" y="3735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5248" name="Line 88"/>
          <p:cNvSpPr>
            <a:spLocks noChangeShapeType="1"/>
          </p:cNvSpPr>
          <p:nvPr/>
        </p:nvSpPr>
        <p:spPr bwMode="auto">
          <a:xfrm>
            <a:off x="4572000" y="3217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5249" name="Line 89"/>
          <p:cNvSpPr>
            <a:spLocks noChangeShapeType="1"/>
          </p:cNvSpPr>
          <p:nvPr/>
        </p:nvSpPr>
        <p:spPr bwMode="auto">
          <a:xfrm>
            <a:off x="4572000" y="3492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5250" name="Line 90"/>
          <p:cNvSpPr>
            <a:spLocks noChangeShapeType="1"/>
          </p:cNvSpPr>
          <p:nvPr/>
        </p:nvSpPr>
        <p:spPr bwMode="auto">
          <a:xfrm>
            <a:off x="6046788" y="3492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72875" name="Group 171"/>
          <p:cNvGraphicFramePr>
            <a:graphicFrameLocks noGrp="1"/>
          </p:cNvGraphicFramePr>
          <p:nvPr/>
        </p:nvGraphicFramePr>
        <p:xfrm>
          <a:off x="428625" y="1071563"/>
          <a:ext cx="8429685" cy="5500727"/>
        </p:xfrm>
        <a:graphic>
          <a:graphicData uri="http://schemas.openxmlformats.org/drawingml/2006/table">
            <a:tbl>
              <a:tblPr/>
              <a:tblGrid>
                <a:gridCol w="2024391"/>
                <a:gridCol w="2135644"/>
                <a:gridCol w="2134007"/>
                <a:gridCol w="2135643"/>
              </a:tblGrid>
              <a:tr h="222079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внеурочной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Приобретение школьником  социальных знаний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ценностного отношения к социальной реальности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опыта самостоятельного общественного действия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92096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Досугово-развлекательная деятельность (досуговое общение)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Культпоходы в театры, музеи, концертные залы, выставки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93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Концерты, инсценировки, праздничные «огоньки» на уровне класса и школы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93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Досугово-развлекательные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акции школьников в окружающем школу социуме (благотворительные концерты, гастроли школьной самодеятельности и т.п.)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476250"/>
            <a:ext cx="8229600" cy="561975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hlink"/>
                </a:solidFill>
              </a:rPr>
              <a:t>Методический конструктор внеурочной деятельности</a:t>
            </a:r>
          </a:p>
        </p:txBody>
      </p:sp>
      <p:sp>
        <p:nvSpPr>
          <p:cNvPr id="96258" name="Line 3"/>
          <p:cNvSpPr>
            <a:spLocks noChangeShapeType="1"/>
          </p:cNvSpPr>
          <p:nvPr/>
        </p:nvSpPr>
        <p:spPr bwMode="auto">
          <a:xfrm>
            <a:off x="4572000" y="3187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6259" name="Line 4"/>
          <p:cNvSpPr>
            <a:spLocks noChangeShapeType="1"/>
          </p:cNvSpPr>
          <p:nvPr/>
        </p:nvSpPr>
        <p:spPr bwMode="auto">
          <a:xfrm>
            <a:off x="4572000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6260" name="Line 5"/>
          <p:cNvSpPr>
            <a:spLocks noChangeShapeType="1"/>
          </p:cNvSpPr>
          <p:nvPr/>
        </p:nvSpPr>
        <p:spPr bwMode="auto">
          <a:xfrm>
            <a:off x="6046788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3734" name="Rectangle 6"/>
          <p:cNvSpPr>
            <a:spLocks noRot="1" noChangeArrowheads="1"/>
          </p:cNvSpPr>
          <p:nvPr/>
        </p:nvSpPr>
        <p:spPr bwMode="auto">
          <a:xfrm>
            <a:off x="468313" y="1628775"/>
            <a:ext cx="82296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96262" name="Line 7"/>
          <p:cNvSpPr>
            <a:spLocks noChangeShapeType="1"/>
          </p:cNvSpPr>
          <p:nvPr/>
        </p:nvSpPr>
        <p:spPr bwMode="auto">
          <a:xfrm>
            <a:off x="4572000" y="3187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6263" name="Line 8"/>
          <p:cNvSpPr>
            <a:spLocks noChangeShapeType="1"/>
          </p:cNvSpPr>
          <p:nvPr/>
        </p:nvSpPr>
        <p:spPr bwMode="auto">
          <a:xfrm>
            <a:off x="4572000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6264" name="Line 9"/>
          <p:cNvSpPr>
            <a:spLocks noChangeShapeType="1"/>
          </p:cNvSpPr>
          <p:nvPr/>
        </p:nvSpPr>
        <p:spPr bwMode="auto">
          <a:xfrm>
            <a:off x="6046788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6265" name="Line 10"/>
          <p:cNvSpPr>
            <a:spLocks noChangeShapeType="1"/>
          </p:cNvSpPr>
          <p:nvPr/>
        </p:nvSpPr>
        <p:spPr bwMode="auto">
          <a:xfrm>
            <a:off x="4572000" y="30368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6266" name="Line 11"/>
          <p:cNvSpPr>
            <a:spLocks noChangeShapeType="1"/>
          </p:cNvSpPr>
          <p:nvPr/>
        </p:nvSpPr>
        <p:spPr bwMode="auto">
          <a:xfrm>
            <a:off x="4572000" y="30670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6267" name="Line 12"/>
          <p:cNvSpPr>
            <a:spLocks noChangeShapeType="1"/>
          </p:cNvSpPr>
          <p:nvPr/>
        </p:nvSpPr>
        <p:spPr bwMode="auto">
          <a:xfrm>
            <a:off x="4572000" y="33416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6268" name="Line 13"/>
          <p:cNvSpPr>
            <a:spLocks noChangeShapeType="1"/>
          </p:cNvSpPr>
          <p:nvPr/>
        </p:nvSpPr>
        <p:spPr bwMode="auto">
          <a:xfrm>
            <a:off x="6046788" y="33416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6269" name="Line 14"/>
          <p:cNvSpPr>
            <a:spLocks noChangeShapeType="1"/>
          </p:cNvSpPr>
          <p:nvPr/>
        </p:nvSpPr>
        <p:spPr bwMode="auto">
          <a:xfrm>
            <a:off x="4572000" y="34607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6270" name="Line 15"/>
          <p:cNvSpPr>
            <a:spLocks noChangeShapeType="1"/>
          </p:cNvSpPr>
          <p:nvPr/>
        </p:nvSpPr>
        <p:spPr bwMode="auto">
          <a:xfrm>
            <a:off x="4572000" y="3735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6271" name="Line 16"/>
          <p:cNvSpPr>
            <a:spLocks noChangeShapeType="1"/>
          </p:cNvSpPr>
          <p:nvPr/>
        </p:nvSpPr>
        <p:spPr bwMode="auto">
          <a:xfrm>
            <a:off x="6046788" y="3735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6272" name="Line 17"/>
          <p:cNvSpPr>
            <a:spLocks noChangeShapeType="1"/>
          </p:cNvSpPr>
          <p:nvPr/>
        </p:nvSpPr>
        <p:spPr bwMode="auto">
          <a:xfrm>
            <a:off x="4572000" y="3217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6273" name="Line 18"/>
          <p:cNvSpPr>
            <a:spLocks noChangeShapeType="1"/>
          </p:cNvSpPr>
          <p:nvPr/>
        </p:nvSpPr>
        <p:spPr bwMode="auto">
          <a:xfrm>
            <a:off x="4572000" y="3492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6274" name="Line 19"/>
          <p:cNvSpPr>
            <a:spLocks noChangeShapeType="1"/>
          </p:cNvSpPr>
          <p:nvPr/>
        </p:nvSpPr>
        <p:spPr bwMode="auto">
          <a:xfrm>
            <a:off x="6046788" y="3492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6275" name="Line 91"/>
          <p:cNvSpPr>
            <a:spLocks noChangeShapeType="1"/>
          </p:cNvSpPr>
          <p:nvPr/>
        </p:nvSpPr>
        <p:spPr bwMode="auto">
          <a:xfrm>
            <a:off x="4572000" y="34004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6276" name="Line 92"/>
          <p:cNvSpPr>
            <a:spLocks noChangeShapeType="1"/>
          </p:cNvSpPr>
          <p:nvPr/>
        </p:nvSpPr>
        <p:spPr bwMode="auto">
          <a:xfrm>
            <a:off x="4572000" y="36750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6277" name="Line 93"/>
          <p:cNvSpPr>
            <a:spLocks noChangeShapeType="1"/>
          </p:cNvSpPr>
          <p:nvPr/>
        </p:nvSpPr>
        <p:spPr bwMode="auto">
          <a:xfrm>
            <a:off x="6046788" y="36750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73974" name="Group 246"/>
          <p:cNvGraphicFramePr>
            <a:graphicFrameLocks noGrp="1"/>
          </p:cNvGraphicFramePr>
          <p:nvPr/>
        </p:nvGraphicFramePr>
        <p:xfrm>
          <a:off x="0" y="1143000"/>
          <a:ext cx="8893175" cy="5500726"/>
        </p:xfrm>
        <a:graphic>
          <a:graphicData uri="http://schemas.openxmlformats.org/drawingml/2006/table">
            <a:tbl>
              <a:tblPr/>
              <a:tblGrid>
                <a:gridCol w="2222470"/>
                <a:gridCol w="2220823"/>
                <a:gridCol w="2224118"/>
                <a:gridCol w="2225764"/>
              </a:tblGrid>
              <a:tr h="2683374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внеурочной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Приобретение школьником  социальных знаний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ценностного отношения к социальной реальности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опыта самостоятельного общественного действия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9930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Художественное творчество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Кружки художественного творчества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485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6351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Художественные выставки, фестивали искусств, спектакли в классе, школе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695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Художественные акции школьников в окружающем школу социуме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z="2400" b="1" smtClean="0"/>
              <a:t>Примерная программа духовно-нравственного развития и воспитания на ступени НОО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>
          <a:xfrm>
            <a:off x="468313" y="1214422"/>
            <a:ext cx="8229600" cy="5643577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>
                <a:latin typeface="Franklin Gothic Medium Cond" pitchFamily="34" charset="0"/>
              </a:rPr>
              <a:t>Воспитание гражданственности, патриотизма, уважения к правам, свободам и обязанностям;</a:t>
            </a:r>
          </a:p>
          <a:p>
            <a:r>
              <a:rPr lang="ru-RU" sz="2800" dirty="0" smtClean="0">
                <a:latin typeface="Franklin Gothic Medium Cond" pitchFamily="34" charset="0"/>
              </a:rPr>
              <a:t>Воспитание нравственных чувств и этического сознания;</a:t>
            </a:r>
          </a:p>
          <a:p>
            <a:r>
              <a:rPr lang="ru-RU" sz="2800" dirty="0" smtClean="0">
                <a:latin typeface="Franklin Gothic Medium Cond" pitchFamily="34" charset="0"/>
              </a:rPr>
              <a:t>Воспитание трудолюбия, творческого отношения к учению, труду, жизни;</a:t>
            </a:r>
          </a:p>
          <a:p>
            <a:r>
              <a:rPr lang="ru-RU" sz="2800" dirty="0" smtClean="0">
                <a:latin typeface="Franklin Gothic Medium Cond" pitchFamily="34" charset="0"/>
              </a:rPr>
              <a:t>Воспитание ценностного отношения к природе, окружающей среде; </a:t>
            </a:r>
          </a:p>
          <a:p>
            <a:r>
              <a:rPr lang="ru-RU" sz="2800" dirty="0" smtClean="0">
                <a:latin typeface="Franklin Gothic Medium Cond" pitchFamily="34" charset="0"/>
              </a:rPr>
              <a:t>Воспитание ценностного отношения к прекрасному, формирование представления об эстетических идеалов.</a:t>
            </a:r>
          </a:p>
          <a:p>
            <a:endParaRPr lang="ru-RU" sz="2800" dirty="0" smtClean="0">
              <a:latin typeface="Franklin Gothic Medium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476250"/>
            <a:ext cx="8229600" cy="561975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hlink"/>
                </a:solidFill>
              </a:rPr>
              <a:t>Методический конструктор внеурочной деятельности</a:t>
            </a:r>
          </a:p>
        </p:txBody>
      </p:sp>
      <p:sp>
        <p:nvSpPr>
          <p:cNvPr id="97282" name="Line 3"/>
          <p:cNvSpPr>
            <a:spLocks noChangeShapeType="1"/>
          </p:cNvSpPr>
          <p:nvPr/>
        </p:nvSpPr>
        <p:spPr bwMode="auto">
          <a:xfrm>
            <a:off x="4572000" y="3187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7283" name="Line 4"/>
          <p:cNvSpPr>
            <a:spLocks noChangeShapeType="1"/>
          </p:cNvSpPr>
          <p:nvPr/>
        </p:nvSpPr>
        <p:spPr bwMode="auto">
          <a:xfrm>
            <a:off x="4572000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7284" name="Line 5"/>
          <p:cNvSpPr>
            <a:spLocks noChangeShapeType="1"/>
          </p:cNvSpPr>
          <p:nvPr/>
        </p:nvSpPr>
        <p:spPr bwMode="auto">
          <a:xfrm>
            <a:off x="6046788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4758" name="Rectangle 6"/>
          <p:cNvSpPr>
            <a:spLocks noRot="1" noChangeArrowheads="1"/>
          </p:cNvSpPr>
          <p:nvPr/>
        </p:nvSpPr>
        <p:spPr bwMode="auto">
          <a:xfrm>
            <a:off x="468313" y="1628775"/>
            <a:ext cx="82296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97286" name="Line 7"/>
          <p:cNvSpPr>
            <a:spLocks noChangeShapeType="1"/>
          </p:cNvSpPr>
          <p:nvPr/>
        </p:nvSpPr>
        <p:spPr bwMode="auto">
          <a:xfrm>
            <a:off x="4572000" y="3187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7287" name="Line 8"/>
          <p:cNvSpPr>
            <a:spLocks noChangeShapeType="1"/>
          </p:cNvSpPr>
          <p:nvPr/>
        </p:nvSpPr>
        <p:spPr bwMode="auto">
          <a:xfrm>
            <a:off x="4572000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7288" name="Line 9"/>
          <p:cNvSpPr>
            <a:spLocks noChangeShapeType="1"/>
          </p:cNvSpPr>
          <p:nvPr/>
        </p:nvSpPr>
        <p:spPr bwMode="auto">
          <a:xfrm>
            <a:off x="6046788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7289" name="Line 10"/>
          <p:cNvSpPr>
            <a:spLocks noChangeShapeType="1"/>
          </p:cNvSpPr>
          <p:nvPr/>
        </p:nvSpPr>
        <p:spPr bwMode="auto">
          <a:xfrm>
            <a:off x="4572000" y="30368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7290" name="Line 11"/>
          <p:cNvSpPr>
            <a:spLocks noChangeShapeType="1"/>
          </p:cNvSpPr>
          <p:nvPr/>
        </p:nvSpPr>
        <p:spPr bwMode="auto">
          <a:xfrm>
            <a:off x="4572000" y="30670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7291" name="Line 12"/>
          <p:cNvSpPr>
            <a:spLocks noChangeShapeType="1"/>
          </p:cNvSpPr>
          <p:nvPr/>
        </p:nvSpPr>
        <p:spPr bwMode="auto">
          <a:xfrm>
            <a:off x="4572000" y="33416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7292" name="Line 13"/>
          <p:cNvSpPr>
            <a:spLocks noChangeShapeType="1"/>
          </p:cNvSpPr>
          <p:nvPr/>
        </p:nvSpPr>
        <p:spPr bwMode="auto">
          <a:xfrm>
            <a:off x="6046788" y="33416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7293" name="Line 14"/>
          <p:cNvSpPr>
            <a:spLocks noChangeShapeType="1"/>
          </p:cNvSpPr>
          <p:nvPr/>
        </p:nvSpPr>
        <p:spPr bwMode="auto">
          <a:xfrm>
            <a:off x="4572000" y="34607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7294" name="Line 15"/>
          <p:cNvSpPr>
            <a:spLocks noChangeShapeType="1"/>
          </p:cNvSpPr>
          <p:nvPr/>
        </p:nvSpPr>
        <p:spPr bwMode="auto">
          <a:xfrm>
            <a:off x="4572000" y="3735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7295" name="Line 16"/>
          <p:cNvSpPr>
            <a:spLocks noChangeShapeType="1"/>
          </p:cNvSpPr>
          <p:nvPr/>
        </p:nvSpPr>
        <p:spPr bwMode="auto">
          <a:xfrm>
            <a:off x="6046788" y="3735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7296" name="Line 17"/>
          <p:cNvSpPr>
            <a:spLocks noChangeShapeType="1"/>
          </p:cNvSpPr>
          <p:nvPr/>
        </p:nvSpPr>
        <p:spPr bwMode="auto">
          <a:xfrm>
            <a:off x="4572000" y="3217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7297" name="Line 18"/>
          <p:cNvSpPr>
            <a:spLocks noChangeShapeType="1"/>
          </p:cNvSpPr>
          <p:nvPr/>
        </p:nvSpPr>
        <p:spPr bwMode="auto">
          <a:xfrm>
            <a:off x="4572000" y="3492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7298" name="Line 19"/>
          <p:cNvSpPr>
            <a:spLocks noChangeShapeType="1"/>
          </p:cNvSpPr>
          <p:nvPr/>
        </p:nvSpPr>
        <p:spPr bwMode="auto">
          <a:xfrm>
            <a:off x="6046788" y="3492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7299" name="Line 20"/>
          <p:cNvSpPr>
            <a:spLocks noChangeShapeType="1"/>
          </p:cNvSpPr>
          <p:nvPr/>
        </p:nvSpPr>
        <p:spPr bwMode="auto">
          <a:xfrm>
            <a:off x="4572000" y="34004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7300" name="Line 21"/>
          <p:cNvSpPr>
            <a:spLocks noChangeShapeType="1"/>
          </p:cNvSpPr>
          <p:nvPr/>
        </p:nvSpPr>
        <p:spPr bwMode="auto">
          <a:xfrm>
            <a:off x="4572000" y="36750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7301" name="Line 22"/>
          <p:cNvSpPr>
            <a:spLocks noChangeShapeType="1"/>
          </p:cNvSpPr>
          <p:nvPr/>
        </p:nvSpPr>
        <p:spPr bwMode="auto">
          <a:xfrm>
            <a:off x="6046788" y="36750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7302" name="Line 94"/>
          <p:cNvSpPr>
            <a:spLocks noChangeShapeType="1"/>
          </p:cNvSpPr>
          <p:nvPr/>
        </p:nvSpPr>
        <p:spPr bwMode="auto">
          <a:xfrm>
            <a:off x="4572000" y="31257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7303" name="Line 95"/>
          <p:cNvSpPr>
            <a:spLocks noChangeShapeType="1"/>
          </p:cNvSpPr>
          <p:nvPr/>
        </p:nvSpPr>
        <p:spPr bwMode="auto">
          <a:xfrm>
            <a:off x="4572000" y="34004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7304" name="Line 96"/>
          <p:cNvSpPr>
            <a:spLocks noChangeShapeType="1"/>
          </p:cNvSpPr>
          <p:nvPr/>
        </p:nvSpPr>
        <p:spPr bwMode="auto">
          <a:xfrm>
            <a:off x="6046788" y="34004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74931" name="Group 179"/>
          <p:cNvGraphicFramePr>
            <a:graphicFrameLocks noGrp="1"/>
          </p:cNvGraphicFramePr>
          <p:nvPr/>
        </p:nvGraphicFramePr>
        <p:xfrm>
          <a:off x="214313" y="1143000"/>
          <a:ext cx="8607456" cy="5381642"/>
        </p:xfrm>
        <a:graphic>
          <a:graphicData uri="http://schemas.openxmlformats.org/drawingml/2006/table">
            <a:tbl>
              <a:tblPr/>
              <a:tblGrid>
                <a:gridCol w="2149410"/>
                <a:gridCol w="2152682"/>
                <a:gridCol w="2152682"/>
                <a:gridCol w="2152682"/>
              </a:tblGrid>
              <a:tr h="1826487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внеурочной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Приобретение школьником  социальных знаний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ценностного отношения к социальной реальности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опыта самостоятельного общественного действия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403779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Социальное творчество (социально преобразующая добровольческая деятельность)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Социальные пробы (инициативное участие ребенка в социальных акциях, организованных взрослыми)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504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КТД (коллективное творческое дело)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008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Социально-образовательный проект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476250"/>
            <a:ext cx="8229600" cy="561975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hlink"/>
                </a:solidFill>
              </a:rPr>
              <a:t>Методический конструктор внеурочной деятельности</a:t>
            </a:r>
          </a:p>
        </p:txBody>
      </p:sp>
      <p:sp>
        <p:nvSpPr>
          <p:cNvPr id="98306" name="Line 3"/>
          <p:cNvSpPr>
            <a:spLocks noChangeShapeType="1"/>
          </p:cNvSpPr>
          <p:nvPr/>
        </p:nvSpPr>
        <p:spPr bwMode="auto">
          <a:xfrm>
            <a:off x="4572000" y="3187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07" name="Line 4"/>
          <p:cNvSpPr>
            <a:spLocks noChangeShapeType="1"/>
          </p:cNvSpPr>
          <p:nvPr/>
        </p:nvSpPr>
        <p:spPr bwMode="auto">
          <a:xfrm>
            <a:off x="4572000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08" name="Line 5"/>
          <p:cNvSpPr>
            <a:spLocks noChangeShapeType="1"/>
          </p:cNvSpPr>
          <p:nvPr/>
        </p:nvSpPr>
        <p:spPr bwMode="auto">
          <a:xfrm>
            <a:off x="6046788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5782" name="Rectangle 6"/>
          <p:cNvSpPr>
            <a:spLocks noRot="1" noChangeArrowheads="1"/>
          </p:cNvSpPr>
          <p:nvPr/>
        </p:nvSpPr>
        <p:spPr bwMode="auto">
          <a:xfrm>
            <a:off x="468313" y="1628775"/>
            <a:ext cx="82296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98310" name="Line 7"/>
          <p:cNvSpPr>
            <a:spLocks noChangeShapeType="1"/>
          </p:cNvSpPr>
          <p:nvPr/>
        </p:nvSpPr>
        <p:spPr bwMode="auto">
          <a:xfrm>
            <a:off x="4572000" y="3187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11" name="Line 8"/>
          <p:cNvSpPr>
            <a:spLocks noChangeShapeType="1"/>
          </p:cNvSpPr>
          <p:nvPr/>
        </p:nvSpPr>
        <p:spPr bwMode="auto">
          <a:xfrm>
            <a:off x="4572000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12" name="Line 9"/>
          <p:cNvSpPr>
            <a:spLocks noChangeShapeType="1"/>
          </p:cNvSpPr>
          <p:nvPr/>
        </p:nvSpPr>
        <p:spPr bwMode="auto">
          <a:xfrm>
            <a:off x="6046788" y="34623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13" name="Line 10"/>
          <p:cNvSpPr>
            <a:spLocks noChangeShapeType="1"/>
          </p:cNvSpPr>
          <p:nvPr/>
        </p:nvSpPr>
        <p:spPr bwMode="auto">
          <a:xfrm>
            <a:off x="4572000" y="30368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14" name="Line 11"/>
          <p:cNvSpPr>
            <a:spLocks noChangeShapeType="1"/>
          </p:cNvSpPr>
          <p:nvPr/>
        </p:nvSpPr>
        <p:spPr bwMode="auto">
          <a:xfrm>
            <a:off x="4572000" y="30670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15" name="Line 12"/>
          <p:cNvSpPr>
            <a:spLocks noChangeShapeType="1"/>
          </p:cNvSpPr>
          <p:nvPr/>
        </p:nvSpPr>
        <p:spPr bwMode="auto">
          <a:xfrm>
            <a:off x="4572000" y="33416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16" name="Line 13"/>
          <p:cNvSpPr>
            <a:spLocks noChangeShapeType="1"/>
          </p:cNvSpPr>
          <p:nvPr/>
        </p:nvSpPr>
        <p:spPr bwMode="auto">
          <a:xfrm>
            <a:off x="6046788" y="33416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17" name="Line 14"/>
          <p:cNvSpPr>
            <a:spLocks noChangeShapeType="1"/>
          </p:cNvSpPr>
          <p:nvPr/>
        </p:nvSpPr>
        <p:spPr bwMode="auto">
          <a:xfrm>
            <a:off x="4572000" y="34607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18" name="Line 15"/>
          <p:cNvSpPr>
            <a:spLocks noChangeShapeType="1"/>
          </p:cNvSpPr>
          <p:nvPr/>
        </p:nvSpPr>
        <p:spPr bwMode="auto">
          <a:xfrm>
            <a:off x="4572000" y="3735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19" name="Line 16"/>
          <p:cNvSpPr>
            <a:spLocks noChangeShapeType="1"/>
          </p:cNvSpPr>
          <p:nvPr/>
        </p:nvSpPr>
        <p:spPr bwMode="auto">
          <a:xfrm>
            <a:off x="6046788" y="37353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20" name="Line 17"/>
          <p:cNvSpPr>
            <a:spLocks noChangeShapeType="1"/>
          </p:cNvSpPr>
          <p:nvPr/>
        </p:nvSpPr>
        <p:spPr bwMode="auto">
          <a:xfrm>
            <a:off x="4572000" y="32178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21" name="Line 18"/>
          <p:cNvSpPr>
            <a:spLocks noChangeShapeType="1"/>
          </p:cNvSpPr>
          <p:nvPr/>
        </p:nvSpPr>
        <p:spPr bwMode="auto">
          <a:xfrm>
            <a:off x="4572000" y="3492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22" name="Line 19"/>
          <p:cNvSpPr>
            <a:spLocks noChangeShapeType="1"/>
          </p:cNvSpPr>
          <p:nvPr/>
        </p:nvSpPr>
        <p:spPr bwMode="auto">
          <a:xfrm>
            <a:off x="6046788" y="34925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23" name="Line 20"/>
          <p:cNvSpPr>
            <a:spLocks noChangeShapeType="1"/>
          </p:cNvSpPr>
          <p:nvPr/>
        </p:nvSpPr>
        <p:spPr bwMode="auto">
          <a:xfrm>
            <a:off x="4572000" y="34004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24" name="Line 21"/>
          <p:cNvSpPr>
            <a:spLocks noChangeShapeType="1"/>
          </p:cNvSpPr>
          <p:nvPr/>
        </p:nvSpPr>
        <p:spPr bwMode="auto">
          <a:xfrm>
            <a:off x="4572000" y="36750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25" name="Line 22"/>
          <p:cNvSpPr>
            <a:spLocks noChangeShapeType="1"/>
          </p:cNvSpPr>
          <p:nvPr/>
        </p:nvSpPr>
        <p:spPr bwMode="auto">
          <a:xfrm>
            <a:off x="6046788" y="36750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26" name="Line 23"/>
          <p:cNvSpPr>
            <a:spLocks noChangeShapeType="1"/>
          </p:cNvSpPr>
          <p:nvPr/>
        </p:nvSpPr>
        <p:spPr bwMode="auto">
          <a:xfrm>
            <a:off x="4572000" y="31257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27" name="Line 24"/>
          <p:cNvSpPr>
            <a:spLocks noChangeShapeType="1"/>
          </p:cNvSpPr>
          <p:nvPr/>
        </p:nvSpPr>
        <p:spPr bwMode="auto">
          <a:xfrm>
            <a:off x="4572000" y="34004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28" name="Line 25"/>
          <p:cNvSpPr>
            <a:spLocks noChangeShapeType="1"/>
          </p:cNvSpPr>
          <p:nvPr/>
        </p:nvSpPr>
        <p:spPr bwMode="auto">
          <a:xfrm>
            <a:off x="6046788" y="340042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29" name="Line 97"/>
          <p:cNvSpPr>
            <a:spLocks noChangeShapeType="1"/>
          </p:cNvSpPr>
          <p:nvPr/>
        </p:nvSpPr>
        <p:spPr bwMode="auto">
          <a:xfrm>
            <a:off x="4572000" y="29749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30" name="Line 98"/>
          <p:cNvSpPr>
            <a:spLocks noChangeShapeType="1"/>
          </p:cNvSpPr>
          <p:nvPr/>
        </p:nvSpPr>
        <p:spPr bwMode="auto">
          <a:xfrm>
            <a:off x="4572000" y="34321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331" name="Line 99"/>
          <p:cNvSpPr>
            <a:spLocks noChangeShapeType="1"/>
          </p:cNvSpPr>
          <p:nvPr/>
        </p:nvSpPr>
        <p:spPr bwMode="auto">
          <a:xfrm>
            <a:off x="6046788" y="34321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75958" name="Group 182"/>
          <p:cNvGraphicFramePr>
            <a:graphicFrameLocks noGrp="1"/>
          </p:cNvGraphicFramePr>
          <p:nvPr/>
        </p:nvGraphicFramePr>
        <p:xfrm>
          <a:off x="0" y="1000125"/>
          <a:ext cx="8964613" cy="5643602"/>
        </p:xfrm>
        <a:graphic>
          <a:graphicData uri="http://schemas.openxmlformats.org/drawingml/2006/table">
            <a:tbl>
              <a:tblPr/>
              <a:tblGrid>
                <a:gridCol w="2425014"/>
                <a:gridCol w="2241963"/>
                <a:gridCol w="2055673"/>
                <a:gridCol w="2241963"/>
              </a:tblGrid>
              <a:tr h="160749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Результаты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внеурочной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Приобретение школьником  социальных знаний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ценностного отношения к социальной реальности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опыта самостоятельного общественного действия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99288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Трудовая (производственная) деятельность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Занятия по конструированию, кружки технического творчества, домашних ремесел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604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Трудовые десанты, сюжетно-ролевые продуктивные игры («Почта», «Город мастеров», «Фабрика»), детская производственная бригада под руководством взрослого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39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Детско-взрослое образовательное производство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Line 3"/>
          <p:cNvSpPr>
            <a:spLocks noChangeShapeType="1"/>
          </p:cNvSpPr>
          <p:nvPr/>
        </p:nvSpPr>
        <p:spPr bwMode="auto">
          <a:xfrm>
            <a:off x="2962275" y="11509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9330" name="Line 4"/>
          <p:cNvSpPr>
            <a:spLocks noChangeShapeType="1"/>
          </p:cNvSpPr>
          <p:nvPr/>
        </p:nvSpPr>
        <p:spPr bwMode="auto">
          <a:xfrm>
            <a:off x="2962275" y="25209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9331" name="Line 5"/>
          <p:cNvSpPr>
            <a:spLocks noChangeShapeType="1"/>
          </p:cNvSpPr>
          <p:nvPr/>
        </p:nvSpPr>
        <p:spPr bwMode="auto">
          <a:xfrm>
            <a:off x="4437063" y="252095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88092" name="Group 28"/>
          <p:cNvGraphicFramePr>
            <a:graphicFrameLocks noGrp="1"/>
          </p:cNvGraphicFramePr>
          <p:nvPr/>
        </p:nvGraphicFramePr>
        <p:xfrm>
          <a:off x="250825" y="981075"/>
          <a:ext cx="8424863" cy="5888038"/>
        </p:xfrm>
        <a:graphic>
          <a:graphicData uri="http://schemas.openxmlformats.org/drawingml/2006/table">
            <a:tbl>
              <a:tblPr/>
              <a:tblGrid>
                <a:gridCol w="1657350"/>
                <a:gridCol w="2728913"/>
                <a:gridCol w="2105025"/>
                <a:gridCol w="1933575"/>
              </a:tblGrid>
              <a:tr h="70802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Туристско-краеведческая деятельность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00" marB="46800" vert="eaVert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Приобретение социальных знаний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отношений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Накопление опыта действия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</a:tr>
              <a:tr h="1901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Занятия по отработке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специальных туристских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Краеведческие экскурсии.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Туристические поездки.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</a:tr>
              <a:tr h="1639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Походы выходного дня.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Туристские многодневные походы.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Спортивные туристские походы.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</a:tr>
              <a:tr h="16383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Туристско-краеведческие экспедиции.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Поисково-краеведческие экспедиции.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Природоохранные и природовосстановительные экспедиции.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9353" name="Text Box 27"/>
          <p:cNvSpPr txBox="1">
            <a:spLocks noChangeArrowheads="1"/>
          </p:cNvSpPr>
          <p:nvPr/>
        </p:nvSpPr>
        <p:spPr bwMode="auto">
          <a:xfrm>
            <a:off x="1908175" y="41497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8767" name="Rectangle 63"/>
          <p:cNvSpPr>
            <a:spLocks noChangeArrowheads="1"/>
          </p:cNvSpPr>
          <p:nvPr/>
        </p:nvSpPr>
        <p:spPr bwMode="auto">
          <a:xfrm>
            <a:off x="323850" y="188913"/>
            <a:ext cx="8424863" cy="6842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+mn-cs"/>
              </a:rPr>
              <a:t>Содержание внеурочной деятельности, ориентированное на результат</a:t>
            </a:r>
            <a:endParaRPr lang="ru-RU" sz="2400" b="1" dirty="0">
              <a:latin typeface="Times New Roman Cyr" charset="-5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28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88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67" grpId="0" build="p" autoUpdateAnimBg="0" advAuto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ru-RU" sz="3600" smtClean="0"/>
              <a:t>Диагностика эффективности внеурочной деятельности школьников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mtClean="0"/>
              <a:t>Цель диагностики- выяснить, являются ли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mtClean="0"/>
              <a:t> ( и в какой степени) воспитывающими те виды внеурочной деятельности, которыми занят школьник.</a:t>
            </a:r>
          </a:p>
          <a:p>
            <a:pPr eaLnBrk="1" hangingPunct="1">
              <a:defRPr/>
            </a:pPr>
            <a:r>
              <a:rPr lang="ru-RU" smtClean="0"/>
              <a:t>Воспитание –это управление процессом развития личности ребенка через создание благоприятных условий.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ru-RU" sz="3200" smtClean="0"/>
              <a:t>Диагностика эффективности внеурочной деятельности школьников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Первый предмет диагностики - это личность самого воспитанника;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Второй –это  детский коллектив одно из важнейших условий развития личности ученика;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Третий-это профессиональная позиция педагога, еще одно важнейшее условие развития личности ученика.</a:t>
            </a:r>
            <a:endParaRPr lang="ru-RU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66725" y="1412875"/>
            <a:ext cx="822325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 fontScale="92500"/>
          </a:bodyPr>
          <a:lstStyle/>
          <a:p>
            <a:pPr algn="ctr" eaLnBrk="1" fontAlgn="auto" hangingPunct="1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ru-RU" sz="5400" b="1" dirty="0" smtClean="0">
                <a:solidFill>
                  <a:srgbClr val="C00000"/>
                </a:solidFill>
              </a:rPr>
              <a:t>ПРОЕКТНАЯ ДЕЯТЕЛЬНОСТЬ       </a:t>
            </a:r>
          </a:p>
        </p:txBody>
      </p:sp>
      <p:sp>
        <p:nvSpPr>
          <p:cNvPr id="34819" name="Дата 5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652F55B-F201-46C0-A8A2-A9522BD7E558}" type="datetime1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34820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480E55F-ABBA-49AB-BE2C-61D17C4CCABB}" type="slidenum">
              <a:rPr lang="ru-RU"/>
              <a:pPr>
                <a:defRPr/>
              </a:pPr>
              <a:t>75</a:t>
            </a:fld>
            <a:endParaRPr lang="ru-RU"/>
          </a:p>
        </p:txBody>
      </p:sp>
      <p:pic>
        <p:nvPicPr>
          <p:cNvPr id="35846" name="Рисунок 8" descr="3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77658" y="3071810"/>
            <a:ext cx="8656090" cy="27860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Дата 5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7C52573-7F8E-4C4D-BF52-C34C9E413505}" type="datetime1">
              <a:rPr lang="ru-RU"/>
              <a:pPr>
                <a:defRPr/>
              </a:pPr>
              <a:t>17.04.2015</a:t>
            </a:fld>
            <a:endParaRPr lang="ru-RU"/>
          </a:p>
        </p:txBody>
      </p:sp>
      <p:sp>
        <p:nvSpPr>
          <p:cNvPr id="35843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07386A4-81DA-4DAD-BC99-3E2EE43EA5DE}" type="slidenum">
              <a:rPr lang="ru-RU"/>
              <a:pPr>
                <a:defRPr/>
              </a:pPr>
              <a:t>76</a:t>
            </a:fld>
            <a:endParaRPr lang="ru-RU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57158" y="357166"/>
            <a:ext cx="7929618" cy="16398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u="sng" dirty="0">
                <a:solidFill>
                  <a:srgbClr val="009CEA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Проектная деятельность – универсальное средство развития каждого человека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00063" y="1951038"/>
            <a:ext cx="8215312" cy="49069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ru-RU" sz="2000" i="1" dirty="0">
                <a:latin typeface="+mn-lt"/>
                <a:cs typeface="+mn-cs"/>
              </a:rPr>
              <a:t>в младшем школьном возрасте</a:t>
            </a:r>
            <a:r>
              <a:rPr lang="ru-RU" sz="2000" dirty="0">
                <a:latin typeface="+mn-lt"/>
                <a:cs typeface="+mn-cs"/>
              </a:rPr>
              <a:t> – за счет проектирования в игровой деятельности;</a:t>
            </a:r>
          </a:p>
          <a:p>
            <a:pPr marL="365125" indent="-255588" eaLnBrk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ru-RU" sz="2000" i="1" dirty="0">
              <a:latin typeface="+mn-lt"/>
              <a:cs typeface="+mn-cs"/>
            </a:endParaRPr>
          </a:p>
          <a:p>
            <a:pPr marL="365125" indent="-255588" eaLnBrk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ru-RU" sz="2000" i="1" dirty="0">
                <a:latin typeface="+mn-lt"/>
                <a:cs typeface="+mn-cs"/>
              </a:rPr>
              <a:t>в подростковом возрасте</a:t>
            </a:r>
            <a:r>
              <a:rPr lang="ru-RU" sz="2000" dirty="0">
                <a:latin typeface="+mn-lt"/>
                <a:cs typeface="+mn-cs"/>
              </a:rPr>
              <a:t> – за счет потребности в реализации своих знаний;</a:t>
            </a:r>
          </a:p>
          <a:p>
            <a:pPr marL="365125" indent="-255588" eaLnBrk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ru-RU" sz="2000" i="1" dirty="0">
              <a:latin typeface="+mn-lt"/>
              <a:cs typeface="+mn-cs"/>
            </a:endParaRPr>
          </a:p>
          <a:p>
            <a:pPr marL="365125" indent="-255588" eaLnBrk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ru-RU" sz="2000" i="1" dirty="0">
                <a:latin typeface="+mn-lt"/>
                <a:cs typeface="+mn-cs"/>
              </a:rPr>
              <a:t>в юношеском возрасте</a:t>
            </a:r>
            <a:r>
              <a:rPr lang="ru-RU" sz="2000" dirty="0">
                <a:latin typeface="+mn-lt"/>
                <a:cs typeface="+mn-cs"/>
              </a:rPr>
              <a:t> – за счет устремленности в будущее и желания самореализации;</a:t>
            </a:r>
          </a:p>
          <a:p>
            <a:pPr marL="365125" indent="-255588" eaLnBrk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ru-RU" sz="2000" i="1" dirty="0">
              <a:latin typeface="+mn-lt"/>
              <a:cs typeface="+mn-cs"/>
            </a:endParaRPr>
          </a:p>
          <a:p>
            <a:pPr marL="365125" indent="-255588" eaLnBrk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ru-RU" sz="2000" i="1" dirty="0">
                <a:latin typeface="+mn-lt"/>
                <a:cs typeface="+mn-cs"/>
              </a:rPr>
              <a:t>для взрослого человека</a:t>
            </a:r>
            <a:r>
              <a:rPr lang="ru-RU" sz="2000" dirty="0">
                <a:latin typeface="+mn-lt"/>
                <a:cs typeface="+mn-cs"/>
              </a:rPr>
              <a:t> проектная </a:t>
            </a:r>
          </a:p>
          <a:p>
            <a:pPr marL="365125" indent="-255588" eaLnBrk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ru-RU" sz="2000" dirty="0">
                <a:latin typeface="+mn-lt"/>
                <a:cs typeface="+mn-cs"/>
              </a:rPr>
              <a:t>деятельность выступает средством </a:t>
            </a:r>
          </a:p>
          <a:p>
            <a:pPr marL="365125" indent="-255588" eaLnBrk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ru-RU" sz="2000" dirty="0">
                <a:latin typeface="+mn-lt"/>
                <a:cs typeface="+mn-cs"/>
              </a:rPr>
              <a:t>профессионального и личностного </a:t>
            </a:r>
          </a:p>
          <a:p>
            <a:pPr marL="365125" indent="-255588" eaLnBrk="0" fontAlgn="auto" hangingPunct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ru-RU" sz="2000" dirty="0">
                <a:latin typeface="+mn-lt"/>
                <a:cs typeface="+mn-cs"/>
              </a:rPr>
              <a:t>развития.</a:t>
            </a:r>
          </a:p>
        </p:txBody>
      </p:sp>
      <p:pic>
        <p:nvPicPr>
          <p:cNvPr id="11" name="Picture 5" descr="IMG_17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75" y="4143375"/>
            <a:ext cx="2354263" cy="1785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Внеклассная проектная деятельность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428750"/>
            <a:ext cx="8643938" cy="5429250"/>
          </a:xfrm>
          <a:solidFill>
            <a:schemeClr val="accent5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200" dirty="0" smtClean="0"/>
              <a:t>Под </a:t>
            </a:r>
            <a:r>
              <a:rPr lang="ru-RU" sz="2200" i="1" dirty="0" smtClean="0"/>
              <a:t>проектной деятельностью </a:t>
            </a:r>
            <a:r>
              <a:rPr lang="ru-RU" sz="2200" dirty="0" smtClean="0"/>
              <a:t>понимаются разные виды деятельности, имеющие ряд общих признаков: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/>
              <a:t>1) направлены на достижение конкретных целей;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/>
              <a:t>2) включают в себя координированное выполнение взаи­мосвязанных действий;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/>
              <a:t>3) имеют ограниченную протяженность во времени, с определенным началом и концом;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/>
              <a:t>4) в определенной степени неповторимы и уникальны. </a:t>
            </a:r>
          </a:p>
        </p:txBody>
      </p:sp>
      <p:pic>
        <p:nvPicPr>
          <p:cNvPr id="122883" name="Picture 5" descr="Дети групповая рабо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4186238"/>
            <a:ext cx="3500438" cy="2466975"/>
          </a:xfrm>
          <a:prstGeom prst="rect">
            <a:avLst/>
          </a:prstGeom>
          <a:noFill/>
          <a:ln w="38100">
            <a:solidFill>
              <a:srgbClr val="FFCC66"/>
            </a:solidFill>
            <a:miter lim="800000"/>
            <a:headEnd/>
            <a:tailEnd/>
          </a:ln>
        </p:spPr>
      </p:pic>
      <p:pic>
        <p:nvPicPr>
          <p:cNvPr id="122884" name="Picture 16" descr="010361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6988" y="4286250"/>
            <a:ext cx="1446212" cy="2016125"/>
          </a:xfrm>
          <a:prstGeom prst="rect">
            <a:avLst/>
          </a:prstGeom>
          <a:noFill/>
          <a:ln w="28575">
            <a:solidFill>
              <a:srgbClr val="FF9933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ru-RU" smtClean="0"/>
              <a:t>Проектная деятельность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214438"/>
            <a:ext cx="8643937" cy="535781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smtClean="0"/>
              <a:t>Цель работы над проектами в начальной школе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smtClean="0"/>
              <a:t> </a:t>
            </a:r>
            <a:r>
              <a:rPr lang="ru-RU" sz="1800" smtClean="0"/>
              <a:t>Развитие личности и создание основ творческого потенциала учащихся.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/>
              <a:t> </a:t>
            </a:r>
            <a:r>
              <a:rPr lang="ru-RU" sz="1800" b="1" smtClean="0"/>
              <a:t>Задачи</a:t>
            </a:r>
            <a:endParaRPr lang="ru-RU" sz="1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1. Формировать позитивную самооценку, самоуважение.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2. Формировать коммуникативную компетентность в сотрудничестве: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- уметь вести диалог, координировать свои действия с действиями партнеров по совместной деятельности;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- формировать социально адекватных способы поведения.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3. Формировать способность к организации деятельности и управлению ею: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- воспитать целеустремленность и настойчивость;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- формировать навыки организации рабочего пространства и рационального использования рабочего времени;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- формировать умение самостоятельно и совместно планировать деятельность и сотрудничество;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- формировать умение самостоятельно и совместно принимать решения.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4. Формировать умение решать творческие задачи.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5. Формировать умение работать с информацией (сбор, систематизация, хранение, использование).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Порядок действий в работе с проектами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600200"/>
            <a:ext cx="8329612" cy="4829175"/>
          </a:xfrm>
          <a:solidFill>
            <a:schemeClr val="accent6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1. Знакомство класса с темой.	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2. Выбор </a:t>
            </a:r>
            <a:r>
              <a:rPr lang="ru-RU" dirty="0" err="1" smtClean="0"/>
              <a:t>подтем</a:t>
            </a:r>
            <a:r>
              <a:rPr lang="ru-RU" dirty="0" smtClean="0"/>
              <a:t> (областей знания).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3. Сбор информации.                           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4. Выбор проектов.	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5. Работа над проектами.    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6. Презентация проектов. </a:t>
            </a:r>
          </a:p>
        </p:txBody>
      </p:sp>
      <p:pic>
        <p:nvPicPr>
          <p:cNvPr id="124931" name="Picture 6" descr="serpuhov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5413" y="3714750"/>
            <a:ext cx="3581400" cy="257175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685800" y="30163"/>
            <a:ext cx="7924800" cy="1311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портрет выпускника начальной школы</a:t>
            </a:r>
            <a:r>
              <a:rPr lang="ru-RU" sz="40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0" y="1341438"/>
            <a:ext cx="9144000" cy="5148262"/>
          </a:xfrm>
          <a:prstGeom prst="rect">
            <a:avLst/>
          </a:prstGeom>
          <a:solidFill>
            <a:srgbClr val="FFFFFF"/>
          </a:solidFill>
          <a:ln w="936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1313" indent="-341313" defTabSz="449263">
              <a:lnSpc>
                <a:spcPct val="80000"/>
              </a:lnSpc>
              <a:spcBef>
                <a:spcPts val="450"/>
              </a:spcBef>
              <a:buClr>
                <a:srgbClr val="8EB3C8"/>
              </a:buClr>
              <a:buSzPct val="75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любящий свой народ, свой край и свою Родину;</a:t>
            </a:r>
          </a:p>
          <a:p>
            <a:pPr marL="341313" indent="-341313" defTabSz="449263">
              <a:lnSpc>
                <a:spcPct val="80000"/>
              </a:lnSpc>
              <a:spcBef>
                <a:spcPts val="450"/>
              </a:spcBef>
              <a:buClr>
                <a:srgbClr val="8EB3C8"/>
              </a:buClr>
              <a:buSzPct val="75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ru-RU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41313" indent="-341313" defTabSz="449263">
              <a:lnSpc>
                <a:spcPct val="80000"/>
              </a:lnSpc>
              <a:spcBef>
                <a:spcPts val="450"/>
              </a:spcBef>
              <a:buClr>
                <a:srgbClr val="8EB3C8"/>
              </a:buClr>
              <a:buSzPct val="75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уважающий и принимающий ценности семьи и общества;</a:t>
            </a:r>
          </a:p>
          <a:p>
            <a:pPr marL="341313" indent="-341313" defTabSz="449263">
              <a:lnSpc>
                <a:spcPct val="80000"/>
              </a:lnSpc>
              <a:spcBef>
                <a:spcPts val="450"/>
              </a:spcBef>
              <a:buClr>
                <a:srgbClr val="8EB3C8"/>
              </a:buClr>
              <a:buSzPct val="75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ru-RU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41313" indent="-341313" defTabSz="449263">
              <a:lnSpc>
                <a:spcPct val="80000"/>
              </a:lnSpc>
              <a:spcBef>
                <a:spcPts val="450"/>
              </a:spcBef>
              <a:buClr>
                <a:srgbClr val="8EB3C8"/>
              </a:buClr>
              <a:buSzPct val="75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любознательный, активно и заинтересованно познающий </a:t>
            </a:r>
          </a:p>
          <a:p>
            <a:pPr marL="341313" indent="-341313" defTabSz="449263">
              <a:lnSpc>
                <a:spcPct val="80000"/>
              </a:lnSpc>
              <a:spcBef>
                <a:spcPts val="450"/>
              </a:spcBef>
              <a:buSzPct val="75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мир;</a:t>
            </a:r>
          </a:p>
          <a:p>
            <a:pPr marL="341313" indent="-341313" defTabSz="449263">
              <a:lnSpc>
                <a:spcPct val="80000"/>
              </a:lnSpc>
              <a:spcBef>
                <a:spcPts val="450"/>
              </a:spcBef>
              <a:buClr>
                <a:srgbClr val="8EB3C8"/>
              </a:buClr>
              <a:buSzPct val="75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ru-RU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41313" indent="-341313" defTabSz="449263">
              <a:lnSpc>
                <a:spcPct val="80000"/>
              </a:lnSpc>
              <a:spcBef>
                <a:spcPts val="450"/>
              </a:spcBef>
              <a:buClr>
                <a:srgbClr val="8EB3C8"/>
              </a:buClr>
              <a:buSzPct val="75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владеющий основами умения учиться, способный к организации собственной деятельности;</a:t>
            </a:r>
          </a:p>
          <a:p>
            <a:pPr marL="341313" indent="-341313" defTabSz="449263">
              <a:lnSpc>
                <a:spcPct val="80000"/>
              </a:lnSpc>
              <a:spcBef>
                <a:spcPts val="450"/>
              </a:spcBef>
              <a:buClr>
                <a:srgbClr val="8EB3C8"/>
              </a:buClr>
              <a:buSzPct val="75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ru-RU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41313" indent="-341313" defTabSz="449263">
              <a:lnSpc>
                <a:spcPct val="80000"/>
              </a:lnSpc>
              <a:spcBef>
                <a:spcPts val="450"/>
              </a:spcBef>
              <a:buClr>
                <a:srgbClr val="8EB3C8"/>
              </a:buClr>
              <a:buSzPct val="75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готовый самостоятельно действовать и отвечать за свои поступки перед семьей и обществом;</a:t>
            </a:r>
          </a:p>
          <a:p>
            <a:pPr marL="341313" indent="-341313" defTabSz="449263">
              <a:lnSpc>
                <a:spcPct val="80000"/>
              </a:lnSpc>
              <a:spcBef>
                <a:spcPts val="450"/>
              </a:spcBef>
              <a:buClr>
                <a:srgbClr val="8EB3C8"/>
              </a:buClr>
              <a:buSzPct val="75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ru-RU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41313" indent="-341313" defTabSz="449263">
              <a:lnSpc>
                <a:spcPct val="80000"/>
              </a:lnSpc>
              <a:spcBef>
                <a:spcPts val="450"/>
              </a:spcBef>
              <a:buClr>
                <a:srgbClr val="8EB3C8"/>
              </a:buClr>
              <a:buSzPct val="75000"/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                      доброжелательный, умеющий слушать и слышать собеседника,   обосновывать   обосновывать свою позицию, высказывать  свое мнение;</a:t>
            </a:r>
          </a:p>
          <a:p>
            <a:pPr marL="341313" indent="-341313" defTabSz="449263">
              <a:lnSpc>
                <a:spcPct val="80000"/>
              </a:lnSpc>
              <a:spcBef>
                <a:spcPts val="450"/>
              </a:spcBef>
              <a:buClr>
                <a:srgbClr val="8EB3C8"/>
              </a:buClr>
              <a:buSzPct val="75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ru-RU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41313" indent="-341313" defTabSz="449263">
              <a:lnSpc>
                <a:spcPct val="80000"/>
              </a:lnSpc>
              <a:spcBef>
                <a:spcPts val="450"/>
              </a:spcBef>
              <a:buClr>
                <a:srgbClr val="8EB3C8"/>
              </a:buClr>
              <a:buSzPct val="75000"/>
              <a:buFont typeface="Wingdings" pitchFamily="2" charset="2"/>
              <a:buChar char="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ru-RU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                    выполняющий правила здорового и безопасного для себя и  окружающих      окружающих образа жизни.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89463"/>
            <a:ext cx="2051050" cy="2268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1196975"/>
            <a:ext cx="2339975" cy="2124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768" decel="100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animScale>
                                      <p:cBhvr additive="repl">
                                        <p:cTn id="8" dur="768" decel="100000" fill="hold"/>
                                        <p:tgtEl>
                                          <p:spTgt spid="1423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 additive="repl">
                                        <p:cTn id="9" dur="1229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 additive="repl">
                                        <p:cTn id="10" dur="768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 additive="repl">
                                        <p:cTn id="11" dur="1229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 additive="repl">
                                        <p:cTn id="12" dur="768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 additive="repl">
                                        <p:cTn id="13" dur="1229" accel="10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0" dur="5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4" dur="500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1" dur="500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8" dur="500"/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14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14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5" dur="500"/>
                                        <p:tgtEl>
                                          <p:spTgt spid="14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0" dur="500" fill="hold"/>
                                        <p:tgtEl>
                                          <p:spTgt spid="142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" dur="500" fill="hold"/>
                                        <p:tgtEl>
                                          <p:spTgt spid="142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2" dur="500"/>
                                        <p:tgtEl>
                                          <p:spTgt spid="142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500" fill="hold"/>
                                        <p:tgtEl>
                                          <p:spTgt spid="142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500" fill="hold"/>
                                        <p:tgtEl>
                                          <p:spTgt spid="142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9" dur="500"/>
                                        <p:tgtEl>
                                          <p:spTgt spid="142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Проекты отличаются друг от друга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428750"/>
            <a:ext cx="8443913" cy="542925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b="1" smtClean="0"/>
              <a:t>результатом: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- поделки (игрушки, книги, рисунки, открытки, костюмы, макеты, модели и т.д.);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- мероприятия (спектакли, концерты, викторины, КВН, показы мод и т. д.);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 числом детей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индивидуальная деятельность (получаемый продукт — результат работы одного человека); в дальнейшем персональные изделия могут быть объединены в коллективный продукт (например, выставка работ учащихся);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работа в малых группах (поделки, коллажи, макеты, подготовка конкурсов и викторин и т. д.);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коллективная деятельность (концерт или спектакль с общей подготовкой и репетициями, одна большая общая подел­ка, видеофильм с участием всех желающих детей в какой-либо специализации и т.д.);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продолжительностью (от нескольких часов до нескольких месяцев);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числом этапов и наличием промежуточных результатов (например, при подготовке спектакля в качестве отдельного этапа можно выделить подготовку костюмов);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набором и иерархией ролей;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соотношением времени выполнения действий в школе и вне школы;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smtClean="0"/>
              <a:t> необходимостью привлечения взрослых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Примеры проектов в рамках курса «Математика»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00188"/>
            <a:ext cx="8686800" cy="5000625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b="1" dirty="0" smtClean="0"/>
              <a:t>Тема: математические развлечения</a:t>
            </a:r>
            <a:endParaRPr lang="ru-RU" sz="18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i="1" dirty="0" smtClean="0"/>
              <a:t>Примеры </a:t>
            </a:r>
            <a:r>
              <a:rPr lang="ru-RU" sz="1800" i="1" dirty="0" err="1" smtClean="0"/>
              <a:t>подтем</a:t>
            </a:r>
            <a:r>
              <a:rPr lang="ru-RU" sz="1800" i="1" dirty="0" smtClean="0"/>
              <a:t>:</a:t>
            </a:r>
            <a:endParaRPr lang="ru-RU" sz="18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dirty="0" smtClean="0"/>
              <a:t>• Игры с числами.	</a:t>
            </a:r>
            <a:endParaRPr lang="en-US" sz="18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dirty="0" smtClean="0"/>
              <a:t> </a:t>
            </a:r>
            <a:r>
              <a:rPr lang="ru-RU" sz="1800" dirty="0" smtClean="0"/>
              <a:t>Невозможные рисунки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dirty="0" smtClean="0"/>
              <a:t>• Логические задачи.      </a:t>
            </a:r>
            <a:endParaRPr lang="en-US" sz="18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dirty="0" smtClean="0"/>
              <a:t> </a:t>
            </a:r>
            <a:r>
              <a:rPr lang="ru-RU" sz="1800" dirty="0" smtClean="0"/>
              <a:t>• Магические квадрат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dirty="0" smtClean="0"/>
              <a:t>•Старинные задачи.      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dirty="0" smtClean="0"/>
              <a:t>«Фокусы с числами»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dirty="0" smtClean="0"/>
              <a:t>• Логические игры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dirty="0" smtClean="0"/>
              <a:t> «Развертки»	</a:t>
            </a:r>
            <a:endParaRPr lang="ru-RU" sz="1800" i="1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i="1" dirty="0" smtClean="0"/>
              <a:t>Примеры проектов:                                </a:t>
            </a:r>
            <a:endParaRPr lang="ru-RU" sz="18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dirty="0" smtClean="0"/>
              <a:t>•Лист Мёбиуса.	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dirty="0" smtClean="0"/>
              <a:t>• Бумажный домик с мебелью.	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dirty="0" smtClean="0"/>
              <a:t>• Бумажные макеты транспорта (самолеты, корабли,).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dirty="0" smtClean="0"/>
              <a:t>• Чемпионат класса по </a:t>
            </a:r>
            <a:r>
              <a:rPr lang="ru-RU" sz="1800" dirty="0" err="1" smtClean="0"/>
              <a:t>калаху</a:t>
            </a:r>
            <a:r>
              <a:rPr lang="ru-RU" sz="1800" dirty="0" smtClean="0"/>
              <a:t> (или другой логической игре).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dirty="0" smtClean="0"/>
              <a:t>• Конкурс математических развлечений.	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dirty="0" smtClean="0"/>
              <a:t>•Энциклопедия математических развлечений.        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dirty="0" smtClean="0"/>
              <a:t>•Математический праздник. </a:t>
            </a:r>
          </a:p>
        </p:txBody>
      </p:sp>
      <p:pic>
        <p:nvPicPr>
          <p:cNvPr id="126979" name="Picture 16" descr="010361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6900" y="4365625"/>
            <a:ext cx="1122363" cy="1563688"/>
          </a:xfrm>
          <a:prstGeom prst="rect">
            <a:avLst/>
          </a:prstGeom>
          <a:noFill/>
          <a:ln w="28575">
            <a:solidFill>
              <a:srgbClr val="FF9933"/>
            </a:solidFill>
            <a:miter lim="800000"/>
            <a:headEnd/>
            <a:tailEnd/>
          </a:ln>
        </p:spPr>
      </p:pic>
      <p:pic>
        <p:nvPicPr>
          <p:cNvPr id="126980" name="Picture 3" descr="DSCN18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565275"/>
            <a:ext cx="3960813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Проектная деятельность в рамках курса «Окружающий мир»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/>
              <a:t>Курс «Окружающий мир» обладает широкими возможностями для организации внеурочной работы младших школьников. Она служит продолжением урока и предполагает участие всех учащихся.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/>
              <a:t>Внеурочные работы могут проводиться в учебном кабинете, на природе, в уголке живой природы, в музеях разного типа и т. д.; они включают проведение опытов, наблюдений, экскурсии, значительное внимание должно уделяться проектной исследовательской деятельности </a:t>
            </a:r>
          </a:p>
        </p:txBody>
      </p:sp>
      <p:pic>
        <p:nvPicPr>
          <p:cNvPr id="128003" name="Picture 4" descr="P10203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3488" y="4286250"/>
            <a:ext cx="3457575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2296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«Окружающий мир»</a:t>
            </a:r>
          </a:p>
        </p:txBody>
      </p:sp>
      <p:sp>
        <p:nvSpPr>
          <p:cNvPr id="1290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4438"/>
            <a:ext cx="9144000" cy="5643562"/>
          </a:xfrm>
          <a:solidFill>
            <a:srgbClr val="92D050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Проектная деятельность способствует формированию общеучебных компетентностей: информационной, коммуникативной, социальной, а также включению учащихся в активный познавательный процесс, в ходе которого ученик сам формирует учебную проблему, осуществляет сбор необходимой информации, планирует варианты решения проблемы, делает выводы, анализирует свою деятельность (рефлексия).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400" smtClean="0"/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Внеурочная деятельность, связанная с изучением курса «Окружающий мир», предусматривает организацию проектной деятельности, нацеленной на освоение содержания в процессе планирования и выполнения постепенно усложняющихся практических заданий, проектирование решения тех или иных проблем. Исследовательская проектная деятельность позволяет ученику самостоятельно осваивать содержание, работая с разнообразными источниками информации, приборами, лабораторным оборудованием 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Проектная деятельность при изучении курса «Окружающий мир» в начальной школе имеет отличительные особенности</a:t>
            </a:r>
          </a:p>
        </p:txBody>
      </p:sp>
      <p:sp>
        <p:nvSpPr>
          <p:cNvPr id="130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600200"/>
            <a:ext cx="8643938" cy="5257800"/>
          </a:xfrm>
          <a:solidFill>
            <a:srgbClr val="92D050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smtClean="0"/>
              <a:t>Во-первых,</a:t>
            </a:r>
            <a:r>
              <a:rPr lang="ru-RU" sz="2400" smtClean="0"/>
              <a:t> она имеет краеведческую направленность, что определяется спецификой содержания курса;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2400" smtClean="0"/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Во-вторых</a:t>
            </a:r>
            <a:r>
              <a:rPr lang="ru-RU" sz="2400" smtClean="0"/>
              <a:t>, в большинстве случаев проекты имеют краткосрочный характер, что обусловлено психологическими и возрастными особенностями младших школьников: учащиеся обычно утрачивают интерес к длительным исследованиям, требующим постоянного наблюдения и фиксации результатов;</a:t>
            </a:r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В-третьих</a:t>
            </a:r>
            <a:r>
              <a:rPr lang="ru-RU" sz="2400" smtClean="0"/>
              <a:t>, проектная деятельность должна осуществляться в школе, дома или около дома, не требуя от учащихся самостоятельного посещения без сопровождения взрослых отдаленных объектов, например леса, луга, водоема и т. п., что связано с обеспечением безопасности обучаемых.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900" b="1" dirty="0" smtClean="0"/>
              <a:t>Варианты проектной деятельности в рамках курса «Литературное чтение»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b="1" dirty="0" smtClean="0"/>
              <a:t>Тема: сказки</a:t>
            </a:r>
            <a:endParaRPr lang="ru-RU" sz="2200" i="1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i="1" dirty="0" smtClean="0"/>
              <a:t>Проекты:</a:t>
            </a:r>
            <a:endParaRPr lang="ru-RU" sz="2200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/>
              <a:t>Создание сборника сказок об одном из животных (зайце, лисе, медведе, волке).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/>
              <a:t>Герои сказок в лепке.	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/>
              <a:t>Герои сказок в рисунках.	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/>
              <a:t>Создание костюмов для сказочных персонажей.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/>
              <a:t>Постановка спектакля по мотивам одной из сказок.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/>
              <a:t> Создание собственных сказок.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 smtClean="0"/>
              <a:t> Коллаж «Заселим улицу сказочными домиками».</a:t>
            </a:r>
          </a:p>
        </p:txBody>
      </p:sp>
      <p:pic>
        <p:nvPicPr>
          <p:cNvPr id="131075" name="Picture 7" descr="full_1_shkolnik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3" y="4419600"/>
            <a:ext cx="22860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268413"/>
            <a:ext cx="8229600" cy="11430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ru-RU" sz="2800" b="1" smtClean="0">
                <a:solidFill>
                  <a:srgbClr val="A50021"/>
                </a:solidFill>
              </a:rPr>
              <a:t>Внеурочная деятельность включается в вариативную часть БУПа школы  </a:t>
            </a:r>
          </a:p>
        </p:txBody>
      </p:sp>
      <p:sp>
        <p:nvSpPr>
          <p:cNvPr id="325637" name="Rectangle 5"/>
          <p:cNvSpPr>
            <a:spLocks noChangeArrowheads="1"/>
          </p:cNvSpPr>
          <p:nvPr/>
        </p:nvSpPr>
        <p:spPr bwMode="auto">
          <a:xfrm>
            <a:off x="1331913" y="3629025"/>
            <a:ext cx="7493000" cy="10779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A50021"/>
                </a:solidFill>
                <a:latin typeface="+mn-lt"/>
                <a:cs typeface="+mn-cs"/>
              </a:rPr>
              <a:t>Часы, отводимые на внеурочную деятельность, используются по желанию учащихся</a:t>
            </a:r>
            <a:r>
              <a:rPr lang="ru-RU" sz="2400" b="1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325639" name="Rectangle 7"/>
          <p:cNvSpPr>
            <a:spLocks noChangeArrowheads="1"/>
          </p:cNvSpPr>
          <p:nvPr/>
        </p:nvSpPr>
        <p:spPr bwMode="auto">
          <a:xfrm>
            <a:off x="1643063" y="4929188"/>
            <a:ext cx="7143750" cy="9794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solidFill>
                  <a:srgbClr val="A50021"/>
                </a:solidFill>
                <a:latin typeface="Calibri" pitchFamily="34" charset="0"/>
              </a:rPr>
              <a:t>Все виды внеурочной деятельности должны быть строго ориентированы на воспитательные результаты </a:t>
            </a:r>
          </a:p>
        </p:txBody>
      </p:sp>
      <p:sp>
        <p:nvSpPr>
          <p:cNvPr id="325641" name="Rectangle 9"/>
          <p:cNvSpPr>
            <a:spLocks noChangeArrowheads="1"/>
          </p:cNvSpPr>
          <p:nvPr/>
        </p:nvSpPr>
        <p:spPr bwMode="auto">
          <a:xfrm>
            <a:off x="1071563" y="2500313"/>
            <a:ext cx="7553325" cy="10017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A50021"/>
                </a:solidFill>
                <a:latin typeface="+mn-lt"/>
                <a:cs typeface="+mn-cs"/>
              </a:rPr>
              <a:t>Школа вправе сама определять, под какие виды внеурочной деятельности отдать эти часы </a:t>
            </a:r>
          </a:p>
        </p:txBody>
      </p:sp>
      <p:sp>
        <p:nvSpPr>
          <p:cNvPr id="325642" name="Rectangle 10"/>
          <p:cNvSpPr>
            <a:spLocks noChangeArrowheads="1"/>
          </p:cNvSpPr>
          <p:nvPr/>
        </p:nvSpPr>
        <p:spPr bwMode="auto">
          <a:xfrm>
            <a:off x="539750" y="260350"/>
            <a:ext cx="8064500" cy="7747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+mn-cs"/>
              </a:rPr>
              <a:t>Требования стандарта к организации внеурочной деятельности школьников</a:t>
            </a:r>
          </a:p>
        </p:txBody>
      </p:sp>
      <p:pic>
        <p:nvPicPr>
          <p:cNvPr id="135174" name="Picture 16" descr="010361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3143250" y="6000750"/>
            <a:ext cx="2000250" cy="857250"/>
          </a:xfrm>
          <a:prstGeom prst="rect">
            <a:avLst/>
          </a:prstGeom>
          <a:noFill/>
          <a:ln w="28575">
            <a:solidFill>
              <a:srgbClr val="FF9933"/>
            </a:solidFill>
            <a:miter lim="800000"/>
            <a:headEnd/>
            <a:tailEnd/>
          </a:ln>
        </p:spPr>
      </p:pic>
      <p:pic>
        <p:nvPicPr>
          <p:cNvPr id="8" name="Picture 37" descr="Untitled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5148263"/>
            <a:ext cx="1285875" cy="140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176" name="Picture 16" descr="010361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H="1" flipV="1">
            <a:off x="3132138" y="6000750"/>
            <a:ext cx="2000250" cy="857250"/>
          </a:xfrm>
          <a:prstGeom prst="rect">
            <a:avLst/>
          </a:prstGeom>
          <a:noFill/>
          <a:ln w="28575">
            <a:solidFill>
              <a:srgbClr val="FF9933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25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6" grpId="0" animBg="1"/>
      <p:bldP spid="325637" grpId="0" animBg="1"/>
      <p:bldP spid="325639" grpId="0" animBg="1"/>
      <p:bldP spid="325641" grpId="0" animBg="1"/>
      <p:bldP spid="325642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/>
              <a:t>Достижение образовательных эффектов этой деятельности</a:t>
            </a:r>
            <a:br>
              <a:rPr lang="ru-RU" sz="2400" b="1" dirty="0" smtClean="0"/>
            </a:br>
            <a:r>
              <a:rPr lang="ru-RU" sz="2400" b="1" dirty="0" smtClean="0"/>
              <a:t>(эффектов воспитания и социализации детей</a:t>
            </a:r>
            <a:r>
              <a:rPr lang="ru-RU" sz="2400" dirty="0" smtClean="0"/>
              <a:t>)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714500"/>
            <a:ext cx="8372475" cy="481171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mtClean="0"/>
              <a:t>формирование коммуникативной, этической, социальной, гражданской компетентности школьников;</a:t>
            </a:r>
          </a:p>
          <a:p>
            <a:pPr eaLnBrk="1" hangingPunct="1">
              <a:buFont typeface="Arial" charset="0"/>
              <a:buNone/>
              <a:defRPr/>
            </a:pPr>
            <a:endParaRPr lang="ru-RU" smtClean="0"/>
          </a:p>
          <a:p>
            <a:pPr eaLnBrk="1" hangingPunct="1">
              <a:defRPr/>
            </a:pPr>
            <a:r>
              <a:rPr lang="ru-RU" smtClean="0"/>
              <a:t>формирование у детей социокультурной идентичности: российской, этнической, культурной, гендерной и др.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Школа  после уроков. Это интересно!</a:t>
            </a:r>
            <a:endParaRPr lang="ru-RU" sz="3600" dirty="0"/>
          </a:p>
        </p:txBody>
      </p:sp>
      <p:sp>
        <p:nvSpPr>
          <p:cNvPr id="136194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488" cy="497205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ru-RU" smtClean="0"/>
              <a:t>Школа  после уроков - это мир творчества, появления и раскрытия каждым ребенком своих интересов, своих увлечений, своего «я»</a:t>
            </a:r>
          </a:p>
        </p:txBody>
      </p:sp>
      <p:pic>
        <p:nvPicPr>
          <p:cNvPr id="4" name="Picture 40" descr="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4143375"/>
            <a:ext cx="2357438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4688" y="4500563"/>
            <a:ext cx="83343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3" descr="Untitled-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7025" y="2643188"/>
            <a:ext cx="8397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7" descr="Untitled-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0775" y="4656138"/>
            <a:ext cx="1736725" cy="189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6" descr="Untitled-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25" y="4643438"/>
            <a:ext cx="13636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4" descr="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3143250"/>
            <a:ext cx="15208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500438" y="3143250"/>
            <a:ext cx="3357562" cy="1422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+mn-cs"/>
              </a:rPr>
              <a:t>«организатор»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+mn-cs"/>
              </a:rPr>
              <a:t>«дирижер»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+mn-cs"/>
              </a:rPr>
              <a:t>«участник»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+mn-cs"/>
              </a:rPr>
              <a:t>«помощник»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+mn-cs"/>
              </a:rPr>
              <a:t>«стимулятор»</a:t>
            </a:r>
          </a:p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+mn-cs"/>
              </a:rPr>
              <a:t>«товарищ</a:t>
            </a: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4"/>
          <p:cNvSpPr>
            <a:spLocks noChangeArrowheads="1"/>
          </p:cNvSpPr>
          <p:nvPr/>
        </p:nvSpPr>
        <p:spPr bwMode="auto">
          <a:xfrm>
            <a:off x="1447800" y="5715000"/>
            <a:ext cx="19050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547813" y="404813"/>
            <a:ext cx="6705600" cy="35083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800000"/>
              </a:solidFill>
              <a:latin typeface="Impact" pitchFamily="34" charset="0"/>
            </a:endParaRP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800000"/>
                </a:solidFill>
                <a:latin typeface="Impact" pitchFamily="34" charset="0"/>
              </a:rPr>
              <a:t>Я УЧУСЬ НЕ ПОТОМУ, ЧТО ОБЯЗАН, </a:t>
            </a:r>
            <a:r>
              <a:rPr lang="ru-RU" sz="4400" b="1" dirty="0">
                <a:solidFill>
                  <a:srgbClr val="800000"/>
                </a:solidFill>
              </a:rPr>
              <a:t>  </a:t>
            </a:r>
            <a:r>
              <a:rPr lang="ru-RU" sz="4400" b="1" dirty="0">
                <a:solidFill>
                  <a:srgbClr val="800000"/>
                </a:solidFill>
                <a:latin typeface="Impact" pitchFamily="34" charset="0"/>
              </a:rPr>
              <a:t>А ПОТОМУ, ЧТО </a:t>
            </a:r>
            <a:r>
              <a:rPr lang="ru-RU" sz="4400" b="1" dirty="0">
                <a:solidFill>
                  <a:srgbClr val="800000"/>
                </a:solidFill>
              </a:rPr>
              <a:t>             </a:t>
            </a:r>
            <a:r>
              <a:rPr lang="ru-RU" sz="4400" b="1" dirty="0">
                <a:solidFill>
                  <a:srgbClr val="800000"/>
                </a:solidFill>
                <a:latin typeface="Impact" pitchFamily="34" charset="0"/>
              </a:rPr>
              <a:t>БЕЗ ЭТОГО НЕ МОГУ</a:t>
            </a: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800000"/>
              </a:solidFill>
              <a:latin typeface="Impact" pitchFamily="34" charset="0"/>
            </a:endParaRPr>
          </a:p>
        </p:txBody>
      </p:sp>
      <p:pic>
        <p:nvPicPr>
          <p:cNvPr id="137219" name="Picture 6" descr="Картинка 5 из 422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79889">
            <a:off x="5715000" y="4005263"/>
            <a:ext cx="3429000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0" name="Picture 7" descr="full_1_shkolnik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576657">
            <a:off x="0" y="3886200"/>
            <a:ext cx="3887788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1" name="Picture 5" descr="Картинка 7 из 42249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52775" y="4343400"/>
            <a:ext cx="3095625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2"/>
          <p:cNvSpPr>
            <a:spLocks noChangeArrowheads="1"/>
          </p:cNvSpPr>
          <p:nvPr/>
        </p:nvSpPr>
        <p:spPr bwMode="auto">
          <a:xfrm>
            <a:off x="500063" y="1285875"/>
            <a:ext cx="8180387" cy="9906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74819" name="Rectangle 3"/>
          <p:cNvSpPr>
            <a:spLocks noGrp="1"/>
          </p:cNvSpPr>
          <p:nvPr>
            <p:ph type="title"/>
          </p:nvPr>
        </p:nvSpPr>
        <p:spPr>
          <a:xfrm>
            <a:off x="1428750" y="214313"/>
            <a:ext cx="6819900" cy="928687"/>
          </a:xfrm>
          <a:solidFill>
            <a:schemeClr val="accent5">
              <a:lumMod val="60000"/>
              <a:lumOff val="40000"/>
            </a:schemeClr>
          </a:solidFill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Ключевые задачи  начального образования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500063" y="1357313"/>
            <a:ext cx="8215312" cy="1193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000000"/>
                </a:solidFill>
                <a:latin typeface="+mn-lt"/>
              </a:rPr>
              <a:t>Формирование основ </a:t>
            </a:r>
            <a:r>
              <a:rPr lang="ru-RU" sz="2000" b="1" dirty="0">
                <a:solidFill>
                  <a:srgbClr val="E40059"/>
                </a:solidFill>
                <a:latin typeface="+mn-lt"/>
              </a:rPr>
              <a:t>гражданской идентичности</a:t>
            </a:r>
            <a:r>
              <a:rPr lang="ru-RU" sz="2000" b="1" dirty="0">
                <a:solidFill>
                  <a:srgbClr val="000000"/>
                </a:solidFill>
                <a:latin typeface="+mn-lt"/>
              </a:rPr>
              <a:t> личности на основе самоопределения в форме осознания «Я» как гражданина России; реализации гражданской позиции, в деятельности и поведении</a:t>
            </a:r>
          </a:p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itchFamily="2" charset="2"/>
              <a:buChar char="Ø"/>
              <a:defRPr/>
            </a:pPr>
            <a:endParaRPr lang="ru-RU" sz="16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8676" name="AutoShape 6"/>
          <p:cNvSpPr>
            <a:spLocks noChangeArrowheads="1"/>
          </p:cNvSpPr>
          <p:nvPr/>
        </p:nvSpPr>
        <p:spPr bwMode="auto">
          <a:xfrm>
            <a:off x="357188" y="2643188"/>
            <a:ext cx="8002587" cy="10715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750" name="Text Box 7"/>
          <p:cNvSpPr txBox="1">
            <a:spLocks noChangeArrowheads="1"/>
          </p:cNvSpPr>
          <p:nvPr/>
        </p:nvSpPr>
        <p:spPr bwMode="auto">
          <a:xfrm>
            <a:off x="323850" y="2643188"/>
            <a:ext cx="8462963" cy="13112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E40059"/>
                </a:solidFill>
                <a:latin typeface="+mn-lt"/>
              </a:rPr>
              <a:t>Духовно-нравственное воспитание</a:t>
            </a:r>
            <a:r>
              <a:rPr lang="ru-RU" sz="2000" b="1" dirty="0">
                <a:solidFill>
                  <a:srgbClr val="000000"/>
                </a:solidFill>
                <a:latin typeface="+mn-lt"/>
              </a:rPr>
              <a:t> личности.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0000"/>
                </a:solidFill>
                <a:latin typeface="+mn-lt"/>
              </a:rPr>
              <a:t>Впервые национальный воспитательный идеал определяется как преемственный по отношению к воспитательным идеалам прошлых эпох </a:t>
            </a:r>
          </a:p>
        </p:txBody>
      </p:sp>
      <p:sp>
        <p:nvSpPr>
          <p:cNvPr id="28678" name="AutoShape 8"/>
          <p:cNvSpPr>
            <a:spLocks noChangeArrowheads="1"/>
          </p:cNvSpPr>
          <p:nvPr/>
        </p:nvSpPr>
        <p:spPr bwMode="auto">
          <a:xfrm>
            <a:off x="214313" y="3929063"/>
            <a:ext cx="8721725" cy="19431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80000"/>
              </a:lnSpc>
              <a:spcBef>
                <a:spcPts val="400"/>
              </a:spcBef>
              <a:buClr>
                <a:srgbClr val="2B71FF"/>
              </a:buClr>
              <a:buSzPct val="68000"/>
              <a:buFont typeface="Wingdings 3" pitchFamily="18" charset="2"/>
              <a:buNone/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>
              <a:lnSpc>
                <a:spcPct val="80000"/>
              </a:lnSpc>
              <a:spcBef>
                <a:spcPts val="400"/>
              </a:spcBef>
              <a:buClr>
                <a:srgbClr val="2B71FF"/>
              </a:buClr>
              <a:buSzPct val="68000"/>
              <a:buFont typeface="Wingdings 3" pitchFamily="18" charset="2"/>
              <a:buNone/>
            </a:pPr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Развитие личности ребенка</a:t>
            </a:r>
          </a:p>
          <a:p>
            <a:pPr eaLnBrk="0" hangingPunct="0">
              <a:lnSpc>
                <a:spcPct val="80000"/>
              </a:lnSpc>
              <a:spcBef>
                <a:spcPts val="400"/>
              </a:spcBef>
              <a:buClr>
                <a:srgbClr val="2B71FF"/>
              </a:buClr>
              <a:buSzPct val="68000"/>
              <a:buFont typeface="Wingdings 3" pitchFamily="18" charset="2"/>
              <a:buNone/>
            </a:pPr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 в процессе его учебной деятельности. </a:t>
            </a:r>
          </a:p>
          <a:p>
            <a:pPr eaLnBrk="0" hangingPunct="0">
              <a:lnSpc>
                <a:spcPct val="80000"/>
              </a:lnSpc>
              <a:spcBef>
                <a:spcPts val="400"/>
              </a:spcBef>
              <a:buClr>
                <a:srgbClr val="2B71FF"/>
              </a:buClr>
              <a:buSzPct val="68000"/>
              <a:buFont typeface="Wingdings 3" pitchFamily="18" charset="2"/>
              <a:buNone/>
            </a:pPr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Формирование </a:t>
            </a:r>
            <a:r>
              <a:rPr lang="ru-RU" sz="2400" b="1">
                <a:solidFill>
                  <a:srgbClr val="E40059"/>
                </a:solidFill>
                <a:latin typeface="Calibri" pitchFamily="34" charset="0"/>
              </a:rPr>
              <a:t>универсальных учебных действий (УУД)</a:t>
            </a:r>
          </a:p>
          <a:p>
            <a:endParaRPr lang="ru-RU" sz="24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752" name="AutoShape 9"/>
          <p:cNvSpPr>
            <a:spLocks noChangeArrowheads="1"/>
          </p:cNvSpPr>
          <p:nvPr/>
        </p:nvSpPr>
        <p:spPr bwMode="auto">
          <a:xfrm>
            <a:off x="214313" y="6000750"/>
            <a:ext cx="8470900" cy="714375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0000"/>
                </a:solidFill>
                <a:latin typeface="+mn-lt"/>
              </a:rPr>
              <a:t>Укрепление физического и психического </a:t>
            </a:r>
            <a:r>
              <a:rPr lang="ru-RU" sz="2000" b="1" dirty="0">
                <a:solidFill>
                  <a:srgbClr val="E40059"/>
                </a:solidFill>
                <a:latin typeface="+mn-lt"/>
              </a:rPr>
              <a:t>здоровья</a:t>
            </a:r>
            <a:r>
              <a:rPr lang="ru-RU" sz="2000" dirty="0">
                <a:solidFill>
                  <a:srgbClr val="000000"/>
                </a:solidFill>
                <a:latin typeface="+mn-lt"/>
              </a:rPr>
              <a:t> обучающихся</a:t>
            </a:r>
            <a:endParaRPr lang="ru-RU" sz="2000" b="1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0" y="0"/>
            <a:ext cx="8839200" cy="1557338"/>
          </a:xfrm>
          <a:prstGeom prst="rect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pPr algn="ctr" defTabSz="449263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>
                <a:solidFill>
                  <a:srgbClr val="F0B854"/>
                </a:solidFill>
              </a:rPr>
              <a:t>Процесс обучения младших школьников </a:t>
            </a:r>
          </a:p>
        </p:txBody>
      </p:sp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611188" y="1598613"/>
            <a:ext cx="7508875" cy="4710112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defTabSz="449263">
              <a:lnSpc>
                <a:spcPct val="90000"/>
              </a:lnSpc>
              <a:spcBef>
                <a:spcPts val="60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ru-RU" sz="2400">
              <a:solidFill>
                <a:srgbClr val="2F1311"/>
              </a:solidFill>
            </a:endParaRPr>
          </a:p>
          <a:p>
            <a:pPr marL="342900" indent="-341313" defTabSz="449263">
              <a:lnSpc>
                <a:spcPct val="90000"/>
              </a:lnSpc>
              <a:spcBef>
                <a:spcPts val="600"/>
              </a:spcBef>
              <a:buSzPct val="10000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>
                <a:solidFill>
                  <a:srgbClr val="2F1311"/>
                </a:solidFill>
              </a:rPr>
              <a:t>Учащиеся удерживают в памяти на:</a:t>
            </a:r>
          </a:p>
          <a:p>
            <a:pPr marL="342900" indent="-341313" defTabSz="449263">
              <a:lnSpc>
                <a:spcPct val="90000"/>
              </a:lnSpc>
              <a:spcBef>
                <a:spcPts val="600"/>
              </a:spcBef>
              <a:buClr>
                <a:srgbClr val="2F1311"/>
              </a:buClr>
              <a:buSzPct val="133000"/>
              <a:buFont typeface="Times New Roman" pitchFamily="18" charset="0"/>
              <a:buBlip>
                <a:blip r:embed="rId3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>
                <a:solidFill>
                  <a:srgbClr val="2F1311"/>
                </a:solidFill>
              </a:rPr>
              <a:t>10% - оттого, что они читают</a:t>
            </a:r>
          </a:p>
          <a:p>
            <a:pPr marL="342900" indent="-341313" defTabSz="449263">
              <a:lnSpc>
                <a:spcPct val="90000"/>
              </a:lnSpc>
              <a:spcBef>
                <a:spcPts val="600"/>
              </a:spcBef>
              <a:buClr>
                <a:srgbClr val="2F1311"/>
              </a:buClr>
              <a:buSzPct val="133000"/>
              <a:buFont typeface="Times New Roman" pitchFamily="18" charset="0"/>
              <a:buBlip>
                <a:blip r:embed="rId3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>
                <a:solidFill>
                  <a:srgbClr val="2F1311"/>
                </a:solidFill>
              </a:rPr>
              <a:t>26% - оттого, что они слышат</a:t>
            </a:r>
          </a:p>
          <a:p>
            <a:pPr marL="342900" indent="-341313" defTabSz="449263">
              <a:lnSpc>
                <a:spcPct val="90000"/>
              </a:lnSpc>
              <a:spcBef>
                <a:spcPts val="600"/>
              </a:spcBef>
              <a:buClr>
                <a:srgbClr val="2F1311"/>
              </a:buClr>
              <a:buSzPct val="133000"/>
              <a:buFont typeface="Times New Roman" pitchFamily="18" charset="0"/>
              <a:buBlip>
                <a:blip r:embed="rId3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>
                <a:solidFill>
                  <a:srgbClr val="2F1311"/>
                </a:solidFill>
              </a:rPr>
              <a:t>30% - оттого, что они видят</a:t>
            </a:r>
          </a:p>
          <a:p>
            <a:pPr marL="342900" indent="-341313" defTabSz="449263">
              <a:lnSpc>
                <a:spcPct val="90000"/>
              </a:lnSpc>
              <a:spcBef>
                <a:spcPts val="600"/>
              </a:spcBef>
              <a:buClr>
                <a:srgbClr val="2F1311"/>
              </a:buClr>
              <a:buSzPct val="133000"/>
              <a:buFont typeface="Times New Roman" pitchFamily="18" charset="0"/>
              <a:buBlip>
                <a:blip r:embed="rId3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>
                <a:solidFill>
                  <a:srgbClr val="2F1311"/>
                </a:solidFill>
              </a:rPr>
              <a:t>50% - оттого, что они видят и слышат</a:t>
            </a:r>
          </a:p>
          <a:p>
            <a:pPr marL="342900" indent="-341313" defTabSz="449263">
              <a:lnSpc>
                <a:spcPct val="90000"/>
              </a:lnSpc>
              <a:spcBef>
                <a:spcPts val="600"/>
              </a:spcBef>
              <a:buClr>
                <a:srgbClr val="2F1311"/>
              </a:buClr>
              <a:buSzPct val="133000"/>
              <a:buFont typeface="Times New Roman" pitchFamily="18" charset="0"/>
              <a:buBlip>
                <a:blip r:embed="rId3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>
                <a:solidFill>
                  <a:srgbClr val="2F1311"/>
                </a:solidFill>
              </a:rPr>
              <a:t>70% - оттого, что они обсуждают  с другими</a:t>
            </a:r>
          </a:p>
          <a:p>
            <a:pPr marL="342900" indent="-341313" defTabSz="449263">
              <a:lnSpc>
                <a:spcPct val="90000"/>
              </a:lnSpc>
              <a:spcBef>
                <a:spcPts val="600"/>
              </a:spcBef>
              <a:buClr>
                <a:srgbClr val="2F1311"/>
              </a:buClr>
              <a:buSzPct val="133000"/>
              <a:buFont typeface="Times New Roman" pitchFamily="18" charset="0"/>
              <a:buBlip>
                <a:blip r:embed="rId3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>
                <a:solidFill>
                  <a:srgbClr val="2F1311"/>
                </a:solidFill>
              </a:rPr>
              <a:t>80% - оттого, что основано на личном опыте</a:t>
            </a:r>
          </a:p>
          <a:p>
            <a:pPr marL="342900" indent="-341313" defTabSz="449263">
              <a:lnSpc>
                <a:spcPct val="90000"/>
              </a:lnSpc>
              <a:spcBef>
                <a:spcPts val="600"/>
              </a:spcBef>
              <a:buClr>
                <a:srgbClr val="2F1311"/>
              </a:buClr>
              <a:buSzPct val="133000"/>
              <a:buFont typeface="Times New Roman" pitchFamily="18" charset="0"/>
              <a:buBlip>
                <a:blip r:embed="rId3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>
                <a:solidFill>
                  <a:srgbClr val="2F1311"/>
                </a:solidFill>
              </a:rPr>
              <a:t>90% - оттого, что они говорят (проговаривают) в то время, как делают</a:t>
            </a:r>
          </a:p>
          <a:p>
            <a:pPr marL="342900" indent="-341313" defTabSz="449263">
              <a:lnSpc>
                <a:spcPct val="90000"/>
              </a:lnSpc>
              <a:spcBef>
                <a:spcPts val="600"/>
              </a:spcBef>
              <a:buClr>
                <a:srgbClr val="2F1311"/>
              </a:buClr>
              <a:buSzPct val="133000"/>
              <a:buFont typeface="Times New Roman" pitchFamily="18" charset="0"/>
              <a:buBlip>
                <a:blip r:embed="rId3"/>
              </a:buBlip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2400">
                <a:solidFill>
                  <a:srgbClr val="2F1311"/>
                </a:solidFill>
              </a:rPr>
              <a:t>95% - оттого, чему они обучают сами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/>
          </p:cNvSpPr>
          <p:nvPr>
            <p:ph type="title"/>
          </p:nvPr>
        </p:nvSpPr>
        <p:spPr>
          <a:xfrm>
            <a:off x="0" y="357188"/>
            <a:ext cx="8929688" cy="1643062"/>
          </a:xfrm>
          <a:solidFill>
            <a:schemeClr val="accent2"/>
          </a:solidFill>
        </p:spPr>
        <p:txBody>
          <a:bodyPr/>
          <a:lstStyle/>
          <a:p>
            <a:pPr eaLnBrk="1" hangingPunct="1"/>
            <a:r>
              <a:rPr lang="ru-RU" sz="4000" b="1" smtClean="0"/>
              <a:t>Мы получаем и обрабатываем информацию посредством</a:t>
            </a:r>
            <a:r>
              <a:rPr lang="ru-RU" sz="4000" smtClean="0"/>
              <a:t>:</a:t>
            </a:r>
          </a:p>
        </p:txBody>
      </p:sp>
      <p:sp>
        <p:nvSpPr>
          <p:cNvPr id="75779" name="Rectangle 3"/>
          <p:cNvSpPr>
            <a:spLocks noGrp="1"/>
          </p:cNvSpPr>
          <p:nvPr>
            <p:ph type="body" idx="4294967295"/>
          </p:nvPr>
        </p:nvSpPr>
        <p:spPr>
          <a:xfrm>
            <a:off x="571500" y="2000250"/>
            <a:ext cx="8572500" cy="4857750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dirty="0" smtClean="0"/>
              <a:t>1 %   - органов вкуса,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dirty="0" smtClean="0"/>
              <a:t>1,5% - органов осязания,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dirty="0" smtClean="0"/>
              <a:t>3,5% - органов обоняния,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dirty="0" smtClean="0"/>
              <a:t>11 % - органов слуха,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400" dirty="0" smtClean="0"/>
              <a:t>83 % - органов зрения.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857250" y="214313"/>
            <a:ext cx="7429500" cy="1214437"/>
          </a:xfrm>
          <a:solidFill>
            <a:schemeClr val="accent3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/>
              <a:t>Мы помним:</a:t>
            </a:r>
          </a:p>
        </p:txBody>
      </p:sp>
      <p:graphicFrame>
        <p:nvGraphicFramePr>
          <p:cNvPr id="135203" name="Group 35"/>
          <p:cNvGraphicFramePr>
            <a:graphicFrameLocks noGrp="1"/>
          </p:cNvGraphicFramePr>
          <p:nvPr>
            <p:ph idx="1"/>
          </p:nvPr>
        </p:nvGraphicFramePr>
        <p:xfrm>
          <a:off x="323850" y="1700213"/>
          <a:ext cx="8496300" cy="4897439"/>
        </p:xfrm>
        <a:graphic>
          <a:graphicData uri="http://schemas.openxmlformats.org/drawingml/2006/table">
            <a:tbl>
              <a:tblPr/>
              <a:tblGrid>
                <a:gridCol w="4695825"/>
                <a:gridCol w="1289050"/>
                <a:gridCol w="1289050"/>
                <a:gridCol w="1222375"/>
              </a:tblGrid>
              <a:tr h="973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Способы подачи материала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Через 3 часа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Через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дня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Через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</a:tr>
              <a:tr h="981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Лекция - рассказ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</a:tr>
              <a:tr h="98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Показ- шоу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</a:tr>
              <a:tr h="979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Лекция + Показ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</a:tr>
              <a:tr h="981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Рассказ, показ и практика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4B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  <a:solidFill>
            <a:schemeClr val="accent6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pic>
        <p:nvPicPr>
          <p:cNvPr id="141314" name="Picture 8" descr="Учениц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95613" y="1714500"/>
            <a:ext cx="5791200" cy="3790950"/>
          </a:xfrm>
        </p:spPr>
      </p:pic>
      <p:pic>
        <p:nvPicPr>
          <p:cNvPr id="141315" name="Picture 3" descr="MCj042981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268413"/>
            <a:ext cx="2790825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4693</Words>
  <Application>Microsoft Office PowerPoint</Application>
  <PresentationFormat>Экран (4:3)</PresentationFormat>
  <Paragraphs>809</Paragraphs>
  <Slides>93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93</vt:i4>
      </vt:variant>
    </vt:vector>
  </HeadingPairs>
  <TitlesOfParts>
    <vt:vector size="94" baseType="lpstr">
      <vt:lpstr>Тема Office</vt:lpstr>
      <vt:lpstr>Внеурочная  деятельность младших школьников</vt:lpstr>
      <vt:lpstr>Презентация PowerPoint</vt:lpstr>
      <vt:lpstr>Концепция  духовно-нравственного  развития и воспитания                                         личности гражданина России  </vt:lpstr>
      <vt:lpstr>Концепция   духовно-нравственного  развития и воспитания                                         личности  гражданина России  </vt:lpstr>
      <vt:lpstr>(Федеральный государственный образовательный стандарт начального общего образования, III, п. 19.6, абзац 3)</vt:lpstr>
      <vt:lpstr>Современный национальный  воспитательный идеал личности гражданина России</vt:lpstr>
      <vt:lpstr>Примерная программа духовно-нравственного развития и воспитания на ступени НОО</vt:lpstr>
      <vt:lpstr>Презентация PowerPoint</vt:lpstr>
      <vt:lpstr>Ключевые задачи  начального образования</vt:lpstr>
      <vt:lpstr>Презентация PowerPoint</vt:lpstr>
      <vt:lpstr>Презентация PowerPoint</vt:lpstr>
      <vt:lpstr> Нормативное обеспечение  </vt:lpstr>
      <vt:lpstr>Нормативное обеспечение</vt:lpstr>
      <vt:lpstr>    </vt:lpstr>
      <vt:lpstr> Организация внеурочной деятельности </vt:lpstr>
      <vt:lpstr> Создание условий для реализации внеурочной деятельности  </vt:lpstr>
      <vt:lpstr>Презентация PowerPoint</vt:lpstr>
      <vt:lpstr>Внеурочная деятельность</vt:lpstr>
      <vt:lpstr>Презентация PowerPoint</vt:lpstr>
      <vt:lpstr>Цель внеурочной деятельности</vt:lpstr>
      <vt:lpstr>Основные задачи внеурочной деятельности</vt:lpstr>
      <vt:lpstr>Сущность и основное  назначение внеурочной деятельности </vt:lpstr>
      <vt:lpstr>Основные принципы организации внеурочной деятельности</vt:lpstr>
      <vt:lpstr>Внеурочная деятельность</vt:lpstr>
      <vt:lpstr>Внеурочная деятельность школьников </vt:lpstr>
      <vt:lpstr>Направления внеурочной деятельности как содержательный ориентир</vt:lpstr>
      <vt:lpstr>   План внеурочной деятельности образовательного учреждения (ступень начального общего образования) </vt:lpstr>
      <vt:lpstr>Презентация PowerPoint</vt:lpstr>
      <vt:lpstr>  Общая карта занятости во внеурочной деятельности обучающихся ____ класса </vt:lpstr>
      <vt:lpstr>    Индивидуальная карта занятости во внеурочной деятельности  обучающегося ________________________________________ ФИО </vt:lpstr>
      <vt:lpstr>Презентация PowerPoint</vt:lpstr>
      <vt:lpstr>Презентация PowerPoint</vt:lpstr>
      <vt:lpstr>Презентация PowerPoint</vt:lpstr>
      <vt:lpstr>Типы организационных моделей внеурочной деятельности  В письме Министерства образования и науки РФ от 12.05.2011 года «Об организации внеурочной деятельности при введении федерального стандарта общего образования»</vt:lpstr>
      <vt:lpstr> Модель дополнительного образования предполагает создание общего программно-методического пространства внеурочной деятельности и дополнительного образования детей, осуществление перехода от управления образовательными учреждениями к управлению образовательными программами.  </vt:lpstr>
      <vt:lpstr>Модель «школы полного дня».</vt:lpstr>
      <vt:lpstr> Модель «школы полного дня».  создание комплекса условий для успешной реализации образовательного процесса в течение всего дня, включая питание, сложившаяся практика финансирования групп продленного дня  </vt:lpstr>
      <vt:lpstr> Оптимизационная модель.  предполагает, что в ее реализации принимают участие все педагогические работники данного учреждения (учителя, педагог-организатор, социальный педагог, педагог-психолог, учитель-дефектолог, учитель-логопед, воспитатель, старший вожатый, тьютор и другие)  </vt:lpstr>
      <vt:lpstr>  Инновационно-образовательная модель - опирается на деятельность инновационной (экспериментальной, пилотной, внедренческой) площадки федерального, регионального, муниципального или институционального уровня, которая существует в образовательном учреждении.  </vt:lpstr>
      <vt:lpstr>Презентация PowerPoint</vt:lpstr>
      <vt:lpstr>Типы программ внеурочной деятельности:</vt:lpstr>
      <vt:lpstr>Общие правила разработки программ внеурочной деятельности</vt:lpstr>
      <vt:lpstr>Титульный лист</vt:lpstr>
      <vt:lpstr>Презентация PowerPoint</vt:lpstr>
      <vt:lpstr>Пояснительная записка</vt:lpstr>
      <vt:lpstr>Презентация PowerPoint</vt:lpstr>
      <vt:lpstr>Презентация PowerPoint</vt:lpstr>
      <vt:lpstr>Презентация PowerPoint</vt:lpstr>
      <vt:lpstr>Структура курса</vt:lpstr>
      <vt:lpstr>Календарно-тематическое планирование</vt:lpstr>
      <vt:lpstr>Результативность курса</vt:lpstr>
      <vt:lpstr>Информационно-методическое обеспечение </vt:lpstr>
      <vt:lpstr>Каковы основные результаты внеурочной деятельности?</vt:lpstr>
      <vt:lpstr>Методический конструктор </vt:lpstr>
      <vt:lpstr>Методический конструктор внеучебной деятельности </vt:lpstr>
      <vt:lpstr>Презентация PowerPoint</vt:lpstr>
      <vt:lpstr>Уровни  воспитательных  результатов</vt:lpstr>
      <vt:lpstr>Презентация PowerPoint</vt:lpstr>
      <vt:lpstr>Уровни воспитательных результатов</vt:lpstr>
      <vt:lpstr>Уровни воспитательных результатов</vt:lpstr>
      <vt:lpstr>Уровни воспитательных результатов</vt:lpstr>
      <vt:lpstr>Результаты</vt:lpstr>
      <vt:lpstr>Презентация PowerPoint</vt:lpstr>
      <vt:lpstr>Презентация PowerPoint</vt:lpstr>
      <vt:lpstr>Методический конструктор внеурочной деятельности</vt:lpstr>
      <vt:lpstr>Методический конструктор внеурочной деятельности</vt:lpstr>
      <vt:lpstr>Методический конструктор внеурочной деятельности</vt:lpstr>
      <vt:lpstr>Методический конструктор внеурочной деятельности</vt:lpstr>
      <vt:lpstr>Методический конструктор внеурочной деятельности</vt:lpstr>
      <vt:lpstr>Методический конструктор внеурочной деятельности</vt:lpstr>
      <vt:lpstr>Методический конструктор внеурочной деятельности</vt:lpstr>
      <vt:lpstr>Презентация PowerPoint</vt:lpstr>
      <vt:lpstr>Диагностика эффективности внеурочной деятельности школьников</vt:lpstr>
      <vt:lpstr>Диагностика эффективности внеурочной деятельности школьников</vt:lpstr>
      <vt:lpstr>Презентация PowerPoint</vt:lpstr>
      <vt:lpstr>Презентация PowerPoint</vt:lpstr>
      <vt:lpstr>Внеклассная проектная деятельность </vt:lpstr>
      <vt:lpstr>Проектная деятельность</vt:lpstr>
      <vt:lpstr>Порядок действий в работе с проектами</vt:lpstr>
      <vt:lpstr>Проекты отличаются друг от друга</vt:lpstr>
      <vt:lpstr>Примеры проектов в рамках курса «Математика»</vt:lpstr>
      <vt:lpstr>Проектная деятельность в рамках курса «Окружающий мир»</vt:lpstr>
      <vt:lpstr>«Окружающий мир»</vt:lpstr>
      <vt:lpstr>Проектная деятельность при изучении курса «Окружающий мир» в начальной школе имеет отличительные особенности</vt:lpstr>
      <vt:lpstr>Варианты проектной деятельности в рамках курса «Литературное чтение»</vt:lpstr>
      <vt:lpstr>Внеурочная деятельность включается в вариативную часть БУПа школы  </vt:lpstr>
      <vt:lpstr>Достижение образовательных эффектов этой деятельности (эффектов воспитания и социализации детей) </vt:lpstr>
      <vt:lpstr>Школа  после уроков. Это интересно!</vt:lpstr>
      <vt:lpstr>Презентация PowerPoint</vt:lpstr>
      <vt:lpstr>Презентация PowerPoint</vt:lpstr>
      <vt:lpstr>Мы получаем и обрабатываем информацию посредством:</vt:lpstr>
      <vt:lpstr>Мы помним: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OUR</dc:creator>
  <cp:lastModifiedBy>comp-4</cp:lastModifiedBy>
  <cp:revision>97</cp:revision>
  <dcterms:created xsi:type="dcterms:W3CDTF">2013-04-11T14:12:59Z</dcterms:created>
  <dcterms:modified xsi:type="dcterms:W3CDTF">2015-04-17T00:38:55Z</dcterms:modified>
</cp:coreProperties>
</file>