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72" r:id="rId11"/>
    <p:sldId id="273" r:id="rId12"/>
    <p:sldId id="274" r:id="rId13"/>
    <p:sldId id="275" r:id="rId14"/>
    <p:sldId id="276" r:id="rId15"/>
    <p:sldId id="277" r:id="rId16"/>
    <p:sldId id="268" r:id="rId17"/>
    <p:sldId id="269" r:id="rId18"/>
    <p:sldId id="270" r:id="rId19"/>
    <p:sldId id="278" r:id="rId20"/>
    <p:sldId id="279" r:id="rId21"/>
    <p:sldId id="280" r:id="rId22"/>
    <p:sldId id="281" r:id="rId23"/>
    <p:sldId id="282" r:id="rId24"/>
    <p:sldId id="27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BE3F5-B61C-48CD-8FFB-453F62C9508F}" type="datetimeFigureOut">
              <a:rPr lang="ru-RU" smtClean="0"/>
              <a:t>20.06.2014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9FF77A-2733-4916-90FD-805393167D8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BE3F5-B61C-48CD-8FFB-453F62C9508F}" type="datetimeFigureOut">
              <a:rPr lang="ru-RU" smtClean="0"/>
              <a:t>20.06.2014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9FF77A-2733-4916-90FD-805393167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BE3F5-B61C-48CD-8FFB-453F62C9508F}" type="datetimeFigureOut">
              <a:rPr lang="ru-RU" smtClean="0"/>
              <a:t>20.06.2014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9FF77A-2733-4916-90FD-805393167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BE3F5-B61C-48CD-8FFB-453F62C9508F}" type="datetimeFigureOut">
              <a:rPr lang="ru-RU" smtClean="0"/>
              <a:t>20.06.2014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9FF77A-2733-4916-90FD-805393167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BE3F5-B61C-48CD-8FFB-453F62C9508F}" type="datetimeFigureOut">
              <a:rPr lang="ru-RU" smtClean="0"/>
              <a:t>20.06.2014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9FF77A-2733-4916-90FD-805393167D8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BE3F5-B61C-48CD-8FFB-453F62C9508F}" type="datetimeFigureOut">
              <a:rPr lang="ru-RU" smtClean="0"/>
              <a:t>20.06.2014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9FF77A-2733-4916-90FD-805393167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BE3F5-B61C-48CD-8FFB-453F62C9508F}" type="datetimeFigureOut">
              <a:rPr lang="ru-RU" smtClean="0"/>
              <a:t>20.06.2014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9FF77A-2733-4916-90FD-805393167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BE3F5-B61C-48CD-8FFB-453F62C9508F}" type="datetimeFigureOut">
              <a:rPr lang="ru-RU" smtClean="0"/>
              <a:t>20.06.2014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9FF77A-2733-4916-90FD-805393167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BE3F5-B61C-48CD-8FFB-453F62C9508F}" type="datetimeFigureOut">
              <a:rPr lang="ru-RU" smtClean="0"/>
              <a:t>20.06.2014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9FF77A-2733-4916-90FD-805393167D83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BE3F5-B61C-48CD-8FFB-453F62C9508F}" type="datetimeFigureOut">
              <a:rPr lang="ru-RU" smtClean="0"/>
              <a:t>20.06.2014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9FF77A-2733-4916-90FD-805393167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BE3F5-B61C-48CD-8FFB-453F62C9508F}" type="datetimeFigureOut">
              <a:rPr lang="ru-RU" smtClean="0"/>
              <a:t>20.06.2014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9FF77A-2733-4916-90FD-805393167D8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F6BE3F5-B61C-48CD-8FFB-453F62C9508F}" type="datetimeFigureOut">
              <a:rPr lang="ru-RU" smtClean="0"/>
              <a:t>20.06.2014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E9FF77A-2733-4916-90FD-805393167D83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1052736"/>
            <a:ext cx="7406640" cy="1944216"/>
          </a:xfrm>
        </p:spPr>
        <p:txBody>
          <a:bodyPr>
            <a:normAutofit/>
          </a:bodyPr>
          <a:lstStyle/>
          <a:p>
            <a:r>
              <a:rPr lang="ru-RU" dirty="0" smtClean="0"/>
              <a:t>Программы отдельных учебных предметов, курсов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7304856" cy="1417712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Наталья </a:t>
            </a:r>
            <a:r>
              <a:rPr lang="ru-RU" dirty="0" err="1" smtClean="0"/>
              <a:t>Баторовна</a:t>
            </a:r>
            <a:r>
              <a:rPr lang="ru-RU" dirty="0" smtClean="0"/>
              <a:t> </a:t>
            </a:r>
            <a:r>
              <a:rPr lang="ru-RU" dirty="0" err="1" smtClean="0"/>
              <a:t>Ошорова</a:t>
            </a:r>
            <a:r>
              <a:rPr lang="ru-RU" dirty="0" smtClean="0"/>
              <a:t>,</a:t>
            </a:r>
          </a:p>
          <a:p>
            <a:pPr algn="r"/>
            <a:r>
              <a:rPr lang="ru-RU" dirty="0" err="1" smtClean="0"/>
              <a:t>к.п.н</a:t>
            </a:r>
            <a:r>
              <a:rPr lang="ru-RU" dirty="0" smtClean="0"/>
              <a:t>., ст. преподаватель </a:t>
            </a:r>
            <a:r>
              <a:rPr lang="ru-RU" dirty="0" err="1" smtClean="0"/>
              <a:t>КДиНО</a:t>
            </a:r>
            <a:r>
              <a:rPr lang="ru-RU" dirty="0" smtClean="0"/>
              <a:t> </a:t>
            </a:r>
            <a:r>
              <a:rPr lang="ru-RU" dirty="0" err="1" smtClean="0"/>
              <a:t>РИКУиО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628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Ц</a:t>
            </a:r>
            <a:r>
              <a:rPr lang="ru-RU" dirty="0" smtClean="0">
                <a:effectLst/>
              </a:rPr>
              <a:t>ели начального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и основного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96855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становление основ гражданской идентичности и мировоззрения обучающихся;</a:t>
            </a:r>
          </a:p>
          <a:p>
            <a:pPr lvl="0"/>
            <a:r>
              <a:rPr lang="ru-RU" dirty="0"/>
              <a:t>формирование основ умения учиться и способности к организации своей деятельности – умение принимать, сохранять цели и следовать им в учебной деятельности, планировать свою деятельность, осуществлять ее контроль и оценку, взаимодействовать с педагогом и сверстниками в учебном процессе;</a:t>
            </a:r>
          </a:p>
          <a:p>
            <a:pPr lvl="0"/>
            <a:r>
              <a:rPr lang="ru-RU" dirty="0"/>
              <a:t>духовно-нравственное развитие и воспитание обучающихся, предусматривающее принятие ими моральных норм, нравственных установок, национальных ценностей; </a:t>
            </a:r>
          </a:p>
          <a:p>
            <a:pPr lvl="0"/>
            <a:r>
              <a:rPr lang="ru-RU" dirty="0"/>
              <a:t>укрепление физического и духовного здоровья обучающихся.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5981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планируемых результатов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/>
          </a:bodyPr>
          <a:lstStyle/>
          <a:p>
            <a:pPr lvl="0"/>
            <a:r>
              <a:rPr lang="ru-RU" sz="3600" b="1" dirty="0" smtClean="0"/>
              <a:t>личностные</a:t>
            </a:r>
            <a:r>
              <a:rPr lang="ru-RU" sz="3600" dirty="0" smtClean="0"/>
              <a:t>;</a:t>
            </a:r>
          </a:p>
          <a:p>
            <a:pPr lvl="0"/>
            <a:r>
              <a:rPr lang="ru-RU" sz="3600" b="1" dirty="0" err="1" smtClean="0"/>
              <a:t>метапредметные</a:t>
            </a:r>
            <a:r>
              <a:rPr lang="ru-RU" sz="3600" dirty="0" smtClean="0"/>
              <a:t>: регулятивные УУД, познавательные УУД, коммуникативные УУД, результаты междисциплинарной программы «Чтение. Работа с текстом»;</a:t>
            </a:r>
          </a:p>
          <a:p>
            <a:pPr lvl="0"/>
            <a:r>
              <a:rPr lang="ru-RU" sz="3600" b="1" dirty="0" smtClean="0"/>
              <a:t>предметные</a:t>
            </a:r>
            <a:r>
              <a:rPr lang="ru-RU" sz="3600" b="1" i="1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77036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47800"/>
            <a:ext cx="7848872" cy="522156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 </a:t>
            </a:r>
            <a:r>
              <a:rPr lang="ru-RU" dirty="0"/>
              <a:t>нем фиксируются:</a:t>
            </a:r>
          </a:p>
          <a:p>
            <a:pPr lvl="0"/>
            <a:r>
              <a:rPr lang="ru-RU" i="1" dirty="0"/>
              <a:t>базовые национальные ценности,</a:t>
            </a:r>
            <a:r>
              <a:rPr lang="ru-RU" dirty="0"/>
              <a:t> хранимые в религиозных, культурных, социально-исторических, семейных традициях народов России, передаваемые от поколения к поколению и обеспечивающие эффективное развитие страны в современных условиях;</a:t>
            </a:r>
          </a:p>
          <a:p>
            <a:pPr lvl="0"/>
            <a:r>
              <a:rPr lang="ru-RU" i="1" dirty="0"/>
              <a:t>основные элементы научного знания</a:t>
            </a:r>
            <a:r>
              <a:rPr lang="ru-RU" dirty="0"/>
              <a:t> методологического, системообразующего и мировоззренческого характера, как универсального свойства, так и относящиеся к отдельным отраслям знания и культуры, предназначенные для обязательного изучения в общеобразовательной школе: ключевые теории, идеи, понятия, факты, методы;</a:t>
            </a:r>
          </a:p>
          <a:p>
            <a:pPr lvl="0"/>
            <a:r>
              <a:rPr lang="ru-RU" i="1" dirty="0"/>
              <a:t>универсальные учебные действия,</a:t>
            </a:r>
            <a:r>
              <a:rPr lang="ru-RU" dirty="0"/>
              <a:t> на формирование которых направлен образовательный процесс. К ним относятся личностные универсальные учебные действия; ориентировочные действия; конкретные способы преобразования учебного материала; коммуникативные действия.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2888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Организация процесса обучения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47800"/>
            <a:ext cx="7848872" cy="522156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должна </a:t>
            </a:r>
            <a:r>
              <a:rPr lang="ru-RU" dirty="0"/>
              <a:t>осуществляться на основе достижений «</a:t>
            </a:r>
            <a:r>
              <a:rPr lang="ru-RU" dirty="0" err="1"/>
              <a:t>зуновского</a:t>
            </a:r>
            <a:r>
              <a:rPr lang="ru-RU" dirty="0"/>
              <a:t>», </a:t>
            </a:r>
            <a:r>
              <a:rPr lang="ru-RU" dirty="0" err="1"/>
              <a:t>компетентностного</a:t>
            </a:r>
            <a:r>
              <a:rPr lang="ru-RU" dirty="0"/>
              <a:t> подходов, </a:t>
            </a:r>
            <a:r>
              <a:rPr lang="ru-RU" dirty="0" smtClean="0"/>
              <a:t>проблемно-ориентированного</a:t>
            </a:r>
            <a:r>
              <a:rPr lang="ru-RU" dirty="0"/>
              <a:t>, </a:t>
            </a:r>
            <a:r>
              <a:rPr lang="ru-RU" dirty="0" smtClean="0"/>
              <a:t>личностно-ориентированного </a:t>
            </a:r>
            <a:r>
              <a:rPr lang="ru-RU" dirty="0"/>
              <a:t>развивающего образования, смысловой педагогики вариативного развивающего образования, контекстного и системно-</a:t>
            </a:r>
            <a:r>
              <a:rPr lang="ru-RU" dirty="0" err="1"/>
              <a:t>деятельностного</a:t>
            </a:r>
            <a:r>
              <a:rPr lang="ru-RU" dirty="0"/>
              <a:t> подходов.</a:t>
            </a:r>
          </a:p>
          <a:p>
            <a:r>
              <a:rPr lang="ru-RU" dirty="0"/>
              <a:t>Первостепенной задачей учителя становится обеспечение условий формирования учебной деятельности: </a:t>
            </a:r>
          </a:p>
          <a:p>
            <a:pPr lvl="1"/>
            <a:r>
              <a:rPr lang="ru-RU" dirty="0"/>
              <a:t>организовать постановку учебных целей, создавать условия для их «присвоения» и самостоятельной конкретизации учениками;</a:t>
            </a:r>
          </a:p>
          <a:p>
            <a:pPr lvl="1"/>
            <a:r>
              <a:rPr lang="ru-RU" dirty="0"/>
              <a:t>побуждать и поддерживать детские инициативы, направленные на поиск средств и способов достижения учебных целей;</a:t>
            </a:r>
          </a:p>
          <a:p>
            <a:pPr lvl="1"/>
            <a:r>
              <a:rPr lang="ru-RU" dirty="0"/>
              <a:t>организовать усвоение знаний посредством коллективных форм учебной работы; </a:t>
            </a:r>
          </a:p>
          <a:p>
            <a:pPr lvl="1"/>
            <a:r>
              <a:rPr lang="ru-RU" dirty="0"/>
              <a:t>осуществлять функции контроля и оценки, организовать их постепенный переход к ученикам.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4853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Организация процесса обучения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522156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При этом важно создать условия для творческой продуктивной деятельности ребёнка:</a:t>
            </a:r>
          </a:p>
          <a:p>
            <a:pPr lvl="1"/>
            <a:r>
              <a:rPr lang="ru-RU" dirty="0"/>
              <a:t>ставить творческие задачи, способствовать возникновению собственных замыслов;</a:t>
            </a:r>
          </a:p>
          <a:p>
            <a:pPr lvl="1"/>
            <a:r>
              <a:rPr lang="ru-RU" dirty="0"/>
              <a:t>поддерживать детские инициативы, помогать в осуществлении проектов;</a:t>
            </a:r>
          </a:p>
          <a:p>
            <a:pPr lvl="1"/>
            <a:r>
              <a:rPr lang="ru-RU" dirty="0"/>
              <a:t>обеспечивать презентацию и социальную оценку продуктов детского творчества (организация выставок, детской периодической печати, конкурсов, фестивалей и т. д.).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6654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 оценки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5221560"/>
          </a:xfrm>
        </p:spPr>
        <p:txBody>
          <a:bodyPr>
            <a:normAutofit fontScale="55000" lnSpcReduction="20000"/>
          </a:bodyPr>
          <a:lstStyle/>
          <a:p>
            <a:r>
              <a:rPr lang="ru-RU" sz="3500" dirty="0" smtClean="0"/>
              <a:t>При проектировании системы оценки необходимо </a:t>
            </a:r>
            <a:r>
              <a:rPr lang="ru-RU" sz="3500" dirty="0"/>
              <a:t>учитывать:</a:t>
            </a:r>
          </a:p>
          <a:p>
            <a:pPr lvl="0"/>
            <a:r>
              <a:rPr lang="ru-RU" sz="3500" dirty="0"/>
              <a:t>трехкомпонентную структуру планируемых результатов освоения Основной образовательной программы НОО ОУ;</a:t>
            </a:r>
          </a:p>
          <a:p>
            <a:pPr lvl="0"/>
            <a:r>
              <a:rPr lang="ru-RU" sz="3500" dirty="0"/>
              <a:t>итоговой аттестации подлежат </a:t>
            </a:r>
            <a:r>
              <a:rPr lang="ru-RU" sz="3500" dirty="0" err="1"/>
              <a:t>метапредметные</a:t>
            </a:r>
            <a:r>
              <a:rPr lang="ru-RU" sz="3500" dirty="0"/>
              <a:t> и предметные результаты, а ценностные ориентации и индивидуальные личностные характеристики не являются предметом итоговой оценки (однако могут быть предметом диагностических исследований);</a:t>
            </a:r>
          </a:p>
          <a:p>
            <a:pPr lvl="0"/>
            <a:r>
              <a:rPr lang="ru-RU" sz="3500" dirty="0"/>
              <a:t>в итоговой оценке выделяются две составляющие: </a:t>
            </a:r>
            <a:r>
              <a:rPr lang="ru-RU" sz="3500" i="1" dirty="0"/>
              <a:t>результаты промежуточной аттестации обучающихся,</a:t>
            </a:r>
            <a:r>
              <a:rPr lang="ru-RU" sz="3500" dirty="0"/>
              <a:t> отражающие динамику их индивидуальных образовательных достижений (могут представляться в формате портфолио) и </a:t>
            </a:r>
            <a:r>
              <a:rPr lang="ru-RU" sz="3500" i="1" dirty="0"/>
              <a:t>результаты итоговых работ, </a:t>
            </a:r>
            <a:r>
              <a:rPr lang="ru-RU" sz="3500" dirty="0"/>
              <a:t>характеризующие уровень освоения обучающимися основных формируемых способов действий в отношении к опорной системе знаний, необходимых для обучения на следующей ступени общего образования;</a:t>
            </a:r>
          </a:p>
          <a:p>
            <a:pPr lvl="0"/>
            <a:r>
              <a:rPr lang="ru-RU" sz="3500" dirty="0"/>
              <a:t>система оценки должна закреплять основные направления и цели оценочной деятельности, описание объекта и содержание оценки, критерии, процедуры и состав инструментария оценивания, формы представления результатов, условия и границы их применения.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5836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ОБЩИЕ ТРЕБОВАНИЯ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556792"/>
            <a:ext cx="7992888" cy="5184576"/>
          </a:xfrm>
        </p:spPr>
        <p:txBody>
          <a:bodyPr>
            <a:normAutofit fontScale="70000" lnSpcReduction="20000"/>
          </a:bodyPr>
          <a:lstStyle/>
          <a:p>
            <a:pPr marL="82296" indent="0">
              <a:lnSpc>
                <a:spcPct val="120000"/>
              </a:lnSpc>
              <a:buNone/>
            </a:pPr>
            <a:r>
              <a:rPr lang="ru-RU" sz="3700" dirty="0" smtClean="0"/>
              <a:t>Рабочая </a:t>
            </a:r>
            <a:r>
              <a:rPr lang="ru-RU" sz="3700" dirty="0"/>
              <a:t>программа должна предусматривать различные виды деятельности младшего школьника:</a:t>
            </a:r>
          </a:p>
          <a:p>
            <a:r>
              <a:rPr lang="ru-RU" sz="3700" dirty="0" smtClean="0"/>
              <a:t>коллективная </a:t>
            </a:r>
            <a:r>
              <a:rPr lang="ru-RU" sz="3700" dirty="0" smtClean="0"/>
              <a:t>учебная деятельность (под руководством учителя);</a:t>
            </a:r>
          </a:p>
          <a:p>
            <a:r>
              <a:rPr lang="ru-RU" sz="3700" dirty="0" smtClean="0"/>
              <a:t>совместно-распределенная </a:t>
            </a:r>
            <a:r>
              <a:rPr lang="ru-RU" sz="3700" dirty="0"/>
              <a:t>учебная деятельность (коллективная дискуссия, групповая работа</a:t>
            </a:r>
            <a:r>
              <a:rPr lang="ru-RU" sz="3700" dirty="0" smtClean="0"/>
              <a:t>);</a:t>
            </a:r>
          </a:p>
          <a:p>
            <a:r>
              <a:rPr lang="ru-RU" sz="3700" dirty="0" smtClean="0"/>
              <a:t>индивидуальная учебная деятельность;</a:t>
            </a:r>
            <a:endParaRPr lang="ru-RU" sz="3700" dirty="0"/>
          </a:p>
          <a:p>
            <a:r>
              <a:rPr lang="ru-RU" sz="3700" dirty="0"/>
              <a:t>игровая деятельность (высшие виды игры – игра-драматизация, режиссёрская игра, игра с правилами);</a:t>
            </a:r>
          </a:p>
          <a:p>
            <a:r>
              <a:rPr lang="ru-RU" sz="3700" dirty="0"/>
              <a:t>творческая деятельность (художественное творчество, конструирование, социально значимое проектирование и др</a:t>
            </a:r>
            <a:r>
              <a:rPr lang="ru-RU" sz="3700" dirty="0" smtClean="0"/>
              <a:t>.).</a:t>
            </a:r>
            <a:endParaRPr lang="ru-RU" sz="37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490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ОБЩИЕ ТРЕБОВАНИЯ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628800"/>
            <a:ext cx="7992888" cy="5112568"/>
          </a:xfrm>
        </p:spPr>
        <p:txBody>
          <a:bodyPr/>
          <a:lstStyle/>
          <a:p>
            <a:pPr marL="82296" indent="0">
              <a:buNone/>
            </a:pPr>
            <a:r>
              <a:rPr lang="ru-RU" dirty="0" smtClean="0"/>
              <a:t>Экспертиза </a:t>
            </a:r>
            <a:r>
              <a:rPr lang="ru-RU" dirty="0"/>
              <a:t>рабочих программ проводится на предмет:</a:t>
            </a:r>
          </a:p>
          <a:p>
            <a:pPr lvl="0"/>
            <a:r>
              <a:rPr lang="ru-RU" dirty="0"/>
              <a:t>соответствия их установленным Федеральным государственным образовательным стандартам;</a:t>
            </a:r>
          </a:p>
          <a:p>
            <a:pPr lvl="0"/>
            <a:r>
              <a:rPr lang="ru-RU" dirty="0"/>
              <a:t>соответствия конкретным условиям и возможностям обучения;</a:t>
            </a:r>
          </a:p>
          <a:p>
            <a:pPr lvl="0"/>
            <a:r>
              <a:rPr lang="ru-RU" dirty="0"/>
              <a:t>отличия от других существующих программ.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16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РАБОЧЕЙ ПРОГРАММЫ</a:t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УЧЕБНОГО ПРЕДМЕТА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988840"/>
            <a:ext cx="7818072" cy="46805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 smtClean="0"/>
              <a:t>концептуальная </a:t>
            </a:r>
            <a:r>
              <a:rPr lang="ru-RU" dirty="0"/>
              <a:t>часть;</a:t>
            </a:r>
            <a:endParaRPr lang="ru-RU" sz="3600" dirty="0"/>
          </a:p>
          <a:p>
            <a:pPr>
              <a:lnSpc>
                <a:spcPct val="150000"/>
              </a:lnSpc>
            </a:pPr>
            <a:r>
              <a:rPr lang="ru-RU" dirty="0" smtClean="0"/>
              <a:t>содержательная </a:t>
            </a:r>
            <a:r>
              <a:rPr lang="ru-RU" dirty="0"/>
              <a:t>часть;</a:t>
            </a:r>
            <a:endParaRPr lang="ru-RU" sz="3600" dirty="0"/>
          </a:p>
          <a:p>
            <a:pPr>
              <a:lnSpc>
                <a:spcPct val="150000"/>
              </a:lnSpc>
            </a:pPr>
            <a:r>
              <a:rPr lang="ru-RU" dirty="0" smtClean="0"/>
              <a:t>процессуальная </a:t>
            </a:r>
            <a:r>
              <a:rPr lang="ru-RU" dirty="0"/>
              <a:t>часть;</a:t>
            </a:r>
            <a:endParaRPr lang="ru-RU" sz="3600" dirty="0"/>
          </a:p>
          <a:p>
            <a:pPr>
              <a:lnSpc>
                <a:spcPct val="150000"/>
              </a:lnSpc>
            </a:pPr>
            <a:r>
              <a:rPr lang="ru-RU" dirty="0" smtClean="0"/>
              <a:t>оценочно-диагностическая </a:t>
            </a:r>
            <a:r>
              <a:rPr lang="ru-RU" dirty="0"/>
              <a:t>часть;</a:t>
            </a:r>
            <a:endParaRPr lang="ru-RU" sz="3600" dirty="0"/>
          </a:p>
          <a:p>
            <a:pPr>
              <a:lnSpc>
                <a:spcPct val="150000"/>
              </a:lnSpc>
            </a:pPr>
            <a:r>
              <a:rPr lang="ru-RU" dirty="0" smtClean="0"/>
              <a:t>проектно-исследовательская </a:t>
            </a:r>
            <a:r>
              <a:rPr lang="ru-RU" dirty="0"/>
              <a:t>часть</a:t>
            </a:r>
            <a:r>
              <a:rPr lang="ru-RU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2774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Концептуальная часть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556792"/>
            <a:ext cx="7746064" cy="5112568"/>
          </a:xfrm>
        </p:spPr>
        <p:txBody>
          <a:bodyPr>
            <a:normAutofit fontScale="77500" lnSpcReduction="20000"/>
          </a:bodyPr>
          <a:lstStyle/>
          <a:p>
            <a:r>
              <a:rPr lang="ru-RU" sz="3600" dirty="0" smtClean="0"/>
              <a:t>описание </a:t>
            </a:r>
            <a:r>
              <a:rPr lang="ru-RU" sz="3600" dirty="0"/>
              <a:t>целей и задач </a:t>
            </a:r>
            <a:r>
              <a:rPr lang="ru-RU" sz="3600" dirty="0" smtClean="0"/>
              <a:t>курса;</a:t>
            </a:r>
          </a:p>
          <a:p>
            <a:r>
              <a:rPr lang="ru-RU" sz="3600" dirty="0"/>
              <a:t>о</a:t>
            </a:r>
            <a:r>
              <a:rPr lang="ru-RU" sz="3600" dirty="0" smtClean="0"/>
              <a:t>боснование </a:t>
            </a:r>
            <a:r>
              <a:rPr lang="ru-RU" sz="3600" dirty="0"/>
              <a:t>необходимости, актуальности создания данной </a:t>
            </a:r>
            <a:r>
              <a:rPr lang="ru-RU" sz="3600" dirty="0" smtClean="0"/>
              <a:t>программы;</a:t>
            </a:r>
          </a:p>
          <a:p>
            <a:r>
              <a:rPr lang="ru-RU" sz="3600" dirty="0" smtClean="0"/>
              <a:t>описание и обоснование основных </a:t>
            </a:r>
            <a:r>
              <a:rPr lang="ru-RU" sz="3600" dirty="0"/>
              <a:t>авторских изменений, дополнений и причин, вызвавших эти </a:t>
            </a:r>
            <a:r>
              <a:rPr lang="ru-RU" sz="3600" dirty="0" smtClean="0"/>
              <a:t>изменения;</a:t>
            </a:r>
          </a:p>
          <a:p>
            <a:r>
              <a:rPr lang="ru-RU" sz="3600" dirty="0" smtClean="0"/>
              <a:t>описание </a:t>
            </a:r>
            <a:r>
              <a:rPr lang="ru-RU" sz="3600" dirty="0"/>
              <a:t>общих подходов к построению индивидуальной педагогической модели обучения: методологического, аксиологического, системно-</a:t>
            </a:r>
            <a:r>
              <a:rPr lang="ru-RU" sz="3600" dirty="0" err="1"/>
              <a:t>деятельностного</a:t>
            </a:r>
            <a:r>
              <a:rPr lang="ru-RU" sz="3600" dirty="0"/>
              <a:t>, технологического и </a:t>
            </a:r>
            <a:r>
              <a:rPr lang="ru-RU" sz="3600" dirty="0" smtClean="0"/>
              <a:t>других.</a:t>
            </a:r>
          </a:p>
          <a:p>
            <a:pPr marL="82296" indent="0">
              <a:buNone/>
            </a:pPr>
            <a:r>
              <a:rPr lang="ru-RU" sz="3600" dirty="0" smtClean="0"/>
              <a:t>Концептуальная </a:t>
            </a:r>
            <a:r>
              <a:rPr lang="ru-RU" sz="3600" dirty="0"/>
              <a:t>часть излагается в пояснительной записке.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8690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ПОНЯТИЕ О РАБОЧЕЙ ПРОГРАММЕ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628800"/>
            <a:ext cx="7992888" cy="5112568"/>
          </a:xfrm>
        </p:spPr>
        <p:txBody>
          <a:bodyPr>
            <a:normAutofit fontScale="62500" lnSpcReduction="20000"/>
          </a:bodyPr>
          <a:lstStyle/>
          <a:p>
            <a:r>
              <a:rPr lang="ru-RU" sz="3800" dirty="0"/>
              <a:t>Рабочая программа является локальным (созданным для определенного образовательного учреждения) и индивидуальным (разработанным учителем для своей деятельности) документом, составной частью ООП НОО </a:t>
            </a:r>
            <a:r>
              <a:rPr lang="ru-RU" sz="3800" dirty="0" smtClean="0"/>
              <a:t>ОУ.</a:t>
            </a:r>
          </a:p>
          <a:p>
            <a:r>
              <a:rPr lang="ru-RU" sz="3800" dirty="0" smtClean="0"/>
              <a:t>Она </a:t>
            </a:r>
            <a:r>
              <a:rPr lang="ru-RU" sz="3800" dirty="0"/>
              <a:t>создается персонально учителем в соответствии с Федеральным государственным образовательным стандартом начального общего образования, на основе:</a:t>
            </a:r>
          </a:p>
          <a:p>
            <a:pPr lvl="1"/>
            <a:r>
              <a:rPr lang="ru-RU" sz="3500" dirty="0"/>
              <a:t>Примерной программы по предмету и авторской программы по предмету реализуемой учителем системы учебников;</a:t>
            </a:r>
          </a:p>
          <a:p>
            <a:pPr lvl="1"/>
            <a:r>
              <a:rPr lang="ru-RU" sz="3500" dirty="0"/>
              <a:t>Основной образовательной программы НОО Образовательного учреждения, а именно требований к результатам освоения основной образовательной программы начального общего образования, программы формирования универсальных учебных действий.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014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 содержательной части программы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628800"/>
            <a:ext cx="7674056" cy="504056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отражаются </a:t>
            </a:r>
            <a:r>
              <a:rPr lang="ru-RU" dirty="0"/>
              <a:t>разделы и темы курса, порядок их изучения и время, отводимое на прохождение отдельных разделов и тем, основные компетенции, приобретаемые при изучении данного курса. Содержание и требования к обучающимся в этой части программы должны соответствовать требованиям Основной образовательной программы начального общего образования Образовательного учреждения.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37777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Процессуальная часть отражает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556792"/>
            <a:ext cx="7674056" cy="511256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разнообразие </a:t>
            </a:r>
            <a:r>
              <a:rPr lang="ru-RU" dirty="0"/>
              <a:t>индивидуальных образовательных траекторий и индивидуального развития каждого </a:t>
            </a:r>
            <a:r>
              <a:rPr lang="ru-RU" dirty="0" smtClean="0"/>
              <a:t>обучающегося;</a:t>
            </a:r>
          </a:p>
          <a:p>
            <a:r>
              <a:rPr lang="ru-RU" dirty="0" smtClean="0"/>
              <a:t>особенности </a:t>
            </a:r>
            <a:r>
              <a:rPr lang="ru-RU" dirty="0"/>
              <a:t>построения процесса освоения учебного содержания, формирования универсальных учебных действий у </a:t>
            </a:r>
            <a:r>
              <a:rPr lang="ru-RU" dirty="0" smtClean="0"/>
              <a:t>школьников </a:t>
            </a:r>
            <a:r>
              <a:rPr lang="ru-RU" dirty="0"/>
              <a:t>с учетом их индивидуальных возрастных, психологических и физиологических </a:t>
            </a:r>
            <a:r>
              <a:rPr lang="ru-RU" dirty="0" smtClean="0"/>
              <a:t>возможностей;</a:t>
            </a:r>
          </a:p>
          <a:p>
            <a:r>
              <a:rPr lang="ru-RU" dirty="0" smtClean="0"/>
              <a:t>реализацию </a:t>
            </a:r>
            <a:r>
              <a:rPr lang="ru-RU" dirty="0"/>
              <a:t>воспитательных возможностей содержания образования в виде ценностных ориентиров.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70177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Оценочно-диагностическая часть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700808"/>
            <a:ext cx="7674056" cy="496855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содержит описание системы оценки и набор измерителей уровня </a:t>
            </a:r>
            <a:r>
              <a:rPr lang="ru-RU" dirty="0" err="1"/>
              <a:t>обученности</a:t>
            </a:r>
            <a:r>
              <a:rPr lang="ru-RU" dirty="0"/>
              <a:t> и </a:t>
            </a:r>
            <a:r>
              <a:rPr lang="ru-RU" dirty="0" err="1"/>
              <a:t>сформированности</a:t>
            </a:r>
            <a:r>
              <a:rPr lang="ru-RU" dirty="0"/>
              <a:t> </a:t>
            </a:r>
            <a:r>
              <a:rPr lang="ru-RU" dirty="0" smtClean="0"/>
              <a:t>УУД;</a:t>
            </a:r>
          </a:p>
          <a:p>
            <a:r>
              <a:rPr lang="ru-RU" dirty="0" smtClean="0"/>
              <a:t>критерии </a:t>
            </a:r>
            <a:r>
              <a:rPr lang="ru-RU" dirty="0"/>
              <a:t>определения уровня усвоения обучающимися содержания курса (ценности, УУД и предметные </a:t>
            </a:r>
            <a:r>
              <a:rPr lang="ru-RU" dirty="0" smtClean="0"/>
              <a:t>ЗУН);</a:t>
            </a:r>
          </a:p>
          <a:p>
            <a:r>
              <a:rPr lang="ru-RU" dirty="0" smtClean="0"/>
              <a:t>виды </a:t>
            </a:r>
            <a:r>
              <a:rPr lang="ru-RU" dirty="0"/>
              <a:t>проведения диагностических мероприятий, а также необходимый диагностический инструментарий.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01323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Проектно-исследовательская часть </a:t>
            </a:r>
            <a:r>
              <a:rPr lang="ru-RU" dirty="0" smtClean="0"/>
              <a:t>может содержать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2204864"/>
            <a:ext cx="7498080" cy="4320480"/>
          </a:xfrm>
        </p:spPr>
        <p:txBody>
          <a:bodyPr/>
          <a:lstStyle/>
          <a:p>
            <a:r>
              <a:rPr lang="ru-RU" dirty="0" smtClean="0"/>
              <a:t>темы </a:t>
            </a:r>
            <a:r>
              <a:rPr lang="ru-RU" dirty="0"/>
              <a:t>и проблемы исследовательских работ учащихся по </a:t>
            </a:r>
            <a:r>
              <a:rPr lang="ru-RU" dirty="0" smtClean="0"/>
              <a:t>предмету;</a:t>
            </a:r>
            <a:endParaRPr lang="ru-RU" dirty="0"/>
          </a:p>
          <a:p>
            <a:r>
              <a:rPr lang="ru-RU" dirty="0" smtClean="0"/>
              <a:t>рекомендации для детей по выполнению проектно-исследовательских работ;</a:t>
            </a:r>
          </a:p>
          <a:p>
            <a:r>
              <a:rPr lang="ru-RU" dirty="0" smtClean="0"/>
              <a:t>списки рекомендуемой литературы.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05595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РАБОЧЕЙ ПРОГРАММЫ</a:t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УЧЕБНОГО ПРЕДМЕТА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556792"/>
            <a:ext cx="7992888" cy="518457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титульный лист,</a:t>
            </a:r>
          </a:p>
          <a:p>
            <a:pPr lvl="0"/>
            <a:r>
              <a:rPr lang="ru-RU" dirty="0"/>
              <a:t>пояснительная записка,</a:t>
            </a:r>
          </a:p>
          <a:p>
            <a:pPr lvl="0"/>
            <a:r>
              <a:rPr lang="ru-RU" dirty="0"/>
              <a:t>планируемые результаты освоения конкретного учебного предмета, курса,</a:t>
            </a:r>
          </a:p>
          <a:p>
            <a:pPr lvl="0"/>
            <a:r>
              <a:rPr lang="ru-RU" dirty="0"/>
              <a:t>учебно-тематический план,</a:t>
            </a:r>
          </a:p>
          <a:p>
            <a:pPr lvl="0"/>
            <a:r>
              <a:rPr lang="ru-RU" dirty="0"/>
              <a:t>содержание учебного предмета,</a:t>
            </a:r>
          </a:p>
          <a:p>
            <a:pPr lvl="0"/>
            <a:r>
              <a:rPr lang="ru-RU" dirty="0"/>
              <a:t>рекомендации по освоению учебного содержания,</a:t>
            </a:r>
          </a:p>
          <a:p>
            <a:pPr lvl="0"/>
            <a:r>
              <a:rPr lang="ru-RU" dirty="0"/>
              <a:t>контрольно-измерительные материалы и диагностический инструментарий;</a:t>
            </a:r>
          </a:p>
          <a:p>
            <a:pPr lvl="0"/>
            <a:r>
              <a:rPr lang="ru-RU" dirty="0"/>
              <a:t>библиографический список использованной литературы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190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РАБОЧЕЙ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628800"/>
            <a:ext cx="7992888" cy="511256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Рабочая программа выполняет следующие функции:</a:t>
            </a:r>
          </a:p>
          <a:p>
            <a:pPr lvl="1"/>
            <a:r>
              <a:rPr lang="ru-RU" sz="3000" dirty="0"/>
              <a:t>фиксирует цели и задачи, содержание образования по предмету; технологии, формы и методы, используемые при изучении учебного предмета; материально-технические условия, необходимые для эффективного построения образовательного процесса;</a:t>
            </a:r>
          </a:p>
          <a:p>
            <a:pPr lvl="1"/>
            <a:r>
              <a:rPr lang="ru-RU" sz="3000" dirty="0"/>
              <a:t>выявляет ценностные ориентиры учебного содержания по предмету;</a:t>
            </a:r>
          </a:p>
          <a:p>
            <a:pPr lvl="1"/>
            <a:r>
              <a:rPr lang="ru-RU" sz="3000" dirty="0"/>
              <a:t>определяет объекты контроля и критерии оценки степени достижения планируемых результатов обучения учащихся;</a:t>
            </a:r>
          </a:p>
          <a:p>
            <a:pPr lvl="1"/>
            <a:r>
              <a:rPr lang="ru-RU" sz="3000" dirty="0"/>
              <a:t>определяет комплекс универсальных учебных действий, формируемых в процессе изучения конкретного предмета;</a:t>
            </a:r>
          </a:p>
          <a:p>
            <a:pPr lvl="1"/>
            <a:r>
              <a:rPr lang="ru-RU" sz="3000" dirty="0"/>
              <a:t>служит нормативным документом для оценки качества образования по учебному курсу.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085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Составитель рабочей программы может самостоятельно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628800"/>
            <a:ext cx="7992888" cy="511256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расширять/сужать </a:t>
            </a:r>
            <a:r>
              <a:rPr lang="ru-RU" dirty="0"/>
              <a:t>перечень дидактических единиц в пределах, регламентированных максимальной недельной нагрузкой обучающихся, и при условии соблюдения преемственности со стандартами сопредельных ступеней образования;</a:t>
            </a:r>
          </a:p>
          <a:p>
            <a:pPr lvl="0"/>
            <a:r>
              <a:rPr lang="ru-RU" dirty="0"/>
              <a:t>дополнять содержание разделов, тем, опираясь на те учебные пособия из федерального перечня, которые считает необходимыми;</a:t>
            </a:r>
          </a:p>
          <a:p>
            <a:pPr lvl="0"/>
            <a:r>
              <a:rPr lang="ru-RU" dirty="0"/>
              <a:t>конкретизировать и детализировать дидактические единицы;</a:t>
            </a:r>
          </a:p>
          <a:p>
            <a:pPr lvl="0"/>
            <a:r>
              <a:rPr lang="ru-RU" dirty="0"/>
              <a:t>устанавливать последовательность изучения учебного материала;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702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Составитель рабочей программы может самостоятельно: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628800"/>
            <a:ext cx="7992888" cy="5112568"/>
          </a:xfrm>
        </p:spPr>
        <p:txBody>
          <a:bodyPr>
            <a:noAutofit/>
          </a:bodyPr>
          <a:lstStyle/>
          <a:p>
            <a:pPr lvl="0"/>
            <a:r>
              <a:rPr lang="ru-RU" sz="2400" dirty="0"/>
              <a:t>распределять время, отведенное на изучение курса, между разделами и темами по их значимости;</a:t>
            </a:r>
          </a:p>
          <a:p>
            <a:pPr lvl="0"/>
            <a:r>
              <a:rPr lang="ru-RU" sz="2400" dirty="0"/>
              <a:t>включать материал регионального компонента в объеме выделенных на данный предмет учебных часов;</a:t>
            </a:r>
          </a:p>
          <a:p>
            <a:pPr lvl="0"/>
            <a:r>
              <a:rPr lang="ru-RU" sz="2400" dirty="0"/>
              <a:t>конкретизировать требования к личностным, </a:t>
            </a:r>
            <a:r>
              <a:rPr lang="ru-RU" sz="2400" dirty="0" err="1"/>
              <a:t>метапредметным</a:t>
            </a:r>
            <a:r>
              <a:rPr lang="ru-RU" sz="2400" dirty="0"/>
              <a:t>, предметным результатам обучающихся;</a:t>
            </a:r>
          </a:p>
          <a:p>
            <a:pPr lvl="0"/>
            <a:r>
              <a:rPr lang="ru-RU" sz="2400" dirty="0"/>
              <a:t>определять связь универсальных учебных действий с содержательными единицами учебного материала;</a:t>
            </a:r>
          </a:p>
          <a:p>
            <a:pPr lvl="0"/>
            <a:r>
              <a:rPr lang="ru-RU" sz="2400" dirty="0"/>
              <a:t>выбирать, исходя из стоящих перед учебным предметом задач, технологии обучения и контроля индивидуальных достижений обучающихся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7181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772816"/>
            <a:ext cx="7992888" cy="49685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/>
              <a:t>Типовые (примерные) </a:t>
            </a:r>
            <a:r>
              <a:rPr lang="ru-RU" dirty="0" smtClean="0"/>
              <a:t>программы</a:t>
            </a:r>
            <a:r>
              <a:rPr lang="ru-RU" dirty="0"/>
              <a:t>.</a:t>
            </a:r>
          </a:p>
          <a:p>
            <a:pPr>
              <a:lnSpc>
                <a:spcPct val="150000"/>
              </a:lnSpc>
            </a:pPr>
            <a:r>
              <a:rPr lang="ru-RU" dirty="0"/>
              <a:t>У</a:t>
            </a:r>
            <a:r>
              <a:rPr lang="ru-RU" dirty="0" smtClean="0"/>
              <a:t>чебные </a:t>
            </a:r>
            <a:r>
              <a:rPr lang="ru-RU" dirty="0"/>
              <a:t>(рабочие) </a:t>
            </a:r>
            <a:r>
              <a:rPr lang="ru-RU" dirty="0" smtClean="0"/>
              <a:t>программы:</a:t>
            </a:r>
            <a:endParaRPr lang="ru-RU" dirty="0"/>
          </a:p>
          <a:p>
            <a:pPr lvl="1">
              <a:lnSpc>
                <a:spcPct val="150000"/>
              </a:lnSpc>
            </a:pPr>
            <a:r>
              <a:rPr lang="ru-RU" dirty="0"/>
              <a:t>базовая рабочая </a:t>
            </a:r>
            <a:r>
              <a:rPr lang="ru-RU" dirty="0" smtClean="0"/>
              <a:t>программа;</a:t>
            </a:r>
            <a:endParaRPr lang="ru-RU" dirty="0"/>
          </a:p>
          <a:p>
            <a:pPr lvl="1">
              <a:lnSpc>
                <a:spcPct val="150000"/>
              </a:lnSpc>
            </a:pPr>
            <a:r>
              <a:rPr lang="ru-RU" dirty="0" smtClean="0"/>
              <a:t>модифицированная рабочая </a:t>
            </a:r>
            <a:r>
              <a:rPr lang="ru-RU" dirty="0" smtClean="0"/>
              <a:t>программа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480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БАЗОВАЯ РАБОЧАЯ ПРОГРАММА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916832"/>
            <a:ext cx="7890080" cy="4331568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50000"/>
              </a:lnSpc>
            </a:pPr>
            <a:r>
              <a:rPr lang="ru-RU" dirty="0"/>
              <a:t>разрабатывается на основе примерной учебной программы по предмету и авторской программы по предмету реализуемой учителем образовательной системы, учебно-методического </a:t>
            </a:r>
            <a:r>
              <a:rPr lang="ru-RU" dirty="0" smtClean="0"/>
              <a:t>комплекта.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958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МОДИФИЦИРОВАННАЯ РАБОЧАЯ ПРОГРАММА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772816"/>
            <a:ext cx="7920880" cy="4968552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Р</a:t>
            </a:r>
            <a:r>
              <a:rPr lang="ru-RU" dirty="0" smtClean="0"/>
              <a:t>азрабатывается </a:t>
            </a:r>
            <a:r>
              <a:rPr lang="ru-RU" dirty="0"/>
              <a:t>на основе примерной учебной программы по предмету и авторской программы по предмету реализуемой учителем образовательной системы, учебно-методического </a:t>
            </a:r>
            <a:r>
              <a:rPr lang="ru-RU" dirty="0" smtClean="0"/>
              <a:t>комплекта.</a:t>
            </a:r>
          </a:p>
          <a:p>
            <a:r>
              <a:rPr lang="ru-RU" dirty="0"/>
              <a:t>П</a:t>
            </a:r>
            <a:r>
              <a:rPr lang="ru-RU" dirty="0" smtClean="0"/>
              <a:t>ри </a:t>
            </a:r>
            <a:r>
              <a:rPr lang="ru-RU" dirty="0"/>
              <a:t>сохранении основных параметров содержания предметных программ содержит изменения и дополнения в содержании учебной дисциплины, последовательности изучения тем, количестве часов, используемых технологиях, средствах, методиках, способах и формах реализации цели и задач.</a:t>
            </a:r>
          </a:p>
        </p:txBody>
      </p:sp>
    </p:spTree>
    <p:extLst>
      <p:ext uri="{BB962C8B-B14F-4D97-AF65-F5344CB8AC3E}">
        <p14:creationId xmlns:p14="http://schemas.microsoft.com/office/powerpoint/2010/main" val="350199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ОБЩИЕ ТРЕБОВАНИЯ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84784"/>
            <a:ext cx="7992888" cy="5256584"/>
          </a:xfrm>
        </p:spPr>
        <p:txBody>
          <a:bodyPr>
            <a:normAutofit fontScale="55000" lnSpcReduction="20000"/>
          </a:bodyPr>
          <a:lstStyle/>
          <a:p>
            <a:pPr marL="82296" lvl="0" indent="0">
              <a:lnSpc>
                <a:spcPct val="120000"/>
              </a:lnSpc>
              <a:buNone/>
            </a:pPr>
            <a:r>
              <a:rPr lang="ru-RU" sz="4000" dirty="0" smtClean="0"/>
              <a:t>Рабочая программа должна отражать структуру целостного процесса обучения, представленную 7 компонентами:</a:t>
            </a:r>
          </a:p>
          <a:p>
            <a:pPr>
              <a:lnSpc>
                <a:spcPct val="120000"/>
              </a:lnSpc>
            </a:pPr>
            <a:r>
              <a:rPr lang="ru-RU" sz="4000" dirty="0" smtClean="0"/>
              <a:t>целевой;</a:t>
            </a:r>
          </a:p>
          <a:p>
            <a:pPr>
              <a:lnSpc>
                <a:spcPct val="120000"/>
              </a:lnSpc>
            </a:pPr>
            <a:r>
              <a:rPr lang="ru-RU" sz="4000" dirty="0" err="1" smtClean="0"/>
              <a:t>потребностно</a:t>
            </a:r>
            <a:r>
              <a:rPr lang="ru-RU" sz="4000" dirty="0" smtClean="0"/>
              <a:t>-мотивационный;</a:t>
            </a:r>
          </a:p>
          <a:p>
            <a:pPr>
              <a:lnSpc>
                <a:spcPct val="120000"/>
              </a:lnSpc>
            </a:pPr>
            <a:r>
              <a:rPr lang="ru-RU" sz="4000" dirty="0" smtClean="0"/>
              <a:t>содержательный;</a:t>
            </a:r>
          </a:p>
          <a:p>
            <a:pPr>
              <a:lnSpc>
                <a:spcPct val="120000"/>
              </a:lnSpc>
            </a:pPr>
            <a:r>
              <a:rPr lang="ru-RU" sz="4000" dirty="0" smtClean="0"/>
              <a:t>операционно-</a:t>
            </a:r>
            <a:r>
              <a:rPr lang="ru-RU" sz="4000" dirty="0" err="1" smtClean="0"/>
              <a:t>деятельностный</a:t>
            </a:r>
            <a:r>
              <a:rPr lang="ru-RU" sz="4000" dirty="0" smtClean="0"/>
              <a:t>;</a:t>
            </a:r>
          </a:p>
          <a:p>
            <a:pPr>
              <a:lnSpc>
                <a:spcPct val="120000"/>
              </a:lnSpc>
            </a:pPr>
            <a:r>
              <a:rPr lang="ru-RU" sz="4000" dirty="0" smtClean="0"/>
              <a:t>эмоционально-волевой;</a:t>
            </a:r>
          </a:p>
          <a:p>
            <a:pPr>
              <a:lnSpc>
                <a:spcPct val="120000"/>
              </a:lnSpc>
            </a:pPr>
            <a:r>
              <a:rPr lang="ru-RU" sz="4000" dirty="0" smtClean="0"/>
              <a:t>контрольно-регулировочный;</a:t>
            </a:r>
          </a:p>
          <a:p>
            <a:pPr>
              <a:lnSpc>
                <a:spcPct val="120000"/>
              </a:lnSpc>
            </a:pPr>
            <a:r>
              <a:rPr lang="ru-RU" sz="4000" dirty="0" smtClean="0"/>
              <a:t>оценочно-результативный.</a:t>
            </a:r>
          </a:p>
          <a:p>
            <a:pPr marL="82296" indent="0">
              <a:lnSpc>
                <a:spcPct val="120000"/>
              </a:lnSpc>
              <a:buNone/>
            </a:pPr>
            <a:r>
              <a:rPr lang="ru-RU" sz="4000" dirty="0" smtClean="0"/>
              <a:t>При этом необходимо учитывать новые подходы к содержанию указанных компонентов, определенные Федеральным государственным образовательным стандартом начального общего образования.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570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240</TotalTime>
  <Words>1371</Words>
  <Application>Microsoft Office PowerPoint</Application>
  <PresentationFormat>Экран (4:3)</PresentationFormat>
  <Paragraphs>125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Солнцестояние</vt:lpstr>
      <vt:lpstr>Программы отдельных учебных предметов, курсов</vt:lpstr>
      <vt:lpstr>ПОНЯТИЕ О РАБОЧЕЙ ПРОГРАММЕ</vt:lpstr>
      <vt:lpstr>ФУНКЦИИ РАБОЧЕЙ ПРОГРАММЫ</vt:lpstr>
      <vt:lpstr>Составитель рабочей программы может самостоятельно:</vt:lpstr>
      <vt:lpstr>Составитель рабочей программы может самостоятельно:</vt:lpstr>
      <vt:lpstr>ВИДЫ ПРОГРАММ</vt:lpstr>
      <vt:lpstr>БАЗОВАЯ РАБОЧАЯ ПРОГРАММА</vt:lpstr>
      <vt:lpstr>МОДИФИЦИРОВАННАЯ РАБОЧАЯ ПРОГРАММА</vt:lpstr>
      <vt:lpstr>ОБЩИЕ ТРЕБОВАНИЯ</vt:lpstr>
      <vt:lpstr>Цели начального и основного образования</vt:lpstr>
      <vt:lpstr>Структура планируемых результатов</vt:lpstr>
      <vt:lpstr>Содержание образования</vt:lpstr>
      <vt:lpstr>Организация процесса обучения</vt:lpstr>
      <vt:lpstr>Организация процесса обучения</vt:lpstr>
      <vt:lpstr>Система оценки</vt:lpstr>
      <vt:lpstr>ОБЩИЕ ТРЕБОВАНИЯ</vt:lpstr>
      <vt:lpstr>ОБЩИЕ ТРЕБОВАНИЯ</vt:lpstr>
      <vt:lpstr>СТРУКТУРА РАБОЧЕЙ ПРОГРАММЫ УЧЕБНОГО ПРЕДМЕТА</vt:lpstr>
      <vt:lpstr>Концептуальная часть </vt:lpstr>
      <vt:lpstr>В содержательной части программы </vt:lpstr>
      <vt:lpstr>Процессуальная часть отражает</vt:lpstr>
      <vt:lpstr>Оценочно-диагностическая часть </vt:lpstr>
      <vt:lpstr>Проектно-исследовательская часть может содержать</vt:lpstr>
      <vt:lpstr>СТРУКТУРА РАБОЧЕЙ ПРОГРАММЫ УЧЕБНОГО ПРЕДМЕТА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Программы отдельных учебных предметов, курсов</dc:title>
  <dc:creator>natosho</dc:creator>
  <cp:lastModifiedBy>natosho</cp:lastModifiedBy>
  <cp:revision>23</cp:revision>
  <dcterms:created xsi:type="dcterms:W3CDTF">2012-06-04T11:16:33Z</dcterms:created>
  <dcterms:modified xsi:type="dcterms:W3CDTF">2014-06-20T04:16:48Z</dcterms:modified>
</cp:coreProperties>
</file>