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sldIdLst>
    <p:sldId id="256" r:id="rId3"/>
    <p:sldId id="257" r:id="rId4"/>
    <p:sldId id="270" r:id="rId5"/>
    <p:sldId id="272" r:id="rId6"/>
    <p:sldId id="273" r:id="rId7"/>
    <p:sldId id="274" r:id="rId8"/>
    <p:sldId id="277" r:id="rId9"/>
    <p:sldId id="278" r:id="rId10"/>
    <p:sldId id="279" r:id="rId11"/>
    <p:sldId id="280" r:id="rId12"/>
    <p:sldId id="282" r:id="rId13"/>
    <p:sldId id="275" r:id="rId14"/>
    <p:sldId id="283" r:id="rId15"/>
    <p:sldId id="284" r:id="rId16"/>
    <p:sldId id="281" r:id="rId17"/>
    <p:sldId id="288" r:id="rId18"/>
    <p:sldId id="289" r:id="rId19"/>
    <p:sldId id="290" r:id="rId20"/>
    <p:sldId id="291" r:id="rId21"/>
    <p:sldId id="292" r:id="rId22"/>
    <p:sldId id="285" r:id="rId23"/>
    <p:sldId id="286" r:id="rId24"/>
    <p:sldId id="287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01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522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980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311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9B03-A64D-48F5-819A-79A72C7EC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014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6CE84-6D7D-4175-A22D-E1592AF2E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538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682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344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FFF39D"/>
                </a:solidFill>
              </a:rPr>
              <a:pPr/>
              <a:t>24.03.2014</a:t>
            </a:fld>
            <a:endParaRPr lang="ru-RU">
              <a:solidFill>
                <a:srgbClr val="FFF39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>
              <a:solidFill>
                <a:srgbClr val="FFF39D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554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045689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398069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1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421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3257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453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708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585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491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29B03-A64D-48F5-819A-79A72C7EC4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1898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6CE84-6D7D-4175-A22D-E1592AF2E2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22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FFF39D"/>
                </a:solidFill>
              </a:rPr>
              <a:pPr/>
              <a:t>24.03.2014</a:t>
            </a:fld>
            <a:endParaRPr lang="ru-RU">
              <a:solidFill>
                <a:srgbClr val="FFF39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>
              <a:solidFill>
                <a:srgbClr val="FFF39D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8632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1818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7289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21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73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7292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850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321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1800EE1-7327-4210-9EB1-DF4E43870A5F}" type="datetimeFigureOut">
              <a:rPr lang="ru-RU" smtClean="0">
                <a:solidFill>
                  <a:srgbClr val="575F6D"/>
                </a:solidFill>
              </a:rPr>
              <a:pPr/>
              <a:t>24.03.2014</a:t>
            </a:fld>
            <a:endParaRPr lang="ru-RU">
              <a:solidFill>
                <a:srgbClr val="575F6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75F6D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2E3F43-B6E3-4C5F-AB6D-1401BE6767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796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file:///D:\&#1054;&#1096;&#1086;&#1088;&#1086;&#1074;&#1072;\&#1076;&#1083;&#1103;%20&#1079;&#1072;&#1085;&#1103;&#1090;&#1080;&#1081;\&#1076;&#1080;&#1072;&#1075;&#1085;&#1086;&#1089;&#1090;&#1080;&#1082;&#1072;%20&#1076;&#1083;&#1103;%20&#1079;&#1072;&#1085;&#1103;&#1090;&#1080;&#1081;\&#1055;&#1083;&#1072;&#1090;&#1086;&#1085;&#1086;&#1074;.doc" TargetMode="External"/><Relationship Id="rId2" Type="http://schemas.openxmlformats.org/officeDocument/2006/relationships/hyperlink" Target="file:///D:\&#1054;&#1096;&#1086;&#1088;&#1086;&#1074;&#1072;\&#1076;&#1083;&#1103;%20&#1079;&#1072;&#1085;&#1103;&#1090;&#1080;&#1081;\&#1076;&#1080;&#1072;&#1075;&#1085;&#1086;&#1089;&#1090;&#1080;&#1082;&#1072;%20&#1076;&#1083;&#1103;%20&#1079;&#1072;&#1085;&#1103;&#1090;&#1080;&#1081;\&#1059;&#1057;&#1055;&#1045;&#1042;&#1040;&#1045;&#1052;&#1054;&#1057;&#1058;&#1068;%20&#1042;%20&#1043;&#1048;&#1052;&#1053;&#1040;&#1047;&#1048;&#1048;%20(&#1084;&#1072;&#1083;&#1100;&#1095;&#1080;&#1082;&#1080;).ppt" TargetMode="Externa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77281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Система оценки планируемых результатов освоения ООП начального общего образования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797152"/>
            <a:ext cx="6462464" cy="1145722"/>
          </a:xfrm>
        </p:spPr>
        <p:txBody>
          <a:bodyPr/>
          <a:lstStyle/>
          <a:p>
            <a:pPr algn="r"/>
            <a:r>
              <a:rPr lang="ru-RU" dirty="0" smtClean="0"/>
              <a:t>Наталья </a:t>
            </a:r>
            <a:r>
              <a:rPr lang="ru-RU" dirty="0" err="1" smtClean="0"/>
              <a:t>Баторовна</a:t>
            </a:r>
            <a:r>
              <a:rPr lang="ru-RU" dirty="0" smtClean="0"/>
              <a:t> </a:t>
            </a:r>
            <a:r>
              <a:rPr lang="ru-RU" dirty="0" err="1" smtClean="0"/>
              <a:t>Ошорова</a:t>
            </a:r>
            <a:r>
              <a:rPr lang="ru-RU" dirty="0" smtClean="0"/>
              <a:t>,</a:t>
            </a:r>
          </a:p>
          <a:p>
            <a:pPr algn="r"/>
            <a:r>
              <a:rPr lang="ru-RU" dirty="0" err="1" smtClean="0"/>
              <a:t>к.п.н</a:t>
            </a:r>
            <a:r>
              <a:rPr lang="ru-RU" dirty="0" smtClean="0"/>
              <a:t>., ст. преподаватель кафедры </a:t>
            </a:r>
            <a:r>
              <a:rPr lang="ru-RU" dirty="0" err="1" smtClean="0"/>
              <a:t>ДиНО</a:t>
            </a:r>
            <a:r>
              <a:rPr lang="ru-RU" dirty="0" smtClean="0"/>
              <a:t> </a:t>
            </a:r>
            <a:r>
              <a:rPr lang="ru-RU" dirty="0" err="1" smtClean="0"/>
              <a:t>РИКУиО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728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ru-RU" dirty="0"/>
              <a:t>Оценка предметных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24936" cy="514116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Объектом </a:t>
            </a:r>
            <a:r>
              <a:rPr lang="ru-RU" dirty="0"/>
              <a:t>оценки предметных результатов </a:t>
            </a:r>
            <a:r>
              <a:rPr lang="ru-RU" dirty="0" smtClean="0"/>
              <a:t>становится</a:t>
            </a:r>
            <a:r>
              <a:rPr lang="ru-RU" dirty="0"/>
              <a:t>, — в полном соответствии с требованиями стандарта, </a:t>
            </a:r>
            <a:r>
              <a:rPr lang="ru-RU" b="1" dirty="0" smtClean="0"/>
              <a:t>способность </a:t>
            </a:r>
            <a:r>
              <a:rPr lang="ru-RU" b="1" dirty="0"/>
              <a:t>учащихся решать </a:t>
            </a:r>
            <a:r>
              <a:rPr lang="ru-RU" b="1" dirty="0" smtClean="0"/>
              <a:t>учебно-познавательные </a:t>
            </a:r>
            <a:r>
              <a:rPr lang="ru-RU" b="1" dirty="0"/>
              <a:t>и </a:t>
            </a:r>
            <a:r>
              <a:rPr lang="ru-RU" b="1" dirty="0" smtClean="0"/>
              <a:t>учебно-практические </a:t>
            </a:r>
            <a:r>
              <a:rPr lang="ru-RU" b="1" dirty="0"/>
              <a:t>задачи </a:t>
            </a:r>
            <a:r>
              <a:rPr lang="ru-RU" dirty="0"/>
              <a:t>с использованием средств, </a:t>
            </a:r>
            <a:r>
              <a:rPr lang="ru-RU" dirty="0" smtClean="0"/>
              <a:t>релевантных содержанию </a:t>
            </a:r>
            <a:r>
              <a:rPr lang="ru-RU" dirty="0"/>
              <a:t>учебных предметов, в том числе на основе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</a:t>
            </a:r>
            <a:r>
              <a:rPr lang="ru-RU" dirty="0"/>
              <a:t>действий.</a:t>
            </a:r>
          </a:p>
          <a:p>
            <a:r>
              <a:rPr lang="ru-RU" dirty="0"/>
              <a:t>Оценка предметных результатов может проводиться как </a:t>
            </a:r>
            <a:r>
              <a:rPr lang="ru-RU" dirty="0" smtClean="0"/>
              <a:t>в ходе </a:t>
            </a:r>
            <a:r>
              <a:rPr lang="ru-RU" dirty="0" err="1"/>
              <a:t>неперсонифицированных</a:t>
            </a:r>
            <a:r>
              <a:rPr lang="ru-RU" dirty="0"/>
              <a:t> процедур с целью оценки </a:t>
            </a:r>
            <a:r>
              <a:rPr lang="ru-RU" dirty="0" smtClean="0"/>
              <a:t>эффективности </a:t>
            </a:r>
            <a:r>
              <a:rPr lang="ru-RU" dirty="0"/>
              <a:t>деятельности системы образования и </a:t>
            </a:r>
            <a:r>
              <a:rPr lang="ru-RU" dirty="0" smtClean="0"/>
              <a:t>образовательного </a:t>
            </a:r>
            <a:r>
              <a:rPr lang="ru-RU" dirty="0"/>
              <a:t>учреждения, так и в ходе персонифицированных </a:t>
            </a:r>
            <a:r>
              <a:rPr lang="ru-RU" dirty="0" smtClean="0"/>
              <a:t>процедур</a:t>
            </a:r>
            <a:r>
              <a:rPr lang="ru-RU" dirty="0"/>
              <a:t>, с целью итоговой оценки результатов учебной </a:t>
            </a:r>
            <a:r>
              <a:rPr lang="ru-RU" dirty="0" smtClean="0"/>
              <a:t>деятельности </a:t>
            </a:r>
            <a:r>
              <a:rPr lang="ru-RU" dirty="0"/>
              <a:t>выпускников.</a:t>
            </a:r>
          </a:p>
        </p:txBody>
      </p:sp>
    </p:spTree>
    <p:extLst>
      <p:ext uri="{BB962C8B-B14F-4D97-AF65-F5344CB8AC3E}">
        <p14:creationId xmlns:p14="http://schemas.microsoft.com/office/powerpoint/2010/main" val="76828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требования к построению системы оценки достижений детей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772816"/>
            <a:ext cx="8640960" cy="508518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комплексный </a:t>
            </a:r>
            <a:r>
              <a:rPr lang="ru-RU" dirty="0"/>
              <a:t>подход к диагностике личностных и оценке </a:t>
            </a:r>
            <a:r>
              <a:rPr lang="ru-RU" dirty="0" err="1"/>
              <a:t>метапрдеметных</a:t>
            </a:r>
            <a:r>
              <a:rPr lang="ru-RU" dirty="0"/>
              <a:t> и предметных результатов;</a:t>
            </a:r>
          </a:p>
          <a:p>
            <a:pPr lvl="0"/>
            <a:r>
              <a:rPr lang="ru-RU" dirty="0"/>
              <a:t>уровневый подход к определению объектов, критериев, инструментария диагностирования и представлению данных;</a:t>
            </a:r>
          </a:p>
          <a:p>
            <a:pPr lvl="0"/>
            <a:r>
              <a:rPr lang="ru-RU" dirty="0"/>
              <a:t>приоритет этического принципа охраны и защиты интересов ребёнка и конфиденциальности, в первую очередь, выражающийся в форме проведения оценки, не представляющей угрозы личности, психологической безопасности и эмоциональному статусу учащегося;</a:t>
            </a:r>
          </a:p>
          <a:p>
            <a:pPr lvl="0"/>
            <a:r>
              <a:rPr lang="ru-RU" dirty="0"/>
              <a:t>ориентация на содержательные и </a:t>
            </a:r>
            <a:r>
              <a:rPr lang="ru-RU" dirty="0" err="1"/>
              <a:t>критериальные</a:t>
            </a:r>
            <a:r>
              <a:rPr lang="ru-RU" dirty="0"/>
              <a:t> способы оценивания;</a:t>
            </a:r>
          </a:p>
          <a:p>
            <a:pPr lvl="0"/>
            <a:r>
              <a:rPr lang="ru-RU" dirty="0"/>
              <a:t>применение различных видов, способов и методик оценивания, включая </a:t>
            </a:r>
            <a:r>
              <a:rPr lang="ru-RU" dirty="0" smtClean="0"/>
              <a:t>психодиагностические (при помощи психолога).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66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оценивания достижения результатов освоения ООП НОО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58091936"/>
              </p:ext>
            </p:extLst>
          </p:nvPr>
        </p:nvGraphicFramePr>
        <p:xfrm>
          <a:off x="0" y="1268761"/>
          <a:ext cx="9143999" cy="5589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63688"/>
                <a:gridCol w="3528392"/>
                <a:gridCol w="3851919"/>
              </a:tblGrid>
              <a:tr h="47301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Вид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Назначение</a:t>
                      </a:r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Форма</a:t>
                      </a:r>
                      <a:endParaRPr lang="ru-RU" sz="2400" dirty="0"/>
                    </a:p>
                  </a:txBody>
                  <a:tcPr anchor="ctr"/>
                </a:tc>
              </a:tr>
              <a:tr h="264889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Внешнее оценивание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Определение степени ориентации образовательного процесса на достижение планируемых результатов; получение объективных и сопоставимых данных в целях управления качеством образования.</a:t>
                      </a:r>
                      <a:endParaRPr lang="ru-RU" sz="1800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Регламентированные процедуры:</a:t>
                      </a:r>
                    </a:p>
                    <a:p>
                      <a:pPr algn="ctr"/>
                      <a:r>
                        <a:rPr kumimoji="0"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аттестация  работников образования;</a:t>
                      </a:r>
                    </a:p>
                    <a:p>
                      <a:pPr algn="ctr"/>
                      <a:r>
                        <a:rPr kumimoji="0"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аккредитация ОУ;</a:t>
                      </a:r>
                    </a:p>
                    <a:p>
                      <a:pPr algn="ctr"/>
                      <a:r>
                        <a:rPr kumimoji="0"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 мониторинговые исследования качества образования.</a:t>
                      </a:r>
                      <a:endParaRPr lang="ru-RU" sz="1800" dirty="0"/>
                    </a:p>
                  </a:txBody>
                  <a:tcPr anchor="ctr"/>
                </a:tc>
              </a:tr>
              <a:tr h="1175420">
                <a:tc row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Внутреннее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оценивание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Оценка уровня достижения результатов обучения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Итоговое оценивание школы</a:t>
                      </a:r>
                      <a:endParaRPr lang="ru-RU" sz="1800" dirty="0"/>
                    </a:p>
                  </a:txBody>
                  <a:tcPr anchor="ctr"/>
                </a:tc>
              </a:tr>
              <a:tr h="1291904">
                <a:tc vMerge="1"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Активизация и оптимизация процесса обучения конкретного учащегося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Формирующее оценивание учителя</a:t>
                      </a:r>
                      <a:endParaRPr lang="ru-RU" sz="1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74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ru-RU" dirty="0" smtClean="0"/>
              <a:t>Итоговое оценивание школы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268760"/>
            <a:ext cx="8640960" cy="5589240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/>
              <a:t>На персонифицированную итоговую оценку, </a:t>
            </a:r>
            <a:r>
              <a:rPr lang="ru-RU" dirty="0"/>
              <a:t>результаты </a:t>
            </a:r>
            <a:r>
              <a:rPr lang="ru-RU" dirty="0" smtClean="0"/>
              <a:t>которой </a:t>
            </a:r>
            <a:r>
              <a:rPr lang="ru-RU" dirty="0"/>
              <a:t>используются при принятии решения о возможности </a:t>
            </a:r>
            <a:r>
              <a:rPr lang="ru-RU" dirty="0" smtClean="0"/>
              <a:t>или невозможности </a:t>
            </a:r>
            <a:r>
              <a:rPr lang="ru-RU" dirty="0"/>
              <a:t>продолжения обучения на следующей </a:t>
            </a:r>
            <a:r>
              <a:rPr lang="ru-RU" dirty="0" smtClean="0"/>
              <a:t>ступени</a:t>
            </a:r>
            <a:r>
              <a:rPr lang="ru-RU" dirty="0"/>
              <a:t>, в начальной школе выносятся </a:t>
            </a:r>
            <a:r>
              <a:rPr lang="ru-RU" b="1" i="1" dirty="0"/>
              <a:t>только предметные и </a:t>
            </a:r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</a:t>
            </a:r>
            <a:r>
              <a:rPr lang="ru-RU" b="1" i="1" dirty="0"/>
              <a:t>результаты</a:t>
            </a:r>
            <a:r>
              <a:rPr lang="ru-RU" b="1" dirty="0"/>
              <a:t>, описанные в разделе «</a:t>
            </a:r>
            <a:r>
              <a:rPr lang="ru-RU" b="1" dirty="0" smtClean="0"/>
              <a:t>Выпускник научится</a:t>
            </a:r>
            <a:r>
              <a:rPr lang="ru-RU" b="1" dirty="0"/>
              <a:t>» </a:t>
            </a:r>
            <a:r>
              <a:rPr lang="ru-RU" dirty="0"/>
              <a:t>планируемых результатов начального общего </a:t>
            </a:r>
            <a:r>
              <a:rPr lang="ru-RU" dirty="0" smtClean="0"/>
              <a:t>образования</a:t>
            </a:r>
            <a:r>
              <a:rPr lang="ru-RU" dirty="0"/>
              <a:t>.</a:t>
            </a:r>
          </a:p>
          <a:p>
            <a:r>
              <a:rPr lang="ru-RU" dirty="0"/>
              <a:t>Предметом итоговой оценки является </a:t>
            </a:r>
            <a:r>
              <a:rPr lang="ru-RU" b="1" i="1" dirty="0"/>
              <a:t>способность </a:t>
            </a:r>
            <a:r>
              <a:rPr lang="ru-RU" b="1" i="1" dirty="0" smtClean="0"/>
              <a:t>учащихся </a:t>
            </a:r>
            <a:r>
              <a:rPr lang="ru-RU" b="1" i="1" dirty="0"/>
              <a:t>решать </a:t>
            </a:r>
            <a:r>
              <a:rPr lang="ru-RU" b="1" i="1" dirty="0" smtClean="0"/>
              <a:t>учебно-познавательные </a:t>
            </a:r>
            <a:r>
              <a:rPr lang="ru-RU" b="1" i="1" dirty="0"/>
              <a:t>и </a:t>
            </a:r>
            <a:r>
              <a:rPr lang="ru-RU" b="1" i="1" dirty="0" smtClean="0"/>
              <a:t>учебно-практические </a:t>
            </a:r>
            <a:r>
              <a:rPr lang="ru-RU" b="1" i="1" dirty="0"/>
              <a:t>задачи, построенные на материале опорной </a:t>
            </a:r>
            <a:r>
              <a:rPr lang="ru-RU" b="1" i="1" dirty="0" smtClean="0"/>
              <a:t>системы знаний </a:t>
            </a:r>
            <a:r>
              <a:rPr lang="ru-RU" b="1" i="1" dirty="0"/>
              <a:t>с использованием средств, релевантных </a:t>
            </a:r>
            <a:r>
              <a:rPr lang="ru-RU" b="1" i="1" dirty="0" smtClean="0"/>
              <a:t>содержанию учебных </a:t>
            </a:r>
            <a:r>
              <a:rPr lang="ru-RU" b="1" i="1" dirty="0"/>
              <a:t>предметов</a:t>
            </a:r>
            <a:r>
              <a:rPr lang="ru-RU" b="1" dirty="0"/>
              <a:t>, </a:t>
            </a:r>
            <a:r>
              <a:rPr lang="ru-RU" dirty="0"/>
              <a:t>в том числе на основе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действий</a:t>
            </a:r>
            <a:r>
              <a:rPr lang="ru-RU" dirty="0"/>
              <a:t>.</a:t>
            </a:r>
          </a:p>
          <a:p>
            <a:r>
              <a:rPr lang="ru-RU" dirty="0"/>
              <a:t>Способность к решению иного класса задач является </a:t>
            </a:r>
            <a:r>
              <a:rPr lang="ru-RU" dirty="0" smtClean="0"/>
              <a:t>предметом </a:t>
            </a:r>
            <a:r>
              <a:rPr lang="ru-RU" dirty="0"/>
              <a:t>различного рода </a:t>
            </a:r>
            <a:r>
              <a:rPr lang="ru-RU" b="1" i="1" dirty="0" err="1"/>
              <a:t>неперсонифицированных</a:t>
            </a:r>
            <a:r>
              <a:rPr lang="ru-RU" b="1" i="1" dirty="0"/>
              <a:t> обследований</a:t>
            </a:r>
            <a:r>
              <a:rPr lang="ru-RU" b="1" i="1" dirty="0" smtClean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891788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ru-RU" dirty="0"/>
              <a:t>Итоговое оценивание школы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568952" cy="5112568"/>
          </a:xfrm>
        </p:spPr>
        <p:txBody>
          <a:bodyPr>
            <a:normAutofit/>
          </a:bodyPr>
          <a:lstStyle/>
          <a:p>
            <a:r>
              <a:rPr lang="ru-RU" sz="2800" dirty="0"/>
              <a:t>На начальной ступени обучения особое значение для продолжения образования имеет усвоение учащимися </a:t>
            </a:r>
            <a:r>
              <a:rPr lang="ru-RU" sz="2800" b="1" i="1" dirty="0"/>
              <a:t>опорной системы знаний по русскому языку и математике </a:t>
            </a:r>
            <a:r>
              <a:rPr lang="ru-RU" sz="2800" dirty="0"/>
              <a:t>и овладение следующими </a:t>
            </a:r>
            <a:r>
              <a:rPr lang="ru-RU" sz="2800" dirty="0" err="1"/>
              <a:t>метапредметными</a:t>
            </a:r>
            <a:r>
              <a:rPr lang="ru-RU" sz="2800" dirty="0"/>
              <a:t> действиями:</a:t>
            </a:r>
          </a:p>
          <a:p>
            <a:pPr lvl="1"/>
            <a:r>
              <a:rPr lang="ru-RU" sz="2400" b="1" i="1" dirty="0"/>
              <a:t>речевыми,</a:t>
            </a:r>
            <a:r>
              <a:rPr lang="ru-RU" sz="2400" b="1" dirty="0"/>
              <a:t> </a:t>
            </a:r>
            <a:r>
              <a:rPr lang="ru-RU" sz="2400" dirty="0"/>
              <a:t>среди которых следует выделить </a:t>
            </a:r>
            <a:r>
              <a:rPr lang="ru-RU" sz="2400" b="1" i="1" dirty="0"/>
              <a:t>навыки осознанного чтения </a:t>
            </a:r>
            <a:r>
              <a:rPr lang="ru-RU" sz="2400" b="1" dirty="0"/>
              <a:t>и </a:t>
            </a:r>
            <a:r>
              <a:rPr lang="ru-RU" sz="2400" b="1" i="1" dirty="0"/>
              <a:t>навыки работы с </a:t>
            </a:r>
            <a:r>
              <a:rPr lang="ru-RU" sz="2400" b="1" i="1" dirty="0" smtClean="0"/>
              <a:t>информацией</a:t>
            </a:r>
            <a:r>
              <a:rPr lang="ru-RU" sz="2400" b="1" dirty="0"/>
              <a:t>;</a:t>
            </a:r>
            <a:endParaRPr lang="ru-RU" sz="2400" dirty="0"/>
          </a:p>
          <a:p>
            <a:pPr lvl="1"/>
            <a:r>
              <a:rPr lang="ru-RU" sz="2400" b="1" i="1" dirty="0"/>
              <a:t>коммуникативными, </a:t>
            </a:r>
            <a:r>
              <a:rPr lang="ru-RU" sz="2400" dirty="0"/>
              <a:t>необходимыми для учебного сотрудничества с учителем и сверстниками.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009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ru-RU" dirty="0" smtClean="0"/>
              <a:t>Итоговое оценивание школы</a:t>
            </a:r>
            <a:endParaRPr lang="ru-RU" dirty="0"/>
          </a:p>
        </p:txBody>
      </p:sp>
      <p:grpSp>
        <p:nvGrpSpPr>
          <p:cNvPr id="44" name="Группа 43"/>
          <p:cNvGrpSpPr/>
          <p:nvPr/>
        </p:nvGrpSpPr>
        <p:grpSpPr>
          <a:xfrm>
            <a:off x="395536" y="1268760"/>
            <a:ext cx="7939241" cy="5328592"/>
            <a:chOff x="395536" y="1497650"/>
            <a:chExt cx="7939241" cy="5099702"/>
          </a:xfrm>
        </p:grpSpPr>
        <p:sp>
          <p:nvSpPr>
            <p:cNvPr id="6" name="Line 3"/>
            <p:cNvSpPr>
              <a:spLocks noChangeShapeType="1"/>
            </p:cNvSpPr>
            <p:nvPr/>
          </p:nvSpPr>
          <p:spPr bwMode="auto">
            <a:xfrm>
              <a:off x="4446075" y="3123171"/>
              <a:ext cx="0" cy="17413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4"/>
            <p:cNvSpPr>
              <a:spLocks noChangeShapeType="1"/>
            </p:cNvSpPr>
            <p:nvPr/>
          </p:nvSpPr>
          <p:spPr bwMode="auto">
            <a:xfrm>
              <a:off x="1367711" y="3123171"/>
              <a:ext cx="0" cy="17413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044035" y="3123171"/>
              <a:ext cx="0" cy="104479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1044035" y="1497650"/>
              <a:ext cx="2429865" cy="58072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Предметные результаты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395536" y="2426638"/>
              <a:ext cx="2754689" cy="69653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Словесное оценивание выполнения требований стандарта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312062" y="2426638"/>
              <a:ext cx="2105041" cy="69653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Балльная оценка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5580088" y="2426638"/>
              <a:ext cx="2754689" cy="69653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Накопительная оценка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473900" y="1730105"/>
              <a:ext cx="1782513" cy="8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1854373" y="2194182"/>
              <a:ext cx="518455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4446075" y="1730105"/>
              <a:ext cx="1147" cy="6965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1854373" y="2194182"/>
              <a:ext cx="0" cy="2324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7038926" y="2194182"/>
              <a:ext cx="0" cy="23245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395536" y="3471437"/>
              <a:ext cx="2754689" cy="58072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Выполнено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 базовом уровне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395536" y="4167969"/>
              <a:ext cx="2754689" cy="58072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Не выполнено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на базовом уровне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395536" y="4864502"/>
              <a:ext cx="2754689" cy="579888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Выполнено на повышенном уровне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>
              <a:off x="719211" y="3123171"/>
              <a:ext cx="0" cy="3482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312062" y="4864502"/>
              <a:ext cx="2107337" cy="58072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«Отлично»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312062" y="3471437"/>
              <a:ext cx="2107337" cy="581555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«Удовлетвори-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тельно»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3312062" y="4167969"/>
              <a:ext cx="2107337" cy="580722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«Хорошо»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5580088" y="3471437"/>
              <a:ext cx="2754689" cy="1973787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Итоговые работы по предметам, результаты педагогической диагностики, творческие задания, проекты, исследования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5256413" y="1497650"/>
              <a:ext cx="2432160" cy="581555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Метапредметные результаты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24"/>
            <p:cNvSpPr>
              <a:spLocks noChangeShapeType="1"/>
            </p:cNvSpPr>
            <p:nvPr/>
          </p:nvSpPr>
          <p:spPr bwMode="auto">
            <a:xfrm>
              <a:off x="8011102" y="3123171"/>
              <a:ext cx="1147" cy="3474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Text Box 17"/>
            <p:cNvSpPr txBox="1">
              <a:spLocks noChangeArrowheads="1"/>
            </p:cNvSpPr>
            <p:nvPr/>
          </p:nvSpPr>
          <p:spPr bwMode="auto">
            <a:xfrm>
              <a:off x="395536" y="5805264"/>
              <a:ext cx="2754689" cy="792088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Комплексная контрольная работа на основе работы с текстом (Приложение 1)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3150225" y="5805264"/>
              <a:ext cx="2429863" cy="792088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ru-RU" sz="200" dirty="0" smtClean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400" dirty="0" smtClean="0">
                  <a:latin typeface="Arial" pitchFamily="34" charset="0"/>
                  <a:cs typeface="Arial" pitchFamily="34" charset="0"/>
                </a:rPr>
                <a:t>Оценки </a:t>
              </a:r>
              <a:r>
                <a:rPr lang="ru-RU" sz="1400" dirty="0">
                  <a:latin typeface="Arial" pitchFamily="34" charset="0"/>
                  <a:cs typeface="Arial" pitchFamily="34" charset="0"/>
                </a:rPr>
                <a:t>за выполнение итоговых работ по всем учебным </a:t>
              </a:r>
              <a:r>
                <a:rPr lang="ru-RU" sz="1400" dirty="0" smtClean="0">
                  <a:latin typeface="Arial" pitchFamily="34" charset="0"/>
                  <a:cs typeface="Arial" pitchFamily="34" charset="0"/>
                </a:rPr>
                <a:t>предметам</a:t>
              </a:r>
              <a:endParaRPr lang="ru-RU" sz="1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17"/>
            <p:cNvSpPr txBox="1">
              <a:spLocks noChangeArrowheads="1"/>
            </p:cNvSpPr>
            <p:nvPr/>
          </p:nvSpPr>
          <p:spPr bwMode="auto">
            <a:xfrm>
              <a:off x="5580088" y="5805264"/>
              <a:ext cx="2754689" cy="792088"/>
            </a:xfrm>
            <a:prstGeom prst="rect">
              <a:avLst/>
            </a:prstGeom>
            <a:solidFill>
              <a:srgbClr val="DFF9E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Портфолио</a:t>
              </a:r>
              <a:r>
                <a:rPr kumimoji="0" lang="ru-RU" sz="1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ученика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1400" baseline="0" dirty="0" smtClean="0">
                  <a:latin typeface="Arial" pitchFamily="34" charset="0"/>
                  <a:cs typeface="Arial" pitchFamily="34" charset="0"/>
                </a:rPr>
                <a:t>(Приложение 2)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1799364" y="5444390"/>
              <a:ext cx="0" cy="174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Line 18"/>
            <p:cNvSpPr>
              <a:spLocks noChangeShapeType="1"/>
            </p:cNvSpPr>
            <p:nvPr/>
          </p:nvSpPr>
          <p:spPr bwMode="auto">
            <a:xfrm>
              <a:off x="4459350" y="5464782"/>
              <a:ext cx="0" cy="174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6" name="Line 18"/>
            <p:cNvSpPr>
              <a:spLocks noChangeShapeType="1"/>
            </p:cNvSpPr>
            <p:nvPr/>
          </p:nvSpPr>
          <p:spPr bwMode="auto">
            <a:xfrm>
              <a:off x="6944393" y="5439337"/>
              <a:ext cx="0" cy="174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8" name="Прямая соединительная линия 37"/>
            <p:cNvCxnSpPr>
              <a:stCxn id="40" idx="0"/>
              <a:endCxn id="41" idx="0"/>
            </p:cNvCxnSpPr>
            <p:nvPr/>
          </p:nvCxnSpPr>
          <p:spPr>
            <a:xfrm flipV="1">
              <a:off x="416999" y="5638915"/>
              <a:ext cx="7916051" cy="1657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416999" y="5655491"/>
              <a:ext cx="0" cy="174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Line 18"/>
            <p:cNvSpPr>
              <a:spLocks noChangeShapeType="1"/>
            </p:cNvSpPr>
            <p:nvPr/>
          </p:nvSpPr>
          <p:spPr bwMode="auto">
            <a:xfrm>
              <a:off x="8333050" y="5638915"/>
              <a:ext cx="0" cy="1741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79245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1296144"/>
          </a:xfrm>
        </p:spPr>
        <p:txBody>
          <a:bodyPr>
            <a:normAutofit fontScale="90000"/>
          </a:bodyPr>
          <a:lstStyle/>
          <a:p>
            <a:r>
              <a:rPr lang="ru-RU" dirty="0"/>
              <a:t>Составляющие системы </a:t>
            </a:r>
            <a:r>
              <a:rPr lang="ru-RU" dirty="0" err="1"/>
              <a:t>внутришкольного</a:t>
            </a:r>
            <a:r>
              <a:rPr lang="ru-RU" dirty="0"/>
              <a:t> мониторинга образовательных </a:t>
            </a:r>
            <a:r>
              <a:rPr lang="ru-RU" dirty="0" smtClean="0"/>
              <a:t>достижений детей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496944" cy="5184576"/>
          </a:xfrm>
        </p:spPr>
        <p:txBody>
          <a:bodyPr>
            <a:noAutofit/>
          </a:bodyPr>
          <a:lstStyle/>
          <a:p>
            <a:pPr lvl="0"/>
            <a:r>
              <a:rPr lang="ru-RU" sz="2600" dirty="0" smtClean="0"/>
              <a:t>материалы </a:t>
            </a:r>
            <a:r>
              <a:rPr lang="ru-RU" sz="2600" dirty="0"/>
              <a:t>стартовой диагностики</a:t>
            </a:r>
            <a:r>
              <a:rPr lang="ru-RU" sz="2600" dirty="0" smtClean="0"/>
              <a:t>; </a:t>
            </a:r>
            <a:r>
              <a:rPr lang="ru-RU" sz="1800" dirty="0" smtClean="0"/>
              <a:t>(Приложение 3)</a:t>
            </a:r>
            <a:endParaRPr lang="ru-RU" sz="1800" dirty="0"/>
          </a:p>
          <a:p>
            <a:pPr lvl="0"/>
            <a:r>
              <a:rPr lang="ru-RU" sz="2600" dirty="0"/>
              <a:t>текущая диагностика выполнения предметных работ, учебных исследований, учебных проектов и продуктов внеурочной деятельности;</a:t>
            </a:r>
          </a:p>
          <a:p>
            <a:pPr lvl="0"/>
            <a:r>
              <a:rPr lang="ru-RU" sz="2600" dirty="0"/>
              <a:t>результаты промежуточных и итоговых (по годам) комплексных работ на </a:t>
            </a:r>
            <a:r>
              <a:rPr lang="ru-RU" sz="2600" dirty="0" err="1"/>
              <a:t>межпредметной</a:t>
            </a:r>
            <a:r>
              <a:rPr lang="ru-RU" sz="2600" dirty="0"/>
              <a:t> основе, базирующихся на работе с текстом;</a:t>
            </a:r>
          </a:p>
          <a:p>
            <a:pPr lvl="0"/>
            <a:r>
              <a:rPr lang="ru-RU" sz="2600" dirty="0"/>
              <a:t>промежуточные результаты выполнения выборочных учебно-практических и учебно-познавательных заданий на оценку личностных и </a:t>
            </a:r>
            <a:r>
              <a:rPr lang="ru-RU" sz="2600" dirty="0" err="1"/>
              <a:t>метапредметных</a:t>
            </a:r>
            <a:r>
              <a:rPr lang="ru-RU" sz="2600" dirty="0"/>
              <a:t> </a:t>
            </a:r>
            <a:r>
              <a:rPr lang="ru-RU" sz="2600" dirty="0" smtClean="0"/>
              <a:t>результатов;</a:t>
            </a:r>
          </a:p>
          <a:p>
            <a:pPr lvl="0"/>
            <a:r>
              <a:rPr lang="ru-RU" sz="2600" dirty="0" smtClean="0"/>
              <a:t>результаты психодиагностических исследований.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076511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7363" y="116633"/>
            <a:ext cx="8805117" cy="6728668"/>
            <a:chOff x="87363" y="116633"/>
            <a:chExt cx="8805117" cy="6728668"/>
          </a:xfrm>
        </p:grpSpPr>
        <p:sp>
          <p:nvSpPr>
            <p:cNvPr id="5" name="AutoShape 3"/>
            <p:cNvSpPr>
              <a:spLocks noChangeAspect="1" noChangeArrowheads="1"/>
            </p:cNvSpPr>
            <p:nvPr/>
          </p:nvSpPr>
          <p:spPr bwMode="auto">
            <a:xfrm>
              <a:off x="179512" y="116633"/>
              <a:ext cx="8712968" cy="6728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>
              <a:off x="4515866" y="5524853"/>
              <a:ext cx="0" cy="475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H="1">
              <a:off x="6345420" y="5524853"/>
              <a:ext cx="875860" cy="475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412336" y="5524853"/>
              <a:ext cx="795341" cy="4754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4515866" y="3912652"/>
              <a:ext cx="0" cy="7596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4594595" y="3912652"/>
              <a:ext cx="3023013" cy="7596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>
              <a:off x="1412336" y="3912652"/>
              <a:ext cx="3103531" cy="7596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12" name="Line 10">
              <a:hlinkClick r:id="rId2"/>
            </p:cNvPr>
            <p:cNvSpPr>
              <a:spLocks noChangeShapeType="1"/>
            </p:cNvSpPr>
            <p:nvPr/>
          </p:nvSpPr>
          <p:spPr bwMode="auto">
            <a:xfrm>
              <a:off x="4515866" y="496991"/>
              <a:ext cx="0" cy="33194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377229" y="116633"/>
              <a:ext cx="8434733" cy="583504"/>
            </a:xfrm>
            <a:prstGeom prst="rect">
              <a:avLst/>
            </a:prstGeom>
            <a:solidFill>
              <a:srgbClr val="558F7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Диагностика уровня развития психических процессов</a:t>
              </a:r>
              <a:endPara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12">
              <a:hlinkClick r:id="rId3"/>
            </p:cNvPr>
            <p:cNvSpPr txBox="1">
              <a:spLocks noChangeArrowheads="1"/>
            </p:cNvSpPr>
            <p:nvPr/>
          </p:nvSpPr>
          <p:spPr bwMode="auto">
            <a:xfrm>
              <a:off x="377229" y="972439"/>
              <a:ext cx="8434733" cy="583504"/>
            </a:xfrm>
            <a:prstGeom prst="rect">
              <a:avLst/>
            </a:prstGeom>
            <a:solidFill>
              <a:srgbClr val="A4C6B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Диагностика психологических особенностей</a:t>
              </a:r>
              <a:endParaRPr lang="ru-RU" sz="280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365598" y="2114847"/>
              <a:ext cx="8434733" cy="582424"/>
            </a:xfrm>
            <a:prstGeom prst="rect">
              <a:avLst/>
            </a:prstGeom>
            <a:solidFill>
              <a:srgbClr val="C1C17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Диагностика личностных результатов ООП НОО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77229" y="2963917"/>
              <a:ext cx="8434733" cy="1044905"/>
            </a:xfrm>
            <a:prstGeom prst="rect">
              <a:avLst/>
            </a:prstGeom>
            <a:solidFill>
              <a:srgbClr val="A08F5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Диагностика предметных и </a:t>
              </a:r>
              <a:r>
                <a:rPr lang="ru-RU" sz="2800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метапредметных</a:t>
              </a:r>
              <a:r>
                <a:rPr lang="ru-RU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результатов ООП НОО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377229" y="4672288"/>
              <a:ext cx="2068424" cy="1003843"/>
            </a:xfrm>
            <a:prstGeom prst="rect">
              <a:avLst/>
            </a:prstGeom>
            <a:solidFill>
              <a:srgbClr val="B7B5B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Балльная оценка</a:t>
              </a:r>
              <a:endParaRPr lang="ru-RU" sz="280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162265" y="4672288"/>
              <a:ext cx="2386918" cy="1003843"/>
            </a:xfrm>
            <a:prstGeom prst="rect">
              <a:avLst/>
            </a:prstGeom>
            <a:solidFill>
              <a:srgbClr val="9ECC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Словесная оценка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6011716" y="4674449"/>
              <a:ext cx="2788615" cy="1004924"/>
            </a:xfrm>
            <a:prstGeom prst="rect">
              <a:avLst/>
            </a:prstGeom>
            <a:solidFill>
              <a:srgbClr val="A7DE8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8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Накопительная оценка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9512" y="6000300"/>
              <a:ext cx="1829553" cy="845001"/>
            </a:xfrm>
            <a:prstGeom prst="rect">
              <a:avLst/>
            </a:prstGeom>
            <a:solidFill>
              <a:srgbClr val="CBF0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Стартовая</a:t>
              </a:r>
              <a:r>
                <a:rPr lang="ru-RU" sz="28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диагностика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968806" y="6000300"/>
              <a:ext cx="2386918" cy="845001"/>
            </a:xfrm>
            <a:prstGeom prst="rect">
              <a:avLst/>
            </a:prstGeom>
            <a:solidFill>
              <a:srgbClr val="CBF0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Самооценивание</a:t>
              </a:r>
              <a:r>
                <a:rPr lang="ru-RU" sz="28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школьников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4355725" y="6000300"/>
              <a:ext cx="1830448" cy="845001"/>
            </a:xfrm>
            <a:prstGeom prst="rect">
              <a:avLst/>
            </a:prstGeom>
            <a:solidFill>
              <a:srgbClr val="CBF0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Оценивание</a:t>
              </a:r>
              <a:r>
                <a:rPr lang="ru-RU" sz="28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20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учителя</a:t>
              </a:r>
              <a:endParaRPr lang="ru-RU" sz="2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6105654" y="6000300"/>
              <a:ext cx="2620421" cy="834195"/>
            </a:xfrm>
            <a:prstGeom prst="rect">
              <a:avLst/>
            </a:prstGeom>
            <a:solidFill>
              <a:srgbClr val="CBF07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sz="6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20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Наблюдения психолога</a:t>
              </a:r>
              <a:endParaRPr lang="ru-RU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>
              <a:off x="87363" y="1844824"/>
              <a:ext cx="87129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15331E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282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Возможные методики диагностирования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4" y="1598613"/>
            <a:ext cx="8412931" cy="507047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sz="3200" dirty="0"/>
              <a:t>Карты наблюдений по оценке качественных особенностей учебной деятельности ученика</a:t>
            </a:r>
            <a:r>
              <a:rPr lang="ru-RU" sz="3200" dirty="0" smtClean="0"/>
              <a:t>. </a:t>
            </a:r>
            <a:r>
              <a:rPr lang="ru-RU" sz="2600" dirty="0" smtClean="0"/>
              <a:t>(Приложение 4)</a:t>
            </a:r>
            <a:endParaRPr lang="ru-RU" sz="2600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sz="3200" dirty="0"/>
              <a:t>Типовые </a:t>
            </a:r>
            <a:r>
              <a:rPr lang="ru-RU" sz="3200" dirty="0" smtClean="0"/>
              <a:t>задачи, систематизированные А.Г</a:t>
            </a:r>
            <a:r>
              <a:rPr lang="ru-RU" sz="3200" dirty="0"/>
              <a:t>. </a:t>
            </a:r>
            <a:r>
              <a:rPr lang="ru-RU" sz="3200" dirty="0" err="1" smtClean="0"/>
              <a:t>Асмоловым</a:t>
            </a:r>
            <a:r>
              <a:rPr lang="ru-RU" sz="3200" dirty="0" smtClean="0"/>
              <a:t>. </a:t>
            </a:r>
            <a:r>
              <a:rPr lang="ru-RU" sz="2600" dirty="0" smtClean="0"/>
              <a:t>(Приложение 5)</a:t>
            </a:r>
            <a:endParaRPr lang="ru-RU" sz="2600" dirty="0"/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sz="3200" dirty="0"/>
              <a:t>Традиционные формы оценки знаний.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ru-RU" sz="3200" dirty="0"/>
              <a:t>Инновационные формы содержательного оценивания.</a:t>
            </a:r>
          </a:p>
        </p:txBody>
      </p:sp>
    </p:spTree>
    <p:extLst>
      <p:ext uri="{BB962C8B-B14F-4D97-AF65-F5344CB8AC3E}">
        <p14:creationId xmlns:p14="http://schemas.microsoft.com/office/powerpoint/2010/main" val="302309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Перспективные виды проверки образовательных достижений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4" y="1598613"/>
            <a:ext cx="8268915" cy="514275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30000"/>
              </a:lnSpc>
            </a:pPr>
            <a:r>
              <a:rPr lang="ru-RU" sz="2800" dirty="0"/>
              <a:t>терминологические диктанты;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решение практических задач различного содержания;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заполнение схем, таблиц;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тестирование (с выбором одного или нескольких ответов; на определение соответствия и последовательности предложенных элементов);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задания, не требующие внешней оценки;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диагностика самоконтроля;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рейтинговая контрольная работа;</a:t>
            </a:r>
          </a:p>
          <a:p>
            <a:pPr>
              <a:lnSpc>
                <a:spcPct val="130000"/>
              </a:lnSpc>
            </a:pPr>
            <a:r>
              <a:rPr lang="ru-RU" sz="2800" dirty="0"/>
              <a:t>формирование самооценки.</a:t>
            </a:r>
          </a:p>
          <a:p>
            <a:pPr>
              <a:lnSpc>
                <a:spcPct val="80000"/>
              </a:lnSpc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5005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/>
          <a:lstStyle/>
          <a:p>
            <a:r>
              <a:rPr lang="ru-RU" dirty="0" smtClean="0"/>
              <a:t>Особенности нового стандарта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424936" cy="5256584"/>
          </a:xfrm>
        </p:spPr>
        <p:txBody>
          <a:bodyPr>
            <a:noAutofit/>
          </a:bodyPr>
          <a:lstStyle/>
          <a:p>
            <a:r>
              <a:rPr lang="ru-RU" sz="2100" dirty="0"/>
              <a:t>Введение новых Федеральных государственных образовательных стандартов кардинально меняет всю систему деятельности как образовательного учреждения, в целом, так и каждого учителя, в </a:t>
            </a:r>
            <a:r>
              <a:rPr lang="ru-RU" sz="2100" dirty="0" smtClean="0"/>
              <a:t>частности.</a:t>
            </a:r>
          </a:p>
          <a:p>
            <a:r>
              <a:rPr lang="ru-RU" sz="2100" dirty="0" smtClean="0"/>
              <a:t>Обусловлено </a:t>
            </a:r>
            <a:r>
              <a:rPr lang="ru-RU" sz="2100" dirty="0"/>
              <a:t>это особенностями новых стандартов:</a:t>
            </a:r>
          </a:p>
          <a:p>
            <a:pPr lvl="1"/>
            <a:r>
              <a:rPr lang="ru-RU" dirty="0"/>
              <a:t>в целевых установках преобладают ценности духовно-нравственного развития и воспитания младших школьников;</a:t>
            </a:r>
          </a:p>
          <a:p>
            <a:pPr lvl="1"/>
            <a:r>
              <a:rPr lang="ru-RU" dirty="0"/>
              <a:t>методологической основой проектирования образовательной деятельности в ОУ выступает системно-</a:t>
            </a:r>
            <a:r>
              <a:rPr lang="ru-RU" dirty="0" err="1"/>
              <a:t>деятельностный</a:t>
            </a:r>
            <a:r>
              <a:rPr lang="ru-RU" dirty="0"/>
              <a:t> подход;</a:t>
            </a:r>
          </a:p>
          <a:p>
            <a:pPr lvl="1"/>
            <a:r>
              <a:rPr lang="ru-RU" dirty="0"/>
              <a:t>определяющим компонентом педагогической системы являются </a:t>
            </a:r>
            <a:r>
              <a:rPr lang="ru-RU" b="1" dirty="0"/>
              <a:t>планируемые результаты освоения учащимися Основной образовательной программы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25603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900"/>
              <a:t>Виды комплексной оценки индивидуальных образовательных достижений младших школьников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4" y="1598612"/>
            <a:ext cx="8412931" cy="5142755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ru-RU" sz="2800" dirty="0"/>
              <a:t>«Подиум». Места для презентации детских работ.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«Рефлексивная карта» ученика.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«Тетрадь моих достижений».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«Карта успеха».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Презентации исследовательских проектов.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Листы самооценки.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Портфолио ученика.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«Ассамблея знаний».</a:t>
            </a:r>
          </a:p>
          <a:p>
            <a:pPr>
              <a:lnSpc>
                <a:spcPct val="120000"/>
              </a:lnSpc>
            </a:pPr>
            <a:r>
              <a:rPr lang="ru-RU" sz="2800" dirty="0"/>
              <a:t>Олимпиады по предметам.</a:t>
            </a:r>
          </a:p>
        </p:txBody>
      </p:sp>
    </p:spTree>
    <p:extLst>
      <p:ext uri="{BB962C8B-B14F-4D97-AF65-F5344CB8AC3E}">
        <p14:creationId xmlns:p14="http://schemas.microsoft.com/office/powerpoint/2010/main" val="64274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Формирующее оценивание учителя</a:t>
            </a:r>
            <a:br>
              <a:rPr lang="ru-RU" dirty="0" smtClean="0"/>
            </a:br>
            <a:r>
              <a:rPr lang="ru-RU" dirty="0" smtClean="0"/>
              <a:t>И.С. Фишман, Г.Б. Голуб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280920" cy="4873752"/>
          </a:xfrm>
        </p:spPr>
        <p:txBody>
          <a:bodyPr/>
          <a:lstStyle/>
          <a:p>
            <a:r>
              <a:rPr lang="ru-RU" sz="2800" dirty="0"/>
              <a:t>Технология формирующей оценки </a:t>
            </a:r>
            <a:r>
              <a:rPr lang="ru-RU" sz="2800" dirty="0" smtClean="0"/>
              <a:t>является </a:t>
            </a:r>
            <a:r>
              <a:rPr lang="ru-RU" sz="2800" dirty="0"/>
              <a:t>средством управления качеством </a:t>
            </a:r>
            <a:r>
              <a:rPr lang="ru-RU" sz="2800" dirty="0" smtClean="0"/>
              <a:t>образовательного </a:t>
            </a:r>
            <a:r>
              <a:rPr lang="ru-RU" sz="2800" dirty="0"/>
              <a:t>результата учащегося. Ее применение позволяет учителю</a:t>
            </a:r>
            <a:r>
              <a:rPr lang="ru-RU" sz="2800" dirty="0" smtClean="0"/>
              <a:t>:</a:t>
            </a:r>
          </a:p>
          <a:p>
            <a:pPr lvl="1"/>
            <a:r>
              <a:rPr lang="ru-RU" sz="2400" dirty="0" smtClean="0"/>
              <a:t>четко </a:t>
            </a:r>
            <a:r>
              <a:rPr lang="ru-RU" sz="2400" dirty="0"/>
              <a:t>сформулировать образовательный результат, </a:t>
            </a:r>
            <a:r>
              <a:rPr lang="ru-RU" sz="2400" dirty="0" smtClean="0"/>
              <a:t>подлежащий </a:t>
            </a:r>
            <a:r>
              <a:rPr lang="ru-RU" sz="2400" dirty="0"/>
              <a:t>формированию и оценке в каждом конкретном случае, и </a:t>
            </a:r>
            <a:r>
              <a:rPr lang="ru-RU" sz="2400" dirty="0" smtClean="0"/>
              <a:t>организовать </a:t>
            </a:r>
            <a:r>
              <a:rPr lang="ru-RU" sz="2400" dirty="0"/>
              <a:t>в соответствии с этим свою работу;</a:t>
            </a:r>
          </a:p>
          <a:p>
            <a:pPr lvl="1"/>
            <a:r>
              <a:rPr lang="ru-RU" sz="2400" dirty="0" smtClean="0"/>
              <a:t>сделать </a:t>
            </a:r>
            <a:r>
              <a:rPr lang="ru-RU" sz="2400" dirty="0"/>
              <a:t>учащегося субъектом образовательной и </a:t>
            </a:r>
            <a:r>
              <a:rPr lang="ru-RU" sz="2400" dirty="0" smtClean="0"/>
              <a:t>оценочной деятельности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0834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Формирующее оценивание учителя</a:t>
            </a:r>
            <a:br>
              <a:rPr lang="ru-RU" dirty="0"/>
            </a:br>
            <a:r>
              <a:rPr lang="ru-RU" dirty="0"/>
              <a:t>И.С. Фишман, Г.Б. Голуб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Технология </a:t>
            </a:r>
            <a:r>
              <a:rPr lang="ru-RU" dirty="0"/>
              <a:t>формирующей оценки представляет собой </a:t>
            </a:r>
            <a:r>
              <a:rPr lang="ru-RU" dirty="0" smtClean="0"/>
              <a:t>единство алгоритма </a:t>
            </a:r>
            <a:r>
              <a:rPr lang="ru-RU" dirty="0"/>
              <a:t>деятельности учителя и ресурсов, обеспечивающих </a:t>
            </a:r>
            <a:r>
              <a:rPr lang="ru-RU" dirty="0" smtClean="0"/>
              <a:t>реализацию </a:t>
            </a:r>
            <a:r>
              <a:rPr lang="ru-RU" dirty="0"/>
              <a:t>алгоритма. Принципиально алгоритм деятельности </a:t>
            </a:r>
            <a:r>
              <a:rPr lang="ru-RU" dirty="0" smtClean="0"/>
              <a:t>учителя </a:t>
            </a:r>
            <a:r>
              <a:rPr lang="ru-RU" dirty="0"/>
              <a:t>по организации формирующей оценки можно представить в </a:t>
            </a:r>
            <a:r>
              <a:rPr lang="ru-RU" dirty="0" smtClean="0"/>
              <a:t>виде </a:t>
            </a:r>
            <a:r>
              <a:rPr lang="ru-RU" dirty="0"/>
              <a:t>следующих последовательных действий:</a:t>
            </a:r>
          </a:p>
          <a:p>
            <a:pPr marL="0" indent="0">
              <a:buNone/>
            </a:pPr>
            <a:r>
              <a:rPr lang="ru-RU" dirty="0"/>
              <a:t>1) определение планируемых результатов обучения;</a:t>
            </a:r>
          </a:p>
          <a:p>
            <a:pPr marL="0" indent="0">
              <a:buNone/>
            </a:pPr>
            <a:r>
              <a:rPr lang="ru-RU" dirty="0"/>
              <a:t>2) организация деятельности учащегося по планированию </a:t>
            </a:r>
            <a:r>
              <a:rPr lang="ru-RU" dirty="0" smtClean="0"/>
              <a:t>и достижению </a:t>
            </a:r>
            <a:r>
              <a:rPr lang="ru-RU" dirty="0"/>
              <a:t>субъективно значимых образовательных результатов;</a:t>
            </a:r>
          </a:p>
          <a:p>
            <a:pPr marL="0" indent="0">
              <a:buNone/>
            </a:pPr>
            <a:r>
              <a:rPr lang="ru-RU" dirty="0"/>
              <a:t>3) сопровождение достижения учащимся запланированных </a:t>
            </a:r>
            <a:r>
              <a:rPr lang="ru-RU" dirty="0" smtClean="0"/>
              <a:t>результатов </a:t>
            </a:r>
            <a:r>
              <a:rPr lang="ru-RU" dirty="0"/>
              <a:t>обучения с помощью механизмов обратной связи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261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Формирующее оценивание учителя</a:t>
            </a:r>
            <a:br>
              <a:rPr lang="ru-RU" dirty="0"/>
            </a:br>
            <a:r>
              <a:rPr lang="ru-RU" dirty="0"/>
              <a:t>И.С. Фишман, Г.Б. Голуб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424936" cy="54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омимо </a:t>
            </a:r>
            <a:r>
              <a:rPr lang="ru-RU" dirty="0"/>
              <a:t>традиционных инструментов учителя (методик, пособий и т.п.), обеспечивающих достижение учащимися тех или иных образовательных результатов, данная технология предполагает использование двух нестандартных ресурсов:</a:t>
            </a:r>
          </a:p>
          <a:p>
            <a:pPr marL="0" indent="0">
              <a:buNone/>
            </a:pPr>
            <a:r>
              <a:rPr lang="ru-RU" dirty="0"/>
              <a:t>1. Ресурсы для планирования образовательных результатов:</a:t>
            </a:r>
          </a:p>
          <a:p>
            <a:r>
              <a:rPr lang="ru-RU" dirty="0"/>
              <a:t>требования к уровням достижения образовательных результатов, позволяющие ранжировать </a:t>
            </a:r>
            <a:r>
              <a:rPr lang="ru-RU" dirty="0" err="1"/>
              <a:t>знаниевые</a:t>
            </a:r>
            <a:r>
              <a:rPr lang="ru-RU" dirty="0"/>
              <a:t> образовательные результаты учащегося в зависимости от объективной сложности умственных операций, которые он совершает с присвоенным содержанием темы (раздела);</a:t>
            </a:r>
          </a:p>
          <a:p>
            <a:r>
              <a:rPr lang="ru-RU" dirty="0"/>
              <a:t>требования к деятельности учащегося, реализуемой на произвольном содержании, задающая уровни </a:t>
            </a:r>
            <a:r>
              <a:rPr lang="ru-RU" dirty="0" err="1"/>
              <a:t>сформированности</a:t>
            </a:r>
            <a:r>
              <a:rPr lang="ru-RU" dirty="0"/>
              <a:t> того или иного аспекта той или иной ключевой компетентности.</a:t>
            </a:r>
          </a:p>
          <a:p>
            <a:pPr marL="0" indent="0">
              <a:buNone/>
            </a:pPr>
            <a:r>
              <a:rPr lang="ru-RU" dirty="0"/>
              <a:t>2. Инструмент организации обратной связи.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594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24936" cy="936104"/>
          </a:xfrm>
        </p:spPr>
        <p:txBody>
          <a:bodyPr>
            <a:noAutofit/>
          </a:bodyPr>
          <a:lstStyle/>
          <a:p>
            <a:r>
              <a:rPr lang="ru-RU" sz="2000" dirty="0"/>
              <a:t>Основания для выделения уровней достижения традиционных результатов образования – уровни усвоения учебного </a:t>
            </a:r>
            <a:r>
              <a:rPr lang="ru-RU" sz="2000" dirty="0" smtClean="0"/>
              <a:t>материала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52736"/>
            <a:ext cx="9144000" cy="5805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78257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792088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Формирующее оценивание учителя</a:t>
            </a:r>
            <a:br>
              <a:rPr lang="ru-RU" dirty="0"/>
            </a:br>
            <a:r>
              <a:rPr lang="ru-RU" dirty="0"/>
              <a:t>И.С. Фишман, Г.Б. Голуб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496944" cy="5760640"/>
          </a:xfrm>
        </p:spPr>
        <p:txBody>
          <a:bodyPr>
            <a:noAutofit/>
          </a:bodyPr>
          <a:lstStyle/>
          <a:p>
            <a:r>
              <a:rPr lang="ru-RU" sz="1600" dirty="0"/>
              <a:t>В рамках технологии формирующей оценки используется </a:t>
            </a:r>
            <a:r>
              <a:rPr lang="ru-RU" sz="1600" dirty="0" smtClean="0"/>
              <a:t>матрица </a:t>
            </a:r>
            <a:r>
              <a:rPr lang="ru-RU" sz="1600" dirty="0"/>
              <a:t>уровней достижения учащимися образовательных </a:t>
            </a:r>
            <a:r>
              <a:rPr lang="ru-RU" sz="1600" dirty="0" smtClean="0"/>
              <a:t>результатов, представленных </a:t>
            </a:r>
            <a:r>
              <a:rPr lang="ru-RU" sz="1600" dirty="0"/>
              <a:t>в форме знаний, умений и навыков для </a:t>
            </a:r>
            <a:r>
              <a:rPr lang="ru-RU" sz="1600" dirty="0" smtClean="0"/>
              <a:t>начальной, основной </a:t>
            </a:r>
            <a:r>
              <a:rPr lang="ru-RU" sz="1600" dirty="0"/>
              <a:t>и старшей ступени обучения </a:t>
            </a:r>
            <a:r>
              <a:rPr lang="ru-RU" sz="1600" dirty="0" smtClean="0"/>
              <a:t>(Приложение 6). </a:t>
            </a:r>
            <a:r>
              <a:rPr lang="ru-RU" sz="1600" dirty="0"/>
              <a:t>Матрица </a:t>
            </a:r>
            <a:r>
              <a:rPr lang="ru-RU" sz="1600" dirty="0" smtClean="0"/>
              <a:t>построена </a:t>
            </a:r>
            <a:r>
              <a:rPr lang="ru-RU" sz="1600" dirty="0"/>
              <a:t>на принципах таксономии </a:t>
            </a:r>
            <a:r>
              <a:rPr lang="ru-RU" sz="1600" dirty="0" smtClean="0"/>
              <a:t>Б. </a:t>
            </a:r>
            <a:r>
              <a:rPr lang="ru-RU" sz="1600" dirty="0" err="1" smtClean="0"/>
              <a:t>Блума</a:t>
            </a:r>
            <a:r>
              <a:rPr lang="ru-RU" sz="1600" dirty="0"/>
              <a:t>, </a:t>
            </a:r>
            <a:r>
              <a:rPr lang="ru-RU" sz="1600" dirty="0" smtClean="0"/>
              <a:t>включающей </a:t>
            </a:r>
            <a:r>
              <a:rPr lang="ru-RU" sz="1600" dirty="0"/>
              <a:t>шесть уровней достижения </a:t>
            </a:r>
            <a:r>
              <a:rPr lang="ru-RU" sz="1600" dirty="0" smtClean="0"/>
              <a:t>образовательных </a:t>
            </a:r>
            <a:r>
              <a:rPr lang="ru-RU" sz="1600" dirty="0"/>
              <a:t>результатов: </a:t>
            </a:r>
            <a:r>
              <a:rPr lang="ru-RU" sz="1600" dirty="0" smtClean="0"/>
              <a:t>воспроизведение</a:t>
            </a:r>
            <a:r>
              <a:rPr lang="ru-RU" sz="1600" dirty="0"/>
              <a:t>, понимание, применение, анализ, синтез, </a:t>
            </a:r>
            <a:r>
              <a:rPr lang="ru-RU" sz="1600" dirty="0" smtClean="0"/>
              <a:t>оценка. Нами </a:t>
            </a:r>
            <a:r>
              <a:rPr lang="ru-RU" sz="1600" dirty="0"/>
              <a:t>предложена замена названия первого уровня на «</a:t>
            </a:r>
            <a:r>
              <a:rPr lang="ru-RU" sz="1600" dirty="0" smtClean="0"/>
              <a:t>воспроизведение</a:t>
            </a:r>
            <a:r>
              <a:rPr lang="ru-RU" sz="1600" dirty="0"/>
              <a:t>» (у </a:t>
            </a:r>
            <a:r>
              <a:rPr lang="ru-RU" sz="1600" dirty="0" err="1"/>
              <a:t>Блума</a:t>
            </a:r>
            <a:r>
              <a:rPr lang="ru-RU" sz="1600" dirty="0"/>
              <a:t>  «знание»), поскольку первые три уровня </a:t>
            </a:r>
            <a:r>
              <a:rPr lang="ru-RU" sz="1600" dirty="0" smtClean="0"/>
              <a:t>описывают </a:t>
            </a:r>
            <a:r>
              <a:rPr lang="ru-RU" sz="1600" dirty="0"/>
              <a:t>деятельность, которую ученик производит со знанием: </a:t>
            </a:r>
            <a:r>
              <a:rPr lang="ru-RU" sz="1600" dirty="0" smtClean="0"/>
              <a:t>воспроизведение</a:t>
            </a:r>
            <a:r>
              <a:rPr lang="ru-RU" sz="1600" dirty="0"/>
              <a:t>, понимание (интерпретация), применение знания.</a:t>
            </a:r>
          </a:p>
          <a:p>
            <a:r>
              <a:rPr lang="ru-RU" sz="1600" dirty="0" smtClean="0"/>
              <a:t>Данная </a:t>
            </a:r>
            <a:r>
              <a:rPr lang="ru-RU" sz="1600" dirty="0"/>
              <a:t>матрица адресована в первую очередь учителю. </a:t>
            </a:r>
            <a:r>
              <a:rPr lang="ru-RU" sz="1600" dirty="0" smtClean="0"/>
              <a:t>Задача учителя  </a:t>
            </a:r>
            <a:r>
              <a:rPr lang="ru-RU" sz="1600" dirty="0"/>
              <a:t>найти место означенным в матрице результатам </a:t>
            </a:r>
            <a:r>
              <a:rPr lang="ru-RU" sz="1600" dirty="0" smtClean="0"/>
              <a:t>обучения в </a:t>
            </a:r>
            <a:r>
              <a:rPr lang="ru-RU" sz="1600" dirty="0"/>
              <a:t>изучаемых темах и переформулировать их применительно к </a:t>
            </a:r>
            <a:r>
              <a:rPr lang="ru-RU" sz="1600" dirty="0" smtClean="0"/>
              <a:t>тем образовательным </a:t>
            </a:r>
            <a:r>
              <a:rPr lang="ru-RU" sz="1600" dirty="0"/>
              <a:t>результатам, которые, в соответствии с </a:t>
            </a:r>
            <a:r>
              <a:rPr lang="ru-RU" sz="1600" dirty="0" smtClean="0"/>
              <a:t>замыслом учителя</a:t>
            </a:r>
            <a:r>
              <a:rPr lang="ru-RU" sz="1600" dirty="0"/>
              <a:t>, учащийся должен достичь в процессе изучения данных </a:t>
            </a:r>
            <a:r>
              <a:rPr lang="ru-RU" sz="1600" dirty="0" smtClean="0"/>
              <a:t>тем обязательно </a:t>
            </a:r>
            <a:r>
              <a:rPr lang="ru-RU" sz="1600" dirty="0"/>
              <a:t>или может достичь, если считает </a:t>
            </a:r>
            <a:r>
              <a:rPr lang="ru-RU" sz="1600" dirty="0" smtClean="0"/>
              <a:t>необходимым.</a:t>
            </a:r>
          </a:p>
          <a:p>
            <a:r>
              <a:rPr lang="ru-RU" sz="1600" dirty="0" smtClean="0"/>
              <a:t>Этой же </a:t>
            </a:r>
            <a:r>
              <a:rPr lang="ru-RU" sz="1600" dirty="0"/>
              <a:t>матрицей пользуются администраторы, организующие и </a:t>
            </a:r>
            <a:r>
              <a:rPr lang="ru-RU" sz="1600" dirty="0" smtClean="0"/>
              <a:t>осуществляющие </a:t>
            </a:r>
            <a:r>
              <a:rPr lang="ru-RU" sz="1600" dirty="0"/>
              <a:t>контроль достижения учащимися уровней </a:t>
            </a:r>
            <a:r>
              <a:rPr lang="ru-RU" sz="1600" dirty="0" smtClean="0"/>
              <a:t>образовательных </a:t>
            </a:r>
            <a:r>
              <a:rPr lang="ru-RU" sz="1600" dirty="0"/>
              <a:t>результатов. Именно поэтому в матрице указаны </a:t>
            </a:r>
            <a:r>
              <a:rPr lang="ru-RU" sz="1600" dirty="0" smtClean="0"/>
              <a:t>результаты, по </a:t>
            </a:r>
            <a:r>
              <a:rPr lang="ru-RU" sz="1600" dirty="0"/>
              <a:t>нашему мнению, обязательные для достижения на </a:t>
            </a:r>
            <a:r>
              <a:rPr lang="ru-RU" sz="1600" dirty="0" smtClean="0"/>
              <a:t>определенной ступени </a:t>
            </a:r>
            <a:r>
              <a:rPr lang="ru-RU" sz="1600" dirty="0"/>
              <a:t>обучения, т.е. подлежащие суммирующей оценке, и </a:t>
            </a:r>
            <a:r>
              <a:rPr lang="ru-RU" sz="1600" dirty="0" smtClean="0"/>
              <a:t>результаты</a:t>
            </a:r>
            <a:r>
              <a:rPr lang="ru-RU" sz="1600" dirty="0"/>
              <a:t>, рекомендованные к формированию на данном этапе </a:t>
            </a:r>
            <a:r>
              <a:rPr lang="ru-RU" sz="1600" dirty="0" smtClean="0"/>
              <a:t>обучения</a:t>
            </a:r>
            <a:r>
              <a:rPr lang="ru-RU" sz="1600" dirty="0"/>
              <a:t>, т.е. подлежащие формирующей оценке.</a:t>
            </a:r>
          </a:p>
        </p:txBody>
      </p:sp>
    </p:spTree>
    <p:extLst>
      <p:ext uri="{BB962C8B-B14F-4D97-AF65-F5344CB8AC3E}">
        <p14:creationId xmlns:p14="http://schemas.microsoft.com/office/powerpoint/2010/main" val="1679246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ОСНОВАНИЯ ДЛЯ ВЫДЕЛЕНИЯ УРОВНЕЙ </a:t>
            </a:r>
            <a:r>
              <a:rPr lang="ru-RU" sz="2000" dirty="0" smtClean="0"/>
              <a:t>ДОСТИЖЕНИЯ КОМПЕТЕНТНОСТНЫХ </a:t>
            </a:r>
            <a:r>
              <a:rPr lang="ru-RU" sz="2000" dirty="0"/>
              <a:t>РЕЗУЛЬТАТОВ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514116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воспроизведение технологии </a:t>
            </a:r>
            <a:r>
              <a:rPr lang="ru-RU" dirty="0"/>
              <a:t>в </a:t>
            </a:r>
            <a:r>
              <a:rPr lang="ru-RU" dirty="0" smtClean="0"/>
              <a:t>строгом </a:t>
            </a:r>
            <a:r>
              <a:rPr lang="ru-RU" dirty="0"/>
              <a:t>соответствии с </a:t>
            </a:r>
            <a:r>
              <a:rPr lang="ru-RU" dirty="0" smtClean="0"/>
              <a:t>инструкцией;</a:t>
            </a:r>
          </a:p>
          <a:p>
            <a:r>
              <a:rPr lang="ru-RU" dirty="0" smtClean="0"/>
              <a:t>осознанный выбор технологии </a:t>
            </a:r>
            <a:r>
              <a:rPr lang="ru-RU" dirty="0"/>
              <a:t>деятельности из </a:t>
            </a:r>
            <a:r>
              <a:rPr lang="ru-RU" dirty="0" smtClean="0"/>
              <a:t>известных;</a:t>
            </a:r>
          </a:p>
          <a:p>
            <a:r>
              <a:rPr lang="ru-RU" dirty="0" smtClean="0"/>
              <a:t>применение известной </a:t>
            </a:r>
            <a:r>
              <a:rPr lang="ru-RU" dirty="0"/>
              <a:t>или </a:t>
            </a:r>
            <a:r>
              <a:rPr lang="ru-RU" dirty="0" smtClean="0"/>
              <a:t>описанной </a:t>
            </a:r>
            <a:r>
              <a:rPr lang="ru-RU" dirty="0"/>
              <a:t>в </a:t>
            </a:r>
            <a:r>
              <a:rPr lang="ru-RU" dirty="0" smtClean="0"/>
              <a:t>инструкции технологии </a:t>
            </a:r>
            <a:r>
              <a:rPr lang="ru-RU" dirty="0"/>
              <a:t>с учетом изменения параметров объекта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На основе указанных параметров разработаны </a:t>
            </a:r>
            <a:r>
              <a:rPr lang="ru-RU" b="1" dirty="0"/>
              <a:t>Требования к уровням </a:t>
            </a:r>
            <a:r>
              <a:rPr lang="ru-RU" b="1" dirty="0" err="1"/>
              <a:t>сформированности</a:t>
            </a:r>
            <a:r>
              <a:rPr lang="ru-RU" b="1" dirty="0"/>
              <a:t> ключевых компетентностей </a:t>
            </a:r>
            <a:r>
              <a:rPr lang="ru-RU" b="1" dirty="0" smtClean="0"/>
              <a:t>учащихся </a:t>
            </a:r>
            <a:r>
              <a:rPr lang="ru-RU" sz="1900" dirty="0" smtClean="0"/>
              <a:t>(Приложение 7)</a:t>
            </a:r>
            <a:r>
              <a:rPr lang="ru-RU" dirty="0" smtClean="0"/>
              <a:t>, которые ориентирует </a:t>
            </a:r>
            <a:r>
              <a:rPr lang="ru-RU" dirty="0"/>
              <a:t>учителя относительно качественно иных результатов </a:t>
            </a:r>
            <a:r>
              <a:rPr lang="ru-RU" dirty="0" smtClean="0"/>
              <a:t>образования учащихся. </a:t>
            </a:r>
            <a:r>
              <a:rPr lang="ru-RU" dirty="0"/>
              <a:t>Она содержит аспекты </a:t>
            </a:r>
            <a:r>
              <a:rPr lang="ru-RU" dirty="0" smtClean="0"/>
              <a:t>деятельности </a:t>
            </a:r>
            <a:r>
              <a:rPr lang="ru-RU" dirty="0"/>
              <a:t>и указания на уровни </a:t>
            </a:r>
            <a:r>
              <a:rPr lang="ru-RU" dirty="0" err="1"/>
              <a:t>сформированности</a:t>
            </a:r>
            <a:r>
              <a:rPr lang="ru-RU" dirty="0"/>
              <a:t> </a:t>
            </a:r>
            <a:r>
              <a:rPr lang="ru-RU" dirty="0" smtClean="0"/>
              <a:t>компетентностей учащихся</a:t>
            </a:r>
            <a:r>
              <a:rPr lang="ru-RU" dirty="0"/>
              <a:t>, понимаемых как освоенные способы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336468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принципы </a:t>
            </a:r>
            <a:r>
              <a:rPr lang="ru-RU" dirty="0"/>
              <a:t>грамотно </a:t>
            </a:r>
            <a:r>
              <a:rPr lang="ru-RU" dirty="0" smtClean="0"/>
              <a:t>организованного </a:t>
            </a:r>
            <a:r>
              <a:rPr lang="ru-RU" dirty="0"/>
              <a:t>формирующего оценивания в классной «комнате</a:t>
            </a:r>
            <a:r>
              <a:rPr lang="ru-RU" dirty="0" smtClean="0"/>
              <a:t>»: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352928" cy="50691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Учитель регулярно обеспечивает обратную связь, </a:t>
            </a:r>
            <a:r>
              <a:rPr lang="ru-RU" dirty="0" smtClean="0"/>
              <a:t>предоставляя </a:t>
            </a:r>
            <a:r>
              <a:rPr lang="ru-RU" dirty="0"/>
              <a:t>учащимся комментарии, замечания и т.п. по поводу их </a:t>
            </a:r>
            <a:r>
              <a:rPr lang="ru-RU" dirty="0" smtClean="0"/>
              <a:t>деятельности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2. Учащиеся принимают активное участие в организации </a:t>
            </a:r>
            <a:r>
              <a:rPr lang="ru-RU" dirty="0" smtClean="0"/>
              <a:t>процесса </a:t>
            </a:r>
            <a:r>
              <a:rPr lang="ru-RU" dirty="0"/>
              <a:t>собственного обучения.</a:t>
            </a:r>
          </a:p>
          <a:p>
            <a:pPr marL="0" indent="0">
              <a:buNone/>
            </a:pPr>
            <a:r>
              <a:rPr lang="ru-RU" dirty="0"/>
              <a:t>3. Учитель меняет техники и технологии обучения в </a:t>
            </a:r>
            <a:r>
              <a:rPr lang="ru-RU" dirty="0" smtClean="0"/>
              <a:t>зависимости </a:t>
            </a:r>
            <a:r>
              <a:rPr lang="ru-RU" dirty="0"/>
              <a:t>от изменения результатов обучения учащихся.</a:t>
            </a:r>
          </a:p>
          <a:p>
            <a:pPr marL="0" indent="0">
              <a:buNone/>
            </a:pPr>
            <a:r>
              <a:rPr lang="ru-RU" dirty="0"/>
              <a:t>4. Учитель осознает, что оценивание посредством отметки </a:t>
            </a:r>
            <a:r>
              <a:rPr lang="ru-RU" dirty="0" smtClean="0"/>
              <a:t>резко снижает </a:t>
            </a:r>
            <a:r>
              <a:rPr lang="ru-RU" dirty="0"/>
              <a:t>мотивацию и самооценку учащихся.</a:t>
            </a:r>
          </a:p>
          <a:p>
            <a:pPr marL="0" indent="0">
              <a:buNone/>
            </a:pPr>
            <a:r>
              <a:rPr lang="ru-RU" dirty="0"/>
              <a:t>5. Учитель осознает необходимость научить учащихся </a:t>
            </a:r>
            <a:r>
              <a:rPr lang="ru-RU" dirty="0" smtClean="0"/>
              <a:t>принципам </a:t>
            </a:r>
            <a:r>
              <a:rPr lang="ru-RU" dirty="0"/>
              <a:t>самооценки и способам улучшения собственных результатов.</a:t>
            </a:r>
          </a:p>
          <a:p>
            <a:pPr marL="0" indent="0">
              <a:buNone/>
            </a:pPr>
            <a:r>
              <a:rPr lang="ru-RU" dirty="0"/>
              <a:t>Данные принципы могут быть реализованы в массовой </a:t>
            </a:r>
            <a:r>
              <a:rPr lang="ru-RU" dirty="0" smtClean="0"/>
              <a:t>практике в </a:t>
            </a:r>
            <a:r>
              <a:rPr lang="ru-RU" dirty="0"/>
              <a:t>случае освоения учителем технологии формирующего </a:t>
            </a:r>
            <a:r>
              <a:rPr lang="ru-RU" dirty="0" smtClean="0"/>
              <a:t>оценивания</a:t>
            </a:r>
            <a:r>
              <a:rPr lang="ru-RU" dirty="0"/>
              <a:t>, что предполагает общетеоретическое представление о </a:t>
            </a:r>
            <a:r>
              <a:rPr lang="ru-RU" dirty="0" smtClean="0"/>
              <a:t>данной технологии </a:t>
            </a:r>
            <a:r>
              <a:rPr lang="ru-RU" dirty="0"/>
              <a:t>и овладение алгоритмом деятельности по </a:t>
            </a:r>
            <a:r>
              <a:rPr lang="ru-RU" dirty="0" smtClean="0"/>
              <a:t>организации формирующей </a:t>
            </a:r>
            <a:r>
              <a:rPr lang="ru-RU" dirty="0"/>
              <a:t>оценки.</a:t>
            </a:r>
          </a:p>
        </p:txBody>
      </p:sp>
    </p:spTree>
    <p:extLst>
      <p:ext uri="{BB962C8B-B14F-4D97-AF65-F5344CB8AC3E}">
        <p14:creationId xmlns:p14="http://schemas.microsoft.com/office/powerpoint/2010/main" val="12438819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Алгоритм деятельности учителя по </a:t>
            </a:r>
            <a:r>
              <a:rPr lang="ru-RU" dirty="0" smtClean="0"/>
              <a:t>организации формирующей оценки можно </a:t>
            </a:r>
            <a:r>
              <a:rPr lang="ru-RU" dirty="0"/>
              <a:t>представить </a:t>
            </a:r>
            <a:r>
              <a:rPr lang="ru-RU" dirty="0" smtClean="0"/>
              <a:t>следующим </a:t>
            </a:r>
            <a:r>
              <a:rPr lang="ru-RU" dirty="0"/>
              <a:t>образом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496944" cy="525658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1) планирование </a:t>
            </a:r>
            <a:r>
              <a:rPr lang="ru-RU" dirty="0" smtClean="0"/>
              <a:t>образовательных результатов </a:t>
            </a:r>
            <a:r>
              <a:rPr lang="ru-RU" dirty="0"/>
              <a:t>по каждой теме;</a:t>
            </a:r>
          </a:p>
          <a:p>
            <a:pPr marL="0" indent="0">
              <a:buNone/>
            </a:pPr>
            <a:r>
              <a:rPr lang="ru-RU" dirty="0"/>
              <a:t>2) определение «реперных точек» каждой темы;</a:t>
            </a:r>
          </a:p>
          <a:p>
            <a:pPr marL="0" indent="0">
              <a:buNone/>
            </a:pPr>
            <a:r>
              <a:rPr lang="ru-RU" dirty="0"/>
              <a:t>3) определение в рамках программы обучения тем, при </a:t>
            </a:r>
            <a:r>
              <a:rPr lang="ru-RU" dirty="0" smtClean="0"/>
              <a:t>изучении </a:t>
            </a:r>
            <a:r>
              <a:rPr lang="ru-RU" dirty="0"/>
              <a:t>которых целесообразно использование листов обратной связи;</a:t>
            </a:r>
          </a:p>
          <a:p>
            <a:pPr marL="0" indent="0">
              <a:buNone/>
            </a:pPr>
            <a:r>
              <a:rPr lang="ru-RU" dirty="0"/>
              <a:t>4) предъявление учащимся планируемых образовательных </a:t>
            </a:r>
            <a:r>
              <a:rPr lang="ru-RU" dirty="0" smtClean="0"/>
              <a:t>результатов </a:t>
            </a:r>
            <a:r>
              <a:rPr lang="ru-RU" dirty="0"/>
              <a:t>(данный шаг, по усмотрению учителя, может быть </a:t>
            </a:r>
            <a:r>
              <a:rPr lang="ru-RU" dirty="0" smtClean="0"/>
              <a:t>выполнен </a:t>
            </a:r>
            <a:r>
              <a:rPr lang="ru-RU" dirty="0"/>
              <a:t>после шага 5);</a:t>
            </a:r>
          </a:p>
          <a:p>
            <a:pPr marL="0" indent="0">
              <a:buNone/>
            </a:pPr>
            <a:r>
              <a:rPr lang="ru-RU" dirty="0"/>
              <a:t>5) разработка листов обратной связи для каждой «реперной </a:t>
            </a:r>
            <a:r>
              <a:rPr lang="ru-RU" dirty="0" smtClean="0"/>
              <a:t>точки»:</a:t>
            </a:r>
            <a:endParaRPr lang="ru-RU" dirty="0"/>
          </a:p>
          <a:p>
            <a:r>
              <a:rPr lang="ru-RU" dirty="0"/>
              <a:t> формата;</a:t>
            </a:r>
          </a:p>
          <a:p>
            <a:r>
              <a:rPr lang="ru-RU" dirty="0"/>
              <a:t> числа предъявлений листов обратной связи учащимся (при </a:t>
            </a:r>
            <a:r>
              <a:rPr lang="ru-RU" dirty="0" smtClean="0"/>
              <a:t>необходимости  </a:t>
            </a:r>
            <a:r>
              <a:rPr lang="ru-RU" dirty="0"/>
              <a:t>символов обратной связи);</a:t>
            </a:r>
          </a:p>
          <a:p>
            <a:pPr marL="0" indent="0">
              <a:buNone/>
            </a:pPr>
            <a:r>
              <a:rPr lang="ru-RU" dirty="0"/>
              <a:t>6) использование листов обратной связи для оценки </a:t>
            </a:r>
            <a:r>
              <a:rPr lang="ru-RU" dirty="0" smtClean="0"/>
              <a:t>образовательных </a:t>
            </a:r>
            <a:r>
              <a:rPr lang="ru-RU" dirty="0"/>
              <a:t>результатов и организации самооценки учащихся:</a:t>
            </a:r>
          </a:p>
          <a:p>
            <a:r>
              <a:rPr lang="ru-RU" dirty="0"/>
              <a:t> промежуточное комментирование результатов </a:t>
            </a:r>
            <a:r>
              <a:rPr lang="ru-RU" dirty="0" smtClean="0"/>
              <a:t>выполнения учащимся </a:t>
            </a:r>
            <a:r>
              <a:rPr lang="ru-RU" dirty="0"/>
              <a:t>задания (</a:t>
            </a:r>
            <a:r>
              <a:rPr lang="ru-RU" dirty="0" smtClean="0"/>
              <a:t>одно-два</a:t>
            </a:r>
            <a:r>
              <a:rPr lang="ru-RU" dirty="0"/>
              <a:t>);</a:t>
            </a:r>
          </a:p>
          <a:p>
            <a:r>
              <a:rPr lang="ru-RU" dirty="0"/>
              <a:t> работа учащегося над заданием с учетом комментариев;</a:t>
            </a:r>
          </a:p>
          <a:p>
            <a:r>
              <a:rPr lang="ru-RU" dirty="0"/>
              <a:t> собеседование с учащимися по поводу образовательных </a:t>
            </a:r>
            <a:r>
              <a:rPr lang="ru-RU" dirty="0" smtClean="0"/>
              <a:t>результатов</a:t>
            </a:r>
            <a:r>
              <a:rPr lang="ru-RU" dirty="0"/>
              <a:t>, выбранных ими для освоения;</a:t>
            </a:r>
          </a:p>
          <a:p>
            <a:pPr marL="0" indent="0">
              <a:buNone/>
            </a:pPr>
            <a:r>
              <a:rPr lang="ru-RU" dirty="0"/>
              <a:t>7) итоговое оценивание образовательных результатов в </a:t>
            </a:r>
            <a:r>
              <a:rPr lang="ru-RU" dirty="0" smtClean="0"/>
              <a:t>рамках темы</a:t>
            </a:r>
            <a:r>
              <a:rPr lang="ru-RU" dirty="0"/>
              <a:t>, выставление отметки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(Подробнее о системе формирующего оценивания смотрите Приложение 8)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645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dirty="0"/>
              <a:t>Итак, мы попытались рассмотреть понятие, значение, систему, методы и методики педагогической диагностики в условиях реализации ФГОС НОО нового поколения. Несомненно, этот вопрос требует тщательной разработки на разных уровнях: от федерального до школьного; привлечения специалистов (психологов, </a:t>
            </a:r>
            <a:r>
              <a:rPr lang="ru-RU" dirty="0" err="1"/>
              <a:t>тьюторов</a:t>
            </a:r>
            <a:r>
              <a:rPr lang="ru-RU" dirty="0"/>
              <a:t>, логопедов и т.д</a:t>
            </a:r>
            <a:r>
              <a:rPr lang="ru-RU" dirty="0" smtClean="0"/>
              <a:t>.).</a:t>
            </a:r>
          </a:p>
          <a:p>
            <a:pPr marL="0" indent="457200" algn="just">
              <a:buNone/>
            </a:pPr>
            <a:r>
              <a:rPr lang="ru-RU" dirty="0" smtClean="0"/>
              <a:t>По </a:t>
            </a:r>
            <a:r>
              <a:rPr lang="ru-RU" dirty="0"/>
              <a:t>мере введения стандарта будут уточняться содержание и процедуры диагностики образовательных </a:t>
            </a:r>
            <a:r>
              <a:rPr lang="ru-RU" dirty="0" smtClean="0"/>
              <a:t>результатов.</a:t>
            </a:r>
          </a:p>
          <a:p>
            <a:pPr marL="0" indent="457200" algn="just">
              <a:buNone/>
            </a:pPr>
            <a:r>
              <a:rPr lang="ru-RU" dirty="0" smtClean="0"/>
              <a:t>Однако </a:t>
            </a:r>
            <a:r>
              <a:rPr lang="ru-RU" dirty="0"/>
              <a:t>в этих условиях роль и ответственность образовательного учреждения, каждого педагога значительно возрастает.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06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775029"/>
              </p:ext>
            </p:extLst>
          </p:nvPr>
        </p:nvGraphicFramePr>
        <p:xfrm>
          <a:off x="9" y="1"/>
          <a:ext cx="9146372" cy="685799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971591"/>
                <a:gridCol w="538651"/>
                <a:gridCol w="829501"/>
                <a:gridCol w="720080"/>
                <a:gridCol w="144016"/>
                <a:gridCol w="144016"/>
                <a:gridCol w="1224136"/>
                <a:gridCol w="144016"/>
                <a:gridCol w="792088"/>
                <a:gridCol w="576064"/>
                <a:gridCol w="144016"/>
                <a:gridCol w="216024"/>
                <a:gridCol w="648072"/>
                <a:gridCol w="648072"/>
                <a:gridCol w="299455"/>
                <a:gridCol w="1106574"/>
              </a:tblGrid>
              <a:tr h="846824"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ПЛАНИРУЕМЫЕ РЕЗУЛЬТАТЫ ОСВОЕНИЯ ОБУЧАЮЩИМИСЯ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ОСНОВНОЙ ОБРАЗОВАТЕЛЬНОЙ ПРОГРАММЫ НАЧАЛЬНОГО ОБЩЕГО ОБРАЗОВАНИЯ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5643"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600" b="1" dirty="0" smtClean="0">
                          <a:effectLst/>
                          <a:latin typeface="+mn-lt"/>
                          <a:ea typeface="Times New Roman"/>
                        </a:rPr>
                        <a:t>Личностные результаты</a:t>
                      </a:r>
                      <a:endParaRPr lang="ru-RU" sz="16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88775">
                <a:tc gridSpan="4"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Основы гражданской идентичности личности и формирование внутренней позиции школьника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Мотивы и смыслы учебно-образовательной деятельности</a:t>
                      </a:r>
                      <a:endParaRPr lang="ru-RU" sz="1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0"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Ценностные ориентации, в том числе морально-этическая</a:t>
                      </a:r>
                      <a:endParaRPr lang="ru-RU" sz="1400" b="1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99"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600" b="1" dirty="0" err="1" smtClean="0">
                          <a:effectLst/>
                        </a:rPr>
                        <a:t>Метапредметные</a:t>
                      </a:r>
                      <a:r>
                        <a:rPr lang="ru-RU" sz="1600" b="1" dirty="0" smtClean="0">
                          <a:effectLst/>
                        </a:rPr>
                        <a:t> результаты – </a:t>
                      </a:r>
                      <a:r>
                        <a:rPr lang="ru-RU" sz="1600" b="0" dirty="0" smtClean="0">
                          <a:effectLst/>
                        </a:rPr>
                        <a:t>Междисциплинарные </a:t>
                      </a:r>
                      <a:r>
                        <a:rPr lang="ru-RU" sz="1600" b="0" dirty="0">
                          <a:effectLst/>
                        </a:rPr>
                        <a:t>программы</a:t>
                      </a:r>
                      <a:endParaRPr lang="ru-RU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46824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Формирование </a:t>
                      </a:r>
                      <a:r>
                        <a:rPr lang="ru-RU" sz="1400" b="1" dirty="0" smtClean="0">
                          <a:effectLst/>
                        </a:rPr>
                        <a:t>универсальных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b="1" dirty="0" smtClean="0">
                          <a:effectLst/>
                        </a:rPr>
                        <a:t>учебных </a:t>
                      </a:r>
                      <a:r>
                        <a:rPr lang="ru-RU" sz="1400" b="1" dirty="0">
                          <a:effectLst/>
                        </a:rPr>
                        <a:t>действий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b="1" dirty="0">
                          <a:effectLst/>
                        </a:rPr>
                        <a:t>Чтение. Работа с текстом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0043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Регулятивные УУД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Познавательные УУД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Коммуникативные УУД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Поиск информации и понимание прочитанного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Преобразование и интерпретация информации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Оценка информации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3899">
                <a:tc gridSpan="1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600" b="1" dirty="0" smtClean="0">
                          <a:effectLst/>
                        </a:rPr>
                        <a:t>Предметные результаты – </a:t>
                      </a:r>
                      <a:r>
                        <a:rPr lang="ru-RU" sz="1600" b="0" dirty="0" smtClean="0">
                          <a:effectLst/>
                        </a:rPr>
                        <a:t>Программы </a:t>
                      </a:r>
                      <a:r>
                        <a:rPr lang="ru-RU" sz="1600" b="0" dirty="0">
                          <a:effectLst/>
                        </a:rPr>
                        <a:t>учебных </a:t>
                      </a:r>
                      <a:r>
                        <a:rPr lang="ru-RU" sz="1600" b="0" dirty="0" smtClean="0">
                          <a:effectLst/>
                        </a:rPr>
                        <a:t>предметов, курсов</a:t>
                      </a:r>
                      <a:endParaRPr lang="ru-RU" sz="16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516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Русский (родной) язык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Литературное </a:t>
                      </a:r>
                      <a:r>
                        <a:rPr lang="ru-RU" sz="1400" dirty="0" smtClean="0">
                          <a:effectLst/>
                        </a:rPr>
                        <a:t>чтение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Иностранный язык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Математика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Окружающий мир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Музыка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ИЗО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>
                          <a:effectLst/>
                        </a:rPr>
                        <a:t>Технология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7200" algn="l"/>
                          <a:tab pos="685800" algn="l"/>
                        </a:tabLst>
                      </a:pPr>
                      <a:r>
                        <a:rPr lang="ru-RU" sz="1400" dirty="0">
                          <a:effectLst/>
                        </a:rPr>
                        <a:t>Физическая культура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8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Значение УУД для обучения</a:t>
            </a:r>
            <a:br>
              <a:rPr lang="ru-RU" dirty="0" smtClean="0"/>
            </a:br>
            <a:r>
              <a:rPr lang="ru-RU" dirty="0" smtClean="0"/>
              <a:t>в 1 классе</a:t>
            </a:r>
          </a:p>
        </p:txBody>
      </p:sp>
      <p:graphicFrame>
        <p:nvGraphicFramePr>
          <p:cNvPr id="90142" name="Group 3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6859139"/>
              </p:ext>
            </p:extLst>
          </p:nvPr>
        </p:nvGraphicFramePr>
        <p:xfrm>
          <a:off x="250825" y="1484784"/>
          <a:ext cx="8497639" cy="5048335"/>
        </p:xfrm>
        <a:graphic>
          <a:graphicData uri="http://schemas.openxmlformats.org/drawingml/2006/table">
            <a:tbl>
              <a:tblPr/>
              <a:tblGrid>
                <a:gridCol w="2741624"/>
                <a:gridCol w="5756015"/>
              </a:tblGrid>
              <a:tr h="153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Личностные: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самоопределение,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смыслообразование</a:t>
                      </a: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marL="90000" marR="90000" marT="46801" marB="46801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Формирование адекватной мотивации учебной деятельности.</a:t>
                      </a:r>
                    </a:p>
                  </a:txBody>
                  <a:tcPr marL="90000" marR="90000" marT="46801" marB="4680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12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Познавательные: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классификация,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сериация.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Коммуникативные: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умение вступать в сотрудничество,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умение соотносить свою позицию с позицией партнеров.</a:t>
                      </a:r>
                    </a:p>
                  </a:txBody>
                  <a:tcPr marL="90000" marR="90000" marT="46801" marB="46801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Обеспечение предпосылок формирования числа на основе овладения сохранением дискретного множества как условия освоения математики.</a:t>
                      </a:r>
                    </a:p>
                  </a:txBody>
                  <a:tcPr marL="90000" marR="90000" marT="46801" marB="4680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113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Значение УУД для обучения</a:t>
            </a:r>
            <a:br>
              <a:rPr lang="ru-RU" dirty="0" smtClean="0"/>
            </a:br>
            <a:r>
              <a:rPr lang="ru-RU" dirty="0" smtClean="0"/>
              <a:t>в 1 классе</a:t>
            </a:r>
          </a:p>
        </p:txBody>
      </p:sp>
      <p:graphicFrame>
        <p:nvGraphicFramePr>
          <p:cNvPr id="92213" name="Group 5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66083724"/>
              </p:ext>
            </p:extLst>
          </p:nvPr>
        </p:nvGraphicFramePr>
        <p:xfrm>
          <a:off x="107505" y="1556792"/>
          <a:ext cx="8568952" cy="5184576"/>
        </p:xfrm>
        <a:graphic>
          <a:graphicData uri="http://schemas.openxmlformats.org/drawingml/2006/table">
            <a:tbl>
              <a:tblPr/>
              <a:tblGrid>
                <a:gridCol w="2836522"/>
                <a:gridCol w="5732430"/>
              </a:tblGrid>
              <a:tr h="22069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Познавательные и знаково-символические.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Формирование предпосылок успешности овладения чтением (грамотой) и письмом; усвоения математики, родного языка; умения решать математические, лингвистические и другие задачи. Понимание условных изображений в любых учебных предметах.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77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Регулятивные: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выделение и сохранение цели, заданной в виде образца — продукта действия,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ориентация на образец и правило выполнения действия,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контроль и коррекция,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Char char="n"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оценка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Формирование умения организовывать и выполнять учебную деятельность в сотрудничестве с учителем. Овладение эталонами обобщенных способов действий, научных понятий (в русском языке, математике) и предметной продуктивной деятельности (в технологии, изобразительном искусстве и др.)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18343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mtClean="0"/>
              <a:t>Значение УУД для обучения в 1 классе</a:t>
            </a:r>
          </a:p>
        </p:txBody>
      </p:sp>
      <p:graphicFrame>
        <p:nvGraphicFramePr>
          <p:cNvPr id="94223" name="Group 1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83759251"/>
              </p:ext>
            </p:extLst>
          </p:nvPr>
        </p:nvGraphicFramePr>
        <p:xfrm>
          <a:off x="179512" y="2017713"/>
          <a:ext cx="8496944" cy="2851447"/>
        </p:xfrm>
        <a:graphic>
          <a:graphicData uri="http://schemas.openxmlformats.org/drawingml/2006/table">
            <a:tbl>
              <a:tblPr/>
              <a:tblGrid>
                <a:gridCol w="3312368"/>
                <a:gridCol w="5184576"/>
              </a:tblGrid>
              <a:tr h="28514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Коммуникативные.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Развитие учебного сотрудничества с учителем и сверстником. Осознание содержания своих действий и усвоение учебного содержания.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9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ru-RU" dirty="0" smtClean="0"/>
              <a:t>Оценка личностных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352928" cy="5400600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Л</a:t>
            </a:r>
            <a:r>
              <a:rPr lang="ru-RU" b="1" i="1" dirty="0" smtClean="0"/>
              <a:t>ичностные </a:t>
            </a:r>
            <a:r>
              <a:rPr lang="ru-RU" b="1" i="1" dirty="0"/>
              <a:t>результаты выпускников начальной школы </a:t>
            </a:r>
            <a:r>
              <a:rPr lang="ru-RU" dirty="0"/>
              <a:t>в </a:t>
            </a:r>
            <a:r>
              <a:rPr lang="ru-RU" dirty="0" smtClean="0"/>
              <a:t>полном </a:t>
            </a:r>
            <a:r>
              <a:rPr lang="ru-RU" dirty="0"/>
              <a:t>соответствии с требованиями стандартов </a:t>
            </a:r>
            <a:r>
              <a:rPr lang="ru-RU" b="1" i="1" dirty="0"/>
              <a:t>не </a:t>
            </a:r>
            <a:r>
              <a:rPr lang="ru-RU" b="1" i="1" dirty="0" smtClean="0"/>
              <a:t>подлежат итоговой оценке школы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Их формирование </a:t>
            </a:r>
            <a:r>
              <a:rPr lang="ru-RU" dirty="0"/>
              <a:t>и </a:t>
            </a:r>
            <a:r>
              <a:rPr lang="ru-RU" dirty="0" smtClean="0"/>
              <a:t>достижение </a:t>
            </a:r>
            <a:r>
              <a:rPr lang="ru-RU" dirty="0"/>
              <a:t>— задача и ответственность системы образования </a:t>
            </a:r>
            <a:r>
              <a:rPr lang="ru-RU" dirty="0" smtClean="0"/>
              <a:t>и образовательного </a:t>
            </a:r>
            <a:r>
              <a:rPr lang="ru-RU" dirty="0"/>
              <a:t>учреждения. Поэтому оценка этих </a:t>
            </a:r>
            <a:r>
              <a:rPr lang="ru-RU" dirty="0" smtClean="0"/>
              <a:t>результатов образовательной </a:t>
            </a:r>
            <a:r>
              <a:rPr lang="ru-RU" dirty="0"/>
              <a:t>деятельности осуществляется в ходе </a:t>
            </a:r>
            <a:r>
              <a:rPr lang="ru-RU" b="1" i="1" dirty="0" smtClean="0"/>
              <a:t>внешних (по отношению к школе) </a:t>
            </a:r>
            <a:r>
              <a:rPr lang="ru-RU" b="1" i="1" dirty="0" err="1" smtClean="0"/>
              <a:t>неперсонифицированных</a:t>
            </a:r>
            <a:r>
              <a:rPr lang="ru-RU" b="1" i="1" dirty="0" smtClean="0"/>
              <a:t> </a:t>
            </a:r>
            <a:r>
              <a:rPr lang="ru-RU" b="1" i="1" dirty="0"/>
              <a:t>мониторинговых исследований</a:t>
            </a:r>
            <a:r>
              <a:rPr lang="ru-RU" b="1" dirty="0"/>
              <a:t>, </a:t>
            </a:r>
            <a:r>
              <a:rPr lang="ru-RU" dirty="0" smtClean="0"/>
              <a:t>результаты </a:t>
            </a:r>
            <a:r>
              <a:rPr lang="ru-RU" dirty="0"/>
              <a:t>которых являются основанием для принятия </a:t>
            </a:r>
            <a:r>
              <a:rPr lang="ru-RU" dirty="0" smtClean="0"/>
              <a:t>управленческих </a:t>
            </a:r>
            <a:r>
              <a:rPr lang="ru-RU" dirty="0"/>
              <a:t>решений при проектировании и реализации </a:t>
            </a:r>
            <a:r>
              <a:rPr lang="ru-RU" dirty="0" smtClean="0"/>
              <a:t>региональных </a:t>
            </a:r>
            <a:r>
              <a:rPr lang="ru-RU" dirty="0"/>
              <a:t>программ развития, программ поддержки </a:t>
            </a:r>
            <a:r>
              <a:rPr lang="ru-RU" dirty="0" smtClean="0"/>
              <a:t>образовательного процесса</a:t>
            </a:r>
            <a:r>
              <a:rPr lang="ru-RU" dirty="0"/>
              <a:t>, иных </a:t>
            </a:r>
            <a:r>
              <a:rPr lang="ru-RU" dirty="0" smtClean="0"/>
              <a:t>программ.</a:t>
            </a:r>
          </a:p>
          <a:p>
            <a:r>
              <a:rPr lang="ru-RU" dirty="0" smtClean="0"/>
              <a:t>К </a:t>
            </a:r>
            <a:r>
              <a:rPr lang="ru-RU" dirty="0"/>
              <a:t>их осуществлению должны </a:t>
            </a:r>
            <a:r>
              <a:rPr lang="ru-RU" dirty="0" smtClean="0"/>
              <a:t>быть привлечены </a:t>
            </a:r>
            <a:r>
              <a:rPr lang="ru-RU" dirty="0"/>
              <a:t>специалисты, не работающие в данном </a:t>
            </a:r>
            <a:r>
              <a:rPr lang="ru-RU" dirty="0" smtClean="0"/>
              <a:t>образовательном </a:t>
            </a:r>
            <a:r>
              <a:rPr lang="ru-RU" dirty="0"/>
              <a:t>учреждении и обладающие необходимой </a:t>
            </a:r>
            <a:r>
              <a:rPr lang="ru-RU" dirty="0" smtClean="0"/>
              <a:t>компетентностью </a:t>
            </a:r>
            <a:r>
              <a:rPr lang="ru-RU" dirty="0"/>
              <a:t>в сфере психологической диагностики развития </a:t>
            </a:r>
            <a:r>
              <a:rPr lang="ru-RU" dirty="0" smtClean="0"/>
              <a:t>личности </a:t>
            </a:r>
            <a:r>
              <a:rPr lang="ru-RU" dirty="0"/>
              <a:t>в детском и подростковом возрасте.</a:t>
            </a:r>
          </a:p>
        </p:txBody>
      </p:sp>
    </p:spTree>
    <p:extLst>
      <p:ext uri="{BB962C8B-B14F-4D97-AF65-F5344CB8AC3E}">
        <p14:creationId xmlns:p14="http://schemas.microsoft.com/office/powerpoint/2010/main" val="267125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/>
          <a:lstStyle/>
          <a:p>
            <a:r>
              <a:rPr lang="ru-RU" dirty="0"/>
              <a:t>Оценка личностных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772816"/>
            <a:ext cx="8496944" cy="496855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направлена </a:t>
            </a:r>
            <a:r>
              <a:rPr lang="ru-RU" sz="2800" dirty="0"/>
              <a:t>на решение задачи оптимизации </a:t>
            </a:r>
            <a:r>
              <a:rPr lang="ru-RU" sz="2800" dirty="0" smtClean="0"/>
              <a:t>личностного развития </a:t>
            </a:r>
            <a:r>
              <a:rPr lang="ru-RU" sz="2800" dirty="0"/>
              <a:t>учащихся и включает три основных компонента:</a:t>
            </a:r>
          </a:p>
          <a:p>
            <a:pPr lvl="1"/>
            <a:r>
              <a:rPr lang="ru-RU" sz="2200" dirty="0" smtClean="0"/>
              <a:t>характеристику </a:t>
            </a:r>
            <a:r>
              <a:rPr lang="ru-RU" sz="2200" dirty="0"/>
              <a:t>достижений и положительных </a:t>
            </a:r>
            <a:r>
              <a:rPr lang="ru-RU" sz="2200" dirty="0" smtClean="0"/>
              <a:t>качеств учащегося</a:t>
            </a:r>
            <a:r>
              <a:rPr lang="ru-RU" sz="2200" dirty="0"/>
              <a:t>,</a:t>
            </a:r>
          </a:p>
          <a:p>
            <a:pPr lvl="1"/>
            <a:r>
              <a:rPr lang="ru-RU" sz="2200" dirty="0" smtClean="0"/>
              <a:t>определение </a:t>
            </a:r>
            <a:r>
              <a:rPr lang="ru-RU" sz="2200" dirty="0"/>
              <a:t>приоритетных задач и направлений </a:t>
            </a:r>
            <a:r>
              <a:rPr lang="ru-RU" sz="2200" dirty="0" smtClean="0"/>
              <a:t>личностного </a:t>
            </a:r>
            <a:r>
              <a:rPr lang="ru-RU" sz="2200" dirty="0"/>
              <a:t>развития с учетом как достижений, так и </a:t>
            </a:r>
            <a:r>
              <a:rPr lang="ru-RU" sz="2200" dirty="0" smtClean="0"/>
              <a:t>психологических </a:t>
            </a:r>
            <a:r>
              <a:rPr lang="ru-RU" sz="2200" dirty="0"/>
              <a:t>проблем ребенка;</a:t>
            </a:r>
          </a:p>
          <a:p>
            <a:pPr lvl="1"/>
            <a:r>
              <a:rPr lang="ru-RU" sz="2200" dirty="0" smtClean="0"/>
              <a:t>систему психолого-педагогических </a:t>
            </a:r>
            <a:r>
              <a:rPr lang="ru-RU" sz="2200" dirty="0"/>
              <a:t>рекомендаций, </a:t>
            </a:r>
            <a:r>
              <a:rPr lang="ru-RU" sz="2200" dirty="0" smtClean="0"/>
              <a:t>призванных </a:t>
            </a:r>
            <a:r>
              <a:rPr lang="ru-RU" sz="2200" dirty="0"/>
              <a:t>обеспечить успешную реализацию развивающих и </a:t>
            </a:r>
            <a:r>
              <a:rPr lang="ru-RU" sz="2200" dirty="0" smtClean="0"/>
              <a:t>профилактических </a:t>
            </a:r>
            <a:r>
              <a:rPr lang="ru-RU" sz="2200" dirty="0"/>
              <a:t>задач развития.</a:t>
            </a:r>
          </a:p>
        </p:txBody>
      </p:sp>
    </p:spTree>
    <p:extLst>
      <p:ext uri="{BB962C8B-B14F-4D97-AF65-F5344CB8AC3E}">
        <p14:creationId xmlns:p14="http://schemas.microsoft.com/office/powerpoint/2010/main" val="12392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r>
              <a:rPr lang="ru-RU" dirty="0"/>
              <a:t>Оценка личностных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496944" cy="525658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Другой формой оценки личностных результатов </a:t>
            </a:r>
            <a:r>
              <a:rPr lang="ru-RU" dirty="0" smtClean="0"/>
              <a:t>учащихся может </a:t>
            </a:r>
            <a:r>
              <a:rPr lang="ru-RU" dirty="0"/>
              <a:t>быть оценка индивидуального прогресса </a:t>
            </a:r>
            <a:r>
              <a:rPr lang="ru-RU" dirty="0" smtClean="0"/>
              <a:t>личностного развития </a:t>
            </a:r>
            <a:r>
              <a:rPr lang="ru-RU" dirty="0"/>
              <a:t>учащихся, которым необходима специальная </a:t>
            </a:r>
            <a:r>
              <a:rPr lang="ru-RU" dirty="0" smtClean="0"/>
              <a:t>поддержка</a:t>
            </a:r>
            <a:r>
              <a:rPr lang="ru-RU" dirty="0"/>
              <a:t>. Эта задача может быть решена в процессе </a:t>
            </a:r>
            <a:r>
              <a:rPr lang="ru-RU" dirty="0" smtClean="0"/>
              <a:t>систематического </a:t>
            </a:r>
            <a:r>
              <a:rPr lang="ru-RU" dirty="0"/>
              <a:t>наблюдения за ходом психического развития ребенка на </a:t>
            </a:r>
            <a:r>
              <a:rPr lang="ru-RU" dirty="0" smtClean="0"/>
              <a:t>основе </a:t>
            </a:r>
            <a:r>
              <a:rPr lang="ru-RU" dirty="0"/>
              <a:t>представлений о нормативном содержании и </a:t>
            </a:r>
            <a:r>
              <a:rPr lang="ru-RU" dirty="0" smtClean="0"/>
              <a:t>возрастной периодизации </a:t>
            </a:r>
            <a:r>
              <a:rPr lang="ru-RU" dirty="0"/>
              <a:t>развития в </a:t>
            </a:r>
            <a:r>
              <a:rPr lang="ru-RU" dirty="0" smtClean="0"/>
              <a:t>форме </a:t>
            </a:r>
            <a:r>
              <a:rPr lang="ru-RU" b="1" i="1" dirty="0" smtClean="0"/>
              <a:t>возрастно-психологического консультирования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Такая </a:t>
            </a:r>
            <a:r>
              <a:rPr lang="ru-RU" b="1" dirty="0"/>
              <a:t>оценка осуществляется только </a:t>
            </a:r>
            <a:r>
              <a:rPr lang="ru-RU" b="1" dirty="0" smtClean="0"/>
              <a:t>по запросу </a:t>
            </a:r>
            <a:r>
              <a:rPr lang="ru-RU" b="1" dirty="0"/>
              <a:t>родителей (или по запросу педагогов или </a:t>
            </a:r>
            <a:r>
              <a:rPr lang="ru-RU" b="1" dirty="0" smtClean="0"/>
              <a:t>администрации </a:t>
            </a:r>
            <a:r>
              <a:rPr lang="ru-RU" b="1" dirty="0"/>
              <a:t>и при согласии родителей) и проводится психологом, </a:t>
            </a:r>
            <a:r>
              <a:rPr lang="ru-RU" b="1" dirty="0" smtClean="0"/>
              <a:t>имеющим </a:t>
            </a:r>
            <a:r>
              <a:rPr lang="ru-RU" b="1" dirty="0"/>
              <a:t>специальную профессиональную подготовку в </a:t>
            </a:r>
            <a:r>
              <a:rPr lang="ru-RU" b="1" dirty="0" smtClean="0"/>
              <a:t>области возрастной </a:t>
            </a:r>
            <a:r>
              <a:rPr lang="ru-RU" b="1" dirty="0"/>
              <a:t>психологии.</a:t>
            </a:r>
          </a:p>
        </p:txBody>
      </p:sp>
    </p:spTree>
    <p:extLst>
      <p:ext uri="{BB962C8B-B14F-4D97-AF65-F5344CB8AC3E}">
        <p14:creationId xmlns:p14="http://schemas.microsoft.com/office/powerpoint/2010/main" val="317534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22114"/>
          </a:xfrm>
        </p:spPr>
        <p:txBody>
          <a:bodyPr/>
          <a:lstStyle/>
          <a:p>
            <a:r>
              <a:rPr lang="ru-RU" dirty="0" smtClean="0"/>
              <a:t>Оценка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496944" cy="5328592"/>
          </a:xfrm>
        </p:spPr>
        <p:txBody>
          <a:bodyPr>
            <a:normAutofit/>
          </a:bodyPr>
          <a:lstStyle/>
          <a:p>
            <a:r>
              <a:rPr lang="ru-RU" dirty="0"/>
              <a:t>Д</a:t>
            </a:r>
            <a:r>
              <a:rPr lang="ru-RU" dirty="0" smtClean="0"/>
              <a:t>остижение </a:t>
            </a:r>
            <a:r>
              <a:rPr lang="ru-RU" dirty="0" err="1"/>
              <a:t>метапредметных</a:t>
            </a:r>
            <a:r>
              <a:rPr lang="ru-RU" dirty="0"/>
              <a:t> результатов </a:t>
            </a:r>
            <a:r>
              <a:rPr lang="ru-RU" dirty="0" smtClean="0"/>
              <a:t>может выступать </a:t>
            </a:r>
            <a:r>
              <a:rPr lang="ru-RU" dirty="0"/>
              <a:t>как результат выполнения специально </a:t>
            </a:r>
            <a:r>
              <a:rPr lang="ru-RU" dirty="0" smtClean="0"/>
              <a:t>сконструированных </a:t>
            </a:r>
            <a:r>
              <a:rPr lang="ru-RU" dirty="0"/>
              <a:t>диагностических задач, направленных на оценку </a:t>
            </a:r>
            <a:r>
              <a:rPr lang="ru-RU" dirty="0" smtClean="0"/>
              <a:t>уровня </a:t>
            </a:r>
            <a:r>
              <a:rPr lang="ru-RU" dirty="0" err="1"/>
              <a:t>сформированности</a:t>
            </a:r>
            <a:r>
              <a:rPr lang="ru-RU" dirty="0"/>
              <a:t> конкретного вида универсальных </a:t>
            </a:r>
            <a:r>
              <a:rPr lang="ru-RU" dirty="0" smtClean="0"/>
              <a:t>учебных действий.</a:t>
            </a:r>
            <a:endParaRPr lang="ru-RU" dirty="0"/>
          </a:p>
          <a:p>
            <a:r>
              <a:rPr lang="ru-RU" dirty="0"/>
              <a:t>Д</a:t>
            </a:r>
            <a:r>
              <a:rPr lang="ru-RU" dirty="0" smtClean="0"/>
              <a:t>остижение </a:t>
            </a:r>
            <a:r>
              <a:rPr lang="ru-RU" dirty="0" err="1"/>
              <a:t>метапредметных</a:t>
            </a:r>
            <a:r>
              <a:rPr lang="ru-RU" dirty="0"/>
              <a:t> результатов </a:t>
            </a:r>
            <a:r>
              <a:rPr lang="ru-RU" dirty="0" smtClean="0"/>
              <a:t>может рассматриваться </a:t>
            </a:r>
            <a:r>
              <a:rPr lang="ru-RU" dirty="0"/>
              <a:t>как инструментальная основа (или как </a:t>
            </a:r>
            <a:r>
              <a:rPr lang="ru-RU" dirty="0" smtClean="0"/>
              <a:t>средство </a:t>
            </a:r>
            <a:r>
              <a:rPr lang="ru-RU" dirty="0"/>
              <a:t>решения) и как условие успешности выполнения </a:t>
            </a:r>
            <a:r>
              <a:rPr lang="ru-RU" dirty="0" smtClean="0"/>
              <a:t>учебных и учебно-практических </a:t>
            </a:r>
            <a:r>
              <a:rPr lang="ru-RU" dirty="0"/>
              <a:t>задач средствами учебных </a:t>
            </a:r>
            <a:r>
              <a:rPr lang="ru-RU" dirty="0" smtClean="0"/>
              <a:t>предметов.</a:t>
            </a:r>
          </a:p>
          <a:p>
            <a:r>
              <a:rPr lang="ru-RU" dirty="0" smtClean="0"/>
              <a:t>Достижение </a:t>
            </a:r>
            <a:r>
              <a:rPr lang="ru-RU" dirty="0" err="1"/>
              <a:t>метапредметных</a:t>
            </a:r>
            <a:r>
              <a:rPr lang="ru-RU" dirty="0"/>
              <a:t> результатов </a:t>
            </a:r>
            <a:r>
              <a:rPr lang="ru-RU" dirty="0" smtClean="0"/>
              <a:t>может проявиться </a:t>
            </a:r>
            <a:r>
              <a:rPr lang="ru-RU" dirty="0"/>
              <a:t>в успешности выполнения комплексных заданий </a:t>
            </a:r>
            <a:r>
              <a:rPr lang="ru-RU" dirty="0" smtClean="0"/>
              <a:t>на </a:t>
            </a:r>
            <a:r>
              <a:rPr lang="ru-RU" dirty="0" err="1" smtClean="0"/>
              <a:t>межпредметной</a:t>
            </a:r>
            <a:r>
              <a:rPr lang="ru-RU" dirty="0" smtClean="0"/>
              <a:t> </a:t>
            </a:r>
            <a:r>
              <a:rPr lang="ru-RU" dirty="0"/>
              <a:t>основе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95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922114"/>
          </a:xfrm>
        </p:spPr>
        <p:txBody>
          <a:bodyPr/>
          <a:lstStyle/>
          <a:p>
            <a:r>
              <a:rPr lang="ru-RU" dirty="0"/>
              <a:t>Оценка </a:t>
            </a:r>
            <a:r>
              <a:rPr lang="ru-RU" dirty="0" err="1"/>
              <a:t>метапредметных</a:t>
            </a:r>
            <a:r>
              <a:rPr lang="ru-RU" dirty="0"/>
              <a:t> результатов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352928" cy="514116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ходе внутренней оценки, фиксируемой в портфолио </a:t>
            </a:r>
            <a:r>
              <a:rPr lang="ru-RU" dirty="0" smtClean="0"/>
              <a:t>в виде </a:t>
            </a:r>
            <a:r>
              <a:rPr lang="ru-RU" dirty="0"/>
              <a:t>оценочных листов и листов наблюдений учителя </a:t>
            </a:r>
            <a:r>
              <a:rPr lang="ru-RU" dirty="0" smtClean="0"/>
              <a:t>или школьного </a:t>
            </a:r>
            <a:r>
              <a:rPr lang="ru-RU" dirty="0"/>
              <a:t>психолога, может быть оценено достижение </a:t>
            </a:r>
            <a:r>
              <a:rPr lang="ru-RU" dirty="0" smtClean="0"/>
              <a:t>таких коммуникативных </a:t>
            </a:r>
            <a:r>
              <a:rPr lang="ru-RU" dirty="0"/>
              <a:t>и регулятивных действий, которые </a:t>
            </a:r>
            <a:r>
              <a:rPr lang="ru-RU" dirty="0" smtClean="0"/>
              <a:t>трудно (или </a:t>
            </a:r>
            <a:r>
              <a:rPr lang="ru-RU" dirty="0"/>
              <a:t>невозможно и нецелесообразно) проверить в ходе </a:t>
            </a:r>
            <a:r>
              <a:rPr lang="ru-RU" dirty="0" smtClean="0"/>
              <a:t>стандартизированной </a:t>
            </a:r>
            <a:r>
              <a:rPr lang="ru-RU" dirty="0"/>
              <a:t>итоговой проверочной </a:t>
            </a:r>
            <a:r>
              <a:rPr lang="ru-RU" dirty="0" smtClean="0"/>
              <a:t>работы.</a:t>
            </a:r>
          </a:p>
          <a:p>
            <a:r>
              <a:rPr lang="ru-RU" dirty="0" smtClean="0"/>
              <a:t>Оценку </a:t>
            </a:r>
            <a:r>
              <a:rPr lang="ru-RU" dirty="0"/>
              <a:t>уровня </a:t>
            </a:r>
            <a:r>
              <a:rPr lang="ru-RU" dirty="0" err="1"/>
              <a:t>сформированности</a:t>
            </a:r>
            <a:r>
              <a:rPr lang="ru-RU" dirty="0"/>
              <a:t> ряда </a:t>
            </a:r>
            <a:r>
              <a:rPr lang="ru-RU" dirty="0" smtClean="0"/>
              <a:t>универсальных учебных </a:t>
            </a:r>
            <a:r>
              <a:rPr lang="ru-RU" dirty="0"/>
              <a:t>действий, уровень овладения которыми имеет </a:t>
            </a:r>
            <a:r>
              <a:rPr lang="ru-RU" dirty="0" smtClean="0"/>
              <a:t>определяющее </a:t>
            </a:r>
            <a:r>
              <a:rPr lang="ru-RU" dirty="0"/>
              <a:t>значение для оценки эффективности всей </a:t>
            </a:r>
            <a:r>
              <a:rPr lang="ru-RU" dirty="0" smtClean="0"/>
              <a:t>системы начального </a:t>
            </a:r>
            <a:r>
              <a:rPr lang="ru-RU" dirty="0"/>
              <a:t>образования </a:t>
            </a:r>
            <a:r>
              <a:rPr lang="ru-RU" dirty="0" smtClean="0"/>
              <a:t>наиболее целесообразно </a:t>
            </a:r>
            <a:r>
              <a:rPr lang="ru-RU" dirty="0"/>
              <a:t>проводить в форме </a:t>
            </a:r>
            <a:r>
              <a:rPr lang="ru-RU" dirty="0" err="1"/>
              <a:t>неперсонифицированных</a:t>
            </a:r>
            <a:r>
              <a:rPr lang="ru-RU" dirty="0"/>
              <a:t> процедур.</a:t>
            </a:r>
          </a:p>
        </p:txBody>
      </p:sp>
    </p:spTree>
    <p:extLst>
      <p:ext uri="{BB962C8B-B14F-4D97-AF65-F5344CB8AC3E}">
        <p14:creationId xmlns:p14="http://schemas.microsoft.com/office/powerpoint/2010/main" val="104141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r>
              <a:rPr lang="ru-RU" dirty="0" smtClean="0"/>
              <a:t>Оценка предметных результатов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700808"/>
            <a:ext cx="8424936" cy="4773144"/>
          </a:xfrm>
        </p:spPr>
        <p:txBody>
          <a:bodyPr>
            <a:normAutofit/>
          </a:bodyPr>
          <a:lstStyle/>
          <a:p>
            <a:r>
              <a:rPr lang="ru-RU" dirty="0"/>
              <a:t>В соответствии с пониманием сущности </a:t>
            </a:r>
            <a:r>
              <a:rPr lang="ru-RU" dirty="0" smtClean="0"/>
              <a:t>образовательных результатов</a:t>
            </a:r>
            <a:r>
              <a:rPr lang="ru-RU" dirty="0"/>
              <a:t>, заложенном в стандарте, предметные </a:t>
            </a:r>
            <a:r>
              <a:rPr lang="ru-RU" dirty="0" smtClean="0"/>
              <a:t>результаты содержат </a:t>
            </a:r>
            <a:r>
              <a:rPr lang="ru-RU" dirty="0"/>
              <a:t>в себе, </a:t>
            </a:r>
            <a:r>
              <a:rPr lang="ru-RU" dirty="0" smtClean="0"/>
              <a:t>во-первых</a:t>
            </a:r>
            <a:r>
              <a:rPr lang="ru-RU" dirty="0"/>
              <a:t>, систему основополагающих </a:t>
            </a:r>
            <a:r>
              <a:rPr lang="ru-RU" dirty="0" smtClean="0"/>
              <a:t>элементов </a:t>
            </a:r>
            <a:r>
              <a:rPr lang="ru-RU" dirty="0"/>
              <a:t>научного знания, которая выражается через </a:t>
            </a:r>
            <a:r>
              <a:rPr lang="ru-RU" dirty="0" smtClean="0"/>
              <a:t>учебный материал </a:t>
            </a:r>
            <a:r>
              <a:rPr lang="ru-RU" dirty="0"/>
              <a:t>различных курсов </a:t>
            </a:r>
            <a:r>
              <a:rPr lang="ru-RU" dirty="0" smtClean="0"/>
              <a:t>(</a:t>
            </a:r>
            <a:r>
              <a:rPr lang="ru-RU" i="1" dirty="0" smtClean="0"/>
              <a:t>система предметных знаний</a:t>
            </a:r>
            <a:r>
              <a:rPr lang="ru-RU" dirty="0"/>
              <a:t>), и, </a:t>
            </a:r>
            <a:r>
              <a:rPr lang="ru-RU" dirty="0" smtClean="0"/>
              <a:t>во-вторых</a:t>
            </a:r>
            <a:r>
              <a:rPr lang="ru-RU" dirty="0"/>
              <a:t>, систему формируемых действий </a:t>
            </a:r>
            <a:r>
              <a:rPr lang="ru-RU" dirty="0" smtClean="0"/>
              <a:t>(</a:t>
            </a:r>
            <a:r>
              <a:rPr lang="ru-RU" i="1" dirty="0" smtClean="0"/>
              <a:t>система </a:t>
            </a:r>
            <a:r>
              <a:rPr lang="ru-RU" i="1" dirty="0"/>
              <a:t>предметных действий</a:t>
            </a:r>
            <a:r>
              <a:rPr lang="ru-RU" dirty="0"/>
              <a:t>), которые </a:t>
            </a:r>
            <a:r>
              <a:rPr lang="ru-RU" dirty="0" smtClean="0"/>
              <a:t>преломляются </a:t>
            </a:r>
            <a:r>
              <a:rPr lang="ru-RU" dirty="0"/>
              <a:t>через специфику предмета и направлены на </a:t>
            </a:r>
            <a:r>
              <a:rPr lang="ru-RU" dirty="0" smtClean="0"/>
              <a:t>применение знаний</a:t>
            </a:r>
            <a:r>
              <a:rPr lang="ru-RU" dirty="0"/>
              <a:t>, их преобразование и получение нового знания.</a:t>
            </a:r>
          </a:p>
        </p:txBody>
      </p:sp>
    </p:spTree>
    <p:extLst>
      <p:ext uri="{BB962C8B-B14F-4D97-AF65-F5344CB8AC3E}">
        <p14:creationId xmlns:p14="http://schemas.microsoft.com/office/powerpoint/2010/main" val="141105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2455</Words>
  <Application>Microsoft Office PowerPoint</Application>
  <PresentationFormat>Экран (4:3)</PresentationFormat>
  <Paragraphs>234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Эркер</vt:lpstr>
      <vt:lpstr>1_Эркер</vt:lpstr>
      <vt:lpstr>Система оценки планируемых результатов освоения ООП начального общего образования</vt:lpstr>
      <vt:lpstr>Особенности нового стандарта</vt:lpstr>
      <vt:lpstr>Презентация PowerPoint</vt:lpstr>
      <vt:lpstr>Оценка личностных результатов</vt:lpstr>
      <vt:lpstr>Оценка личностных результатов</vt:lpstr>
      <vt:lpstr>Оценка личностных результатов</vt:lpstr>
      <vt:lpstr>Оценка метапредметных результатов</vt:lpstr>
      <vt:lpstr>Оценка метапредметных результатов</vt:lpstr>
      <vt:lpstr>Оценка предметных результатов</vt:lpstr>
      <vt:lpstr>Оценка предметных результатов</vt:lpstr>
      <vt:lpstr>Основные требования к построению системы оценки достижений детей</vt:lpstr>
      <vt:lpstr>Виды оценивания достижения результатов освоения ООП НОО</vt:lpstr>
      <vt:lpstr>Итоговое оценивание школы</vt:lpstr>
      <vt:lpstr>Итоговое оценивание школы</vt:lpstr>
      <vt:lpstr>Итоговое оценивание школы</vt:lpstr>
      <vt:lpstr>Составляющие системы внутришкольного мониторинга образовательных достижений детей</vt:lpstr>
      <vt:lpstr>Презентация PowerPoint</vt:lpstr>
      <vt:lpstr>Возможные методики диагностирования</vt:lpstr>
      <vt:lpstr>Перспективные виды проверки образовательных достижений</vt:lpstr>
      <vt:lpstr>Виды комплексной оценки индивидуальных образовательных достижений младших школьников</vt:lpstr>
      <vt:lpstr>Формирующее оценивание учителя И.С. Фишман, Г.Б. Голуб</vt:lpstr>
      <vt:lpstr>Формирующее оценивание учителя И.С. Фишман, Г.Б. Голуб</vt:lpstr>
      <vt:lpstr>Формирующее оценивание учителя И.С. Фишман, Г.Б. Голуб</vt:lpstr>
      <vt:lpstr>Основания для выделения уровней достижения традиционных результатов образования – уровни усвоения учебного материала</vt:lpstr>
      <vt:lpstr>Формирующее оценивание учителя И.С. Фишман, Г.Б. Голуб</vt:lpstr>
      <vt:lpstr>ОСНОВАНИЯ ДЛЯ ВЫДЕЛЕНИЯ УРОВНЕЙ ДОСТИЖЕНИЯ КОМПЕТЕНТНОСТНЫХ РЕЗУЛЬТАТОВ ОБРАЗОВАНИЯ</vt:lpstr>
      <vt:lpstr>принципы грамотно организованного формирующего оценивания в классной «комнате»:</vt:lpstr>
      <vt:lpstr>Алгоритм деятельности учителя по организации формирующей оценки можно представить следующим образом:</vt:lpstr>
      <vt:lpstr>Итог</vt:lpstr>
      <vt:lpstr>Значение УУД для обучения в 1 классе</vt:lpstr>
      <vt:lpstr>Значение УУД для обучения в 1 классе</vt:lpstr>
      <vt:lpstr>Значение УУД для обучения в 1 классе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natosho</dc:creator>
  <cp:lastModifiedBy>natosho</cp:lastModifiedBy>
  <cp:revision>31</cp:revision>
  <dcterms:created xsi:type="dcterms:W3CDTF">2012-11-22T07:33:42Z</dcterms:created>
  <dcterms:modified xsi:type="dcterms:W3CDTF">2014-03-23T23:44:03Z</dcterms:modified>
</cp:coreProperties>
</file>