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3"/>
  </p:notesMasterIdLst>
  <p:sldIdLst>
    <p:sldId id="257" r:id="rId2"/>
    <p:sldId id="258" r:id="rId3"/>
    <p:sldId id="259" r:id="rId4"/>
    <p:sldId id="318" r:id="rId5"/>
    <p:sldId id="261" r:id="rId6"/>
    <p:sldId id="262" r:id="rId7"/>
    <p:sldId id="263" r:id="rId8"/>
    <p:sldId id="264" r:id="rId9"/>
    <p:sldId id="312" r:id="rId10"/>
    <p:sldId id="319" r:id="rId11"/>
    <p:sldId id="329" r:id="rId12"/>
    <p:sldId id="269" r:id="rId13"/>
    <p:sldId id="31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21" r:id="rId31"/>
    <p:sldId id="322" r:id="rId32"/>
    <p:sldId id="286" r:id="rId33"/>
    <p:sldId id="287" r:id="rId34"/>
    <p:sldId id="288" r:id="rId35"/>
    <p:sldId id="330" r:id="rId36"/>
    <p:sldId id="331" r:id="rId37"/>
    <p:sldId id="289" r:id="rId38"/>
    <p:sldId id="332" r:id="rId39"/>
    <p:sldId id="333" r:id="rId40"/>
    <p:sldId id="324" r:id="rId41"/>
    <p:sldId id="325" r:id="rId42"/>
    <p:sldId id="326" r:id="rId43"/>
    <p:sldId id="291" r:id="rId44"/>
    <p:sldId id="292" r:id="rId45"/>
    <p:sldId id="335" r:id="rId46"/>
    <p:sldId id="336" r:id="rId47"/>
    <p:sldId id="337" r:id="rId48"/>
    <p:sldId id="293" r:id="rId49"/>
    <p:sldId id="334" r:id="rId50"/>
    <p:sldId id="294" r:id="rId51"/>
    <p:sldId id="295" r:id="rId52"/>
    <p:sldId id="296" r:id="rId53"/>
    <p:sldId id="327" r:id="rId54"/>
    <p:sldId id="328" r:id="rId55"/>
    <p:sldId id="315" r:id="rId56"/>
    <p:sldId id="303" r:id="rId57"/>
    <p:sldId id="304" r:id="rId58"/>
    <p:sldId id="305" r:id="rId59"/>
    <p:sldId id="306" r:id="rId60"/>
    <p:sldId id="316" r:id="rId61"/>
    <p:sldId id="31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2DD36-59CB-409F-8C12-05A131B23244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0CDED-2062-4ADF-AA0D-D965168C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BD40C1C-1AEC-4170-8802-3DFD1796C208}" type="slidenum">
              <a:rPr lang="ru-RU">
                <a:latin typeface="Arial" charset="0"/>
              </a:rPr>
              <a:pPr eaLnBrk="1" hangingPunct="1"/>
              <a:t>1</a:t>
            </a:fld>
            <a:endParaRPr lang="ru-RU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9B03-A64D-48F5-819A-79A72C7EC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8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CE84-6D7D-4175-A22D-E1592AF2E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800EE1-7327-4210-9EB1-DF4E43870A5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2E3F43-B6E3-4C5F-AB6D-1401BE6767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6;&#1077;&#1082;&#1090;/&#1058;&#1077;&#1093;&#1085;&#1086;&#1083;&#1086;&#1075;&#1080;&#1095;&#1077;&#1089;&#1082;&#1072;&#1103;%20&#1082;&#1072;&#1088;&#1090;&#1072;%20&#1087;&#1088;&#1086;&#1077;&#1082;&#1090;&#1072;.docx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4;&#1096;&#1086;&#1088;&#1086;&#1074;&#1072;\&#1076;&#1083;&#1103;%20&#1079;&#1072;&#1085;&#1103;&#1090;&#1080;&#1081;\&#1076;&#1080;&#1072;&#1075;&#1085;&#1086;&#1089;&#1090;&#1080;&#1082;&#1072;%20&#1076;&#1083;&#1103;%20&#1079;&#1072;&#1085;&#1103;&#1090;&#1080;&#1081;\&#1055;&#1083;&#1072;&#1090;&#1086;&#1085;&#1086;&#1074;.doc" TargetMode="External"/><Relationship Id="rId2" Type="http://schemas.openxmlformats.org/officeDocument/2006/relationships/hyperlink" Target="file:///D:\&#1054;&#1096;&#1086;&#1088;&#1086;&#1074;&#1072;\&#1076;&#1083;&#1103;%20&#1079;&#1072;&#1085;&#1103;&#1090;&#1080;&#1081;\&#1076;&#1080;&#1072;&#1075;&#1085;&#1086;&#1089;&#1090;&#1080;&#1082;&#1072;%20&#1076;&#1083;&#1103;%20&#1079;&#1072;&#1085;&#1103;&#1090;&#1080;&#1081;\&#1059;&#1057;&#1055;&#1045;&#1042;&#1040;&#1045;&#1052;&#1054;&#1057;&#1058;&#1068;%20&#1042;%20&#1043;&#1048;&#1052;&#1053;&#1040;&#1047;&#1048;&#1048;%20(&#1084;&#1072;&#1083;&#1100;&#1095;&#1080;&#1082;&#1080;).ppt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1124744"/>
            <a:ext cx="6927304" cy="2013744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/>
              <a:t>Формирование универсальных учебных действий у младших школьников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4293096"/>
            <a:ext cx="6048672" cy="1584176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400" dirty="0" smtClean="0"/>
              <a:t>Наталья </a:t>
            </a:r>
            <a:r>
              <a:rPr lang="ru-RU" sz="2400" dirty="0" err="1" smtClean="0"/>
              <a:t>Баторовна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Ошорова</a:t>
            </a:r>
            <a:r>
              <a:rPr lang="ru-RU" sz="2400" dirty="0" smtClean="0"/>
              <a:t>,</a:t>
            </a:r>
          </a:p>
          <a:p>
            <a:pPr algn="r" eaLnBrk="1" hangingPunct="1"/>
            <a:r>
              <a:rPr lang="ru-RU" sz="2400" dirty="0" smtClean="0"/>
              <a:t>ст. преподаватель</a:t>
            </a:r>
          </a:p>
          <a:p>
            <a:pPr algn="r" eaLnBrk="1" hangingPunct="1"/>
            <a:r>
              <a:rPr lang="ru-RU" sz="2400" dirty="0" smtClean="0"/>
              <a:t>кафедры </a:t>
            </a:r>
            <a:r>
              <a:rPr lang="ru-RU" sz="2400" dirty="0" err="1" smtClean="0"/>
              <a:t>ДиНО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РИКУиО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1770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60894"/>
              </p:ext>
            </p:extLst>
          </p:nvPr>
        </p:nvGraphicFramePr>
        <p:xfrm>
          <a:off x="179512" y="116633"/>
          <a:ext cx="8496944" cy="6624735"/>
        </p:xfrm>
        <a:graphic>
          <a:graphicData uri="http://schemas.openxmlformats.org/drawingml/2006/table">
            <a:tbl>
              <a:tblPr/>
              <a:tblGrid>
                <a:gridCol w="3243363"/>
                <a:gridCol w="5253581"/>
              </a:tblGrid>
              <a:tr h="575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УУД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Назначение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Личностные</a:t>
                      </a: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</a:t>
                      </a: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Познавательные</a:t>
                      </a: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Коммуникативные</a:t>
                      </a: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91880" y="76470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Arial" charset="0"/>
              </a:rPr>
              <a:t>обеспечивают ценностно-смысловую ориентацию учащихся и ориентацию в социальных ролях и межличностных </a:t>
            </a:r>
            <a:r>
              <a:rPr lang="ru-RU" dirty="0" smtClean="0">
                <a:latin typeface="Arial" charset="0"/>
              </a:rPr>
              <a:t>отношениях</a:t>
            </a:r>
            <a:endParaRPr lang="ru-RU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2048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Arial" charset="0"/>
              </a:rPr>
              <a:t>обеспечивают учащимся организацию их учебной </a:t>
            </a:r>
            <a:r>
              <a:rPr lang="ru-RU" dirty="0" smtClean="0">
                <a:latin typeface="Arial" charset="0"/>
              </a:rPr>
              <a:t>деятельности</a:t>
            </a:r>
            <a:endParaRPr lang="ru-RU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15080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Arial" charset="0"/>
              </a:rPr>
              <a:t>обеспечивают процесс </a:t>
            </a:r>
            <a:r>
              <a:rPr lang="ru-RU" dirty="0" smtClean="0">
                <a:latin typeface="Arial" charset="0"/>
              </a:rPr>
              <a:t>познания</a:t>
            </a:r>
            <a:endParaRPr lang="ru-RU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077072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Arial" charset="0"/>
              </a:rPr>
              <a:t>обеспечивают социальную компетентность и учет позиции других людей, партнеров по общению или деятельности; умение слушать и вступать в диалог; участвовать в коллективном обсуждении проблем; интегрироваться в группу сверстников и строить продуктивное взаимодействие и сотрудничество со сверстниками и </a:t>
            </a:r>
            <a:r>
              <a:rPr lang="ru-RU" dirty="0" smtClean="0">
                <a:latin typeface="Arial" charset="0"/>
              </a:rPr>
              <a:t>взрослыми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Структура основной образовательной </a:t>
            </a:r>
            <a:r>
              <a:rPr lang="ru-RU" sz="3200" dirty="0" smtClean="0"/>
              <a:t>программы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496944" cy="5400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Целевой </a:t>
            </a:r>
            <a:r>
              <a:rPr lang="ru-RU" dirty="0" smtClean="0"/>
              <a:t>раздел:</a:t>
            </a:r>
          </a:p>
          <a:p>
            <a:pPr lvl="1"/>
            <a:r>
              <a:rPr lang="ru-RU" dirty="0" smtClean="0"/>
              <a:t>пояснительная записка;</a:t>
            </a:r>
            <a:endParaRPr lang="ru-RU" dirty="0"/>
          </a:p>
          <a:p>
            <a:pPr lvl="1"/>
            <a:r>
              <a:rPr lang="ru-RU" dirty="0"/>
              <a:t>планируемые результаты освоения обучающимися </a:t>
            </a:r>
            <a:r>
              <a:rPr lang="ru-RU" dirty="0" smtClean="0"/>
              <a:t>ООП ООО;</a:t>
            </a:r>
            <a:endParaRPr lang="ru-RU" dirty="0"/>
          </a:p>
          <a:p>
            <a:pPr lvl="1"/>
            <a:r>
              <a:rPr lang="ru-RU" dirty="0" smtClean="0"/>
              <a:t>система </a:t>
            </a:r>
            <a:r>
              <a:rPr lang="ru-RU" dirty="0"/>
              <a:t>оценки достижения планируемых результатов освоения </a:t>
            </a:r>
            <a:r>
              <a:rPr lang="ru-RU" dirty="0" smtClean="0"/>
              <a:t>ООП ООО.</a:t>
            </a:r>
            <a:endParaRPr lang="ru-RU" dirty="0"/>
          </a:p>
          <a:p>
            <a:r>
              <a:rPr lang="ru-RU" b="1" dirty="0"/>
              <a:t>Содержательный </a:t>
            </a:r>
            <a:r>
              <a:rPr lang="ru-RU" dirty="0" smtClean="0"/>
              <a:t>раздел:</a:t>
            </a:r>
          </a:p>
          <a:p>
            <a:pPr lvl="1"/>
            <a:r>
              <a:rPr lang="ru-RU" sz="2400" b="1" dirty="0" smtClean="0"/>
              <a:t>программа </a:t>
            </a:r>
            <a:r>
              <a:rPr lang="ru-RU" sz="2400" b="1" dirty="0"/>
              <a:t>развития универсальных учебных </a:t>
            </a:r>
            <a:r>
              <a:rPr lang="ru-RU" sz="2400" b="1" dirty="0" smtClean="0"/>
              <a:t>действий;</a:t>
            </a:r>
          </a:p>
          <a:p>
            <a:pPr lvl="1"/>
            <a:r>
              <a:rPr lang="ru-RU" dirty="0" smtClean="0"/>
              <a:t>программы </a:t>
            </a:r>
            <a:r>
              <a:rPr lang="ru-RU" dirty="0"/>
              <a:t>отдельных учебных предметов, курсов, в том числе интегрированных;</a:t>
            </a:r>
          </a:p>
          <a:p>
            <a:pPr lvl="1"/>
            <a:r>
              <a:rPr lang="ru-RU" dirty="0" smtClean="0"/>
              <a:t>программа </a:t>
            </a:r>
            <a:r>
              <a:rPr lang="ru-RU" dirty="0"/>
              <a:t>воспитания и социализации обучающихся на ступени </a:t>
            </a:r>
            <a:r>
              <a:rPr lang="ru-RU" dirty="0" smtClean="0"/>
              <a:t>ООО по направлениям:</a:t>
            </a:r>
          </a:p>
          <a:p>
            <a:pPr lvl="2"/>
            <a:r>
              <a:rPr lang="ru-RU" dirty="0" smtClean="0"/>
              <a:t>духовно-нравственное </a:t>
            </a:r>
            <a:r>
              <a:rPr lang="ru-RU" dirty="0"/>
              <a:t>развитие и воспитание </a:t>
            </a:r>
            <a:r>
              <a:rPr lang="ru-RU" dirty="0" smtClean="0"/>
              <a:t>обучающихся,</a:t>
            </a:r>
          </a:p>
          <a:p>
            <a:pPr lvl="2"/>
            <a:r>
              <a:rPr lang="ru-RU" dirty="0" smtClean="0"/>
              <a:t>их </a:t>
            </a:r>
            <a:r>
              <a:rPr lang="ru-RU" dirty="0"/>
              <a:t>социализация и профессиональная </a:t>
            </a:r>
            <a:r>
              <a:rPr lang="ru-RU" dirty="0" smtClean="0"/>
              <a:t>ориентация,</a:t>
            </a:r>
          </a:p>
          <a:p>
            <a:pPr lvl="2"/>
            <a:r>
              <a:rPr lang="ru-RU" dirty="0" smtClean="0"/>
              <a:t>формирование </a:t>
            </a:r>
            <a:r>
              <a:rPr lang="ru-RU" dirty="0"/>
              <a:t>экологической </a:t>
            </a:r>
            <a:r>
              <a:rPr lang="ru-RU" dirty="0" smtClean="0"/>
              <a:t>культуры,</a:t>
            </a:r>
          </a:p>
          <a:p>
            <a:pPr lvl="2"/>
            <a:r>
              <a:rPr lang="ru-RU" dirty="0" smtClean="0"/>
              <a:t>культуры </a:t>
            </a:r>
            <a:r>
              <a:rPr lang="ru-RU" dirty="0"/>
              <a:t>здорового и безопасного образа жизни;</a:t>
            </a:r>
          </a:p>
          <a:p>
            <a:pPr lvl="1"/>
            <a:r>
              <a:rPr lang="ru-RU" dirty="0" smtClean="0"/>
              <a:t>программа </a:t>
            </a:r>
            <a:r>
              <a:rPr lang="ru-RU" dirty="0"/>
              <a:t>коррекционной работы.</a:t>
            </a:r>
          </a:p>
          <a:p>
            <a:r>
              <a:rPr lang="ru-RU" b="1" dirty="0"/>
              <a:t>Организационный </a:t>
            </a:r>
            <a:r>
              <a:rPr lang="ru-RU" dirty="0" smtClean="0"/>
              <a:t>раздел:</a:t>
            </a:r>
          </a:p>
          <a:p>
            <a:pPr lvl="1"/>
            <a:r>
              <a:rPr lang="ru-RU" dirty="0" smtClean="0"/>
              <a:t>учебный </a:t>
            </a:r>
            <a:r>
              <a:rPr lang="ru-RU" dirty="0"/>
              <a:t>план основного общего </a:t>
            </a:r>
            <a:r>
              <a:rPr lang="ru-RU" dirty="0" smtClean="0"/>
              <a:t>образования;</a:t>
            </a:r>
            <a:endParaRPr lang="ru-RU" dirty="0"/>
          </a:p>
          <a:p>
            <a:pPr lvl="1"/>
            <a:r>
              <a:rPr lang="ru-RU" dirty="0" smtClean="0"/>
              <a:t>система </a:t>
            </a:r>
            <a:r>
              <a:rPr lang="ru-RU" dirty="0"/>
              <a:t>условий реализации </a:t>
            </a:r>
            <a:r>
              <a:rPr lang="ru-RU" dirty="0" smtClean="0"/>
              <a:t>ООП в </a:t>
            </a:r>
            <a:r>
              <a:rPr lang="ru-RU" dirty="0"/>
              <a:t>соответствии с требованиями Стандарта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Структура программы</a:t>
            </a:r>
            <a:br>
              <a:rPr lang="ru-RU" sz="3200" dirty="0" smtClean="0"/>
            </a:br>
            <a:r>
              <a:rPr lang="ru-RU" sz="3200" dirty="0" smtClean="0"/>
              <a:t>формирования УУД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916832"/>
            <a:ext cx="8704263" cy="47522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ru-RU" sz="2800" dirty="0" smtClean="0"/>
              <a:t>Пояснительная записка: актуальность, значение, общие подходы к процессу и результатам формирования УУД.</a:t>
            </a:r>
          </a:p>
          <a:p>
            <a:pPr eaLnBrk="1" hangingPunct="1">
              <a:spcBef>
                <a:spcPts val="1200"/>
              </a:spcBef>
            </a:pPr>
            <a:r>
              <a:rPr lang="ru-RU" sz="2800" dirty="0" smtClean="0"/>
              <a:t>Содержание программы: перечень УУД.</a:t>
            </a:r>
          </a:p>
          <a:p>
            <a:pPr eaLnBrk="1" hangingPunct="1">
              <a:spcBef>
                <a:spcPts val="1200"/>
              </a:spcBef>
            </a:pPr>
            <a:r>
              <a:rPr lang="ru-RU" sz="2800" dirty="0" smtClean="0"/>
              <a:t>Рекомендации по освоению содержания: процессуально-технологические аспекты формирования УУД.</a:t>
            </a:r>
          </a:p>
          <a:p>
            <a:pPr eaLnBrk="1" hangingPunct="1">
              <a:spcBef>
                <a:spcPts val="1200"/>
              </a:spcBef>
            </a:pPr>
            <a:r>
              <a:rPr lang="ru-RU" sz="2800" dirty="0" smtClean="0"/>
              <a:t>Система контроля формирования УУД: этапы диагностики, формы и виды диагностики, контрольно-измерительные материалы.</a:t>
            </a:r>
          </a:p>
          <a:p>
            <a:pPr eaLnBrk="1" hangingPunct="1">
              <a:spcBef>
                <a:spcPts val="1200"/>
              </a:spcBef>
            </a:pPr>
            <a:r>
              <a:rPr lang="ru-RU" sz="2800" dirty="0" smtClean="0"/>
              <a:t>Литература.</a:t>
            </a:r>
          </a:p>
        </p:txBody>
      </p:sp>
    </p:spTree>
    <p:extLst>
      <p:ext uri="{BB962C8B-B14F-4D97-AF65-F5344CB8AC3E}">
        <p14:creationId xmlns:p14="http://schemas.microsoft.com/office/powerpoint/2010/main" val="10029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Рабочие программы</a:t>
            </a:r>
            <a:br>
              <a:rPr lang="ru-RU" sz="3200" dirty="0" smtClean="0"/>
            </a:br>
            <a:r>
              <a:rPr lang="ru-RU" sz="3200" dirty="0" smtClean="0"/>
              <a:t>(учебные предметы и курсы)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титульный лист,</a:t>
            </a:r>
          </a:p>
          <a:p>
            <a:pPr lvl="0"/>
            <a:r>
              <a:rPr lang="ru-RU" dirty="0"/>
              <a:t>пояснительная записка,</a:t>
            </a:r>
          </a:p>
          <a:p>
            <a:pPr lvl="0"/>
            <a:r>
              <a:rPr lang="ru-RU" dirty="0"/>
              <a:t>планируемые результаты освоения конкретного учебного предмета, курса,</a:t>
            </a:r>
          </a:p>
          <a:p>
            <a:pPr lvl="0"/>
            <a:r>
              <a:rPr lang="ru-RU" dirty="0"/>
              <a:t>учебно-тематический план,</a:t>
            </a:r>
          </a:p>
          <a:p>
            <a:pPr lvl="0"/>
            <a:r>
              <a:rPr lang="ru-RU" dirty="0"/>
              <a:t>содержание учебного предмета,</a:t>
            </a:r>
          </a:p>
          <a:p>
            <a:pPr lvl="0"/>
            <a:r>
              <a:rPr lang="ru-RU" dirty="0"/>
              <a:t>рекомендации по освоению учебного содержания,</a:t>
            </a:r>
          </a:p>
          <a:p>
            <a:pPr lvl="0"/>
            <a:r>
              <a:rPr lang="ru-RU" dirty="0"/>
              <a:t>контрольно-измерительные материалы и диагностический инструментарий;</a:t>
            </a:r>
          </a:p>
          <a:p>
            <a:pPr lvl="0"/>
            <a:r>
              <a:rPr lang="ru-RU" dirty="0"/>
              <a:t>библиографический список использованной литературы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Ценностные ориентиры начального общего образования</a:t>
            </a:r>
          </a:p>
        </p:txBody>
      </p:sp>
      <p:graphicFrame>
        <p:nvGraphicFramePr>
          <p:cNvPr id="8245" name="Group 53"/>
          <p:cNvGraphicFramePr>
            <a:graphicFrameLocks noGrp="1"/>
          </p:cNvGraphicFramePr>
          <p:nvPr>
            <p:ph sz="quarter" idx="1"/>
          </p:nvPr>
        </p:nvGraphicFramePr>
        <p:xfrm>
          <a:off x="468313" y="1844675"/>
          <a:ext cx="3970337" cy="4608513"/>
        </p:xfrm>
        <a:graphic>
          <a:graphicData uri="http://schemas.openxmlformats.org/drawingml/2006/table">
            <a:tbl>
              <a:tblPr/>
              <a:tblGrid>
                <a:gridCol w="3970337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Преподнесение учителем обучающимся системы знаний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Освоение отдельных учебных предметов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Сотрудничество учителя и обучающихся в ходе овладения знаниями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44" name="Group 52"/>
          <p:cNvGraphicFramePr>
            <a:graphicFrameLocks noGrp="1"/>
          </p:cNvGraphicFramePr>
          <p:nvPr>
            <p:ph sz="quarter" idx="2"/>
          </p:nvPr>
        </p:nvGraphicFramePr>
        <p:xfrm>
          <a:off x="4643438" y="1844675"/>
          <a:ext cx="4038600" cy="4622922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55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Активное решение проблем с целью выработки определенных решений</a:t>
                      </a:r>
                    </a:p>
                  </a:txBody>
                  <a:tcPr marL="90000" marR="90000" marT="46798" marB="4679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Полидисциплинарное изучение сложных жизненных ситуаций</a:t>
                      </a:r>
                    </a:p>
                  </a:txBody>
                  <a:tcPr marL="90000" marR="90000" marT="46798" marB="4679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Активное участие обучающихся в выборе содержания и методов обучения</a:t>
                      </a:r>
                    </a:p>
                  </a:txBody>
                  <a:tcPr marL="90000" marR="90000" marT="46798" marB="4679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Цели начального образования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700809"/>
            <a:ext cx="8559800" cy="489684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становление основ гражданской идентичности и мировоззрения обучающихся;</a:t>
            </a:r>
          </a:p>
          <a:p>
            <a:pPr eaLnBrk="1" hangingPunct="1">
              <a:lnSpc>
                <a:spcPct val="110000"/>
              </a:lnSpc>
            </a:pPr>
            <a:r>
              <a:rPr lang="ru-RU" sz="2400" b="1" dirty="0" smtClean="0"/>
              <a:t>формирование основ умения учиться и способности к организации своей деятельности – умение принимать, сохранять цели и следовать им в учебной деятельности, планировать свою деятельность, осуществлять ее контроль и оценку, взаимодействовать с педагогом и сверстниками в учебном процессе;</a:t>
            </a:r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духовно-нравственное развитие и воспитание обучающихся, предусматривающее принятие ими моральных норм, нравственных установок, национальных ценностей; </a:t>
            </a:r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укрепление физического и духовного здоровья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9563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/>
              <a:t>Концептуальные подходы к построению образовательного процесса в начальной школе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err="1" smtClean="0"/>
              <a:t>Компетентностный</a:t>
            </a:r>
            <a:r>
              <a:rPr lang="ru-RU" sz="2800" dirty="0" smtClean="0"/>
              <a:t> подход </a:t>
            </a:r>
          </a:p>
          <a:p>
            <a:pPr eaLnBrk="1" hangingPunct="1"/>
            <a:r>
              <a:rPr lang="ru-RU" sz="2800" dirty="0" smtClean="0"/>
              <a:t>Проблемно ориентированное развивающее образование </a:t>
            </a:r>
          </a:p>
          <a:p>
            <a:pPr eaLnBrk="1" hangingPunct="1"/>
            <a:r>
              <a:rPr lang="ru-RU" sz="2800" dirty="0" smtClean="0"/>
              <a:t>Личностно-ориентированное развивающее образование</a:t>
            </a:r>
          </a:p>
          <a:p>
            <a:pPr eaLnBrk="1" hangingPunct="1"/>
            <a:r>
              <a:rPr lang="ru-RU" sz="2800" dirty="0" smtClean="0"/>
              <a:t>Смысловая педагогика вариативного развивающего образования</a:t>
            </a:r>
          </a:p>
          <a:p>
            <a:pPr eaLnBrk="1" hangingPunct="1"/>
            <a:r>
              <a:rPr lang="ru-RU" sz="2800" dirty="0" smtClean="0"/>
              <a:t>Контекстный подход</a:t>
            </a:r>
          </a:p>
          <a:p>
            <a:pPr eaLnBrk="1" hangingPunct="1"/>
            <a:r>
              <a:rPr lang="ru-RU" sz="2800" dirty="0" smtClean="0"/>
              <a:t>Системно-</a:t>
            </a:r>
            <a:r>
              <a:rPr lang="ru-RU" sz="2800" dirty="0" err="1" smtClean="0"/>
              <a:t>деятельностный</a:t>
            </a:r>
            <a:r>
              <a:rPr lang="ru-RU" sz="2800" dirty="0" smtClean="0"/>
              <a:t> подход</a:t>
            </a:r>
          </a:p>
        </p:txBody>
      </p:sp>
    </p:spTree>
    <p:extLst>
      <p:ext uri="{BB962C8B-B14F-4D97-AF65-F5344CB8AC3E}">
        <p14:creationId xmlns:p14="http://schemas.microsoft.com/office/powerpoint/2010/main" val="3773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err="1" smtClean="0"/>
              <a:t>Компетентностный</a:t>
            </a:r>
            <a:r>
              <a:rPr lang="ru-RU" sz="3200" dirty="0" smtClean="0"/>
              <a:t> подход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2017713"/>
            <a:ext cx="7848798" cy="45069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dirty="0" smtClean="0"/>
              <a:t>Компетентность понимается как результат когнитивного научения.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Компетенция означает способность человека устанавливать связи между знанием и реальной ситуацией, осуществлять принятие решения в условиях неопределенности и вырабатывать алгоритм действий по его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9701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Проблемно ориентированное развивающее образование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2017713"/>
            <a:ext cx="8424936" cy="45069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Развивающие возможности обучения по системе Л.В. </a:t>
            </a:r>
            <a:r>
              <a:rPr lang="ru-RU" sz="2800" dirty="0" err="1" smtClean="0"/>
              <a:t>Занкова</a:t>
            </a:r>
            <a:r>
              <a:rPr lang="ru-RU" sz="2800" dirty="0" smtClean="0"/>
              <a:t> связаны с:</a:t>
            </a:r>
          </a:p>
          <a:p>
            <a:pPr lvl="1" eaLnBrk="1" hangingPunct="1"/>
            <a:r>
              <a:rPr lang="ru-RU" sz="2400" dirty="0" smtClean="0"/>
              <a:t>усложнением программ обучения за счет увеличения удельного веса теоретических знаний и объема информации;</a:t>
            </a:r>
          </a:p>
          <a:p>
            <a:pPr lvl="1" eaLnBrk="1" hangingPunct="1"/>
            <a:r>
              <a:rPr lang="ru-RU" sz="2400" dirty="0" smtClean="0"/>
              <a:t>особой организацией информационной основы деятельности учащихся;</a:t>
            </a:r>
          </a:p>
          <a:p>
            <a:pPr lvl="1" eaLnBrk="1" hangingPunct="1"/>
            <a:r>
              <a:rPr lang="ru-RU" sz="2400" dirty="0" smtClean="0"/>
              <a:t>индивидуализацией обучения, предполагающей различные варианты компонентов дидактической системы в зависимости от уровня развития интеллекта. </a:t>
            </a:r>
          </a:p>
        </p:txBody>
      </p:sp>
    </p:spTree>
    <p:extLst>
      <p:ext uri="{BB962C8B-B14F-4D97-AF65-F5344CB8AC3E}">
        <p14:creationId xmlns:p14="http://schemas.microsoft.com/office/powerpoint/2010/main" val="3874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Личностно ориентированное развивающее образование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72816"/>
            <a:ext cx="8424936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ставит своей целью обеспечить развитие каждого ребенка с учетом его индивидуальных особенностей и личностного профиля. Особое внимание уделяется интеграции уникального и неповторимого субъектного опыта каждого ученика, сложившегося в его реальной жизнедеятельности, на основе усваиваемых научных понятий.</a:t>
            </a:r>
          </a:p>
          <a:p>
            <a:pPr eaLnBrk="1" hangingPunct="1"/>
            <a:r>
              <a:rPr lang="ru-RU" sz="2800" dirty="0" smtClean="0"/>
              <a:t>В.Д. </a:t>
            </a:r>
            <a:r>
              <a:rPr lang="ru-RU" sz="2800" dirty="0" err="1" smtClean="0"/>
              <a:t>Шадриков</a:t>
            </a:r>
            <a:r>
              <a:rPr lang="ru-RU" sz="2800" dirty="0" smtClean="0"/>
              <a:t>, В.И. </a:t>
            </a:r>
            <a:r>
              <a:rPr lang="ru-RU" sz="2800" dirty="0" err="1" smtClean="0"/>
              <a:t>Слободчиков</a:t>
            </a:r>
            <a:r>
              <a:rPr lang="ru-RU" sz="2800" dirty="0" smtClean="0"/>
              <a:t>, И.С. </a:t>
            </a:r>
            <a:r>
              <a:rPr lang="ru-RU" sz="2800" dirty="0" err="1" smtClean="0"/>
              <a:t>Якиманская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5906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Требования стандарта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017712"/>
            <a:ext cx="8424936" cy="46516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5000"/>
              </a:lnSpc>
            </a:pPr>
            <a:r>
              <a:rPr lang="ru-RU" dirty="0"/>
              <a:t>к результатам освоения основной образовательной программы начального общего образования;</a:t>
            </a:r>
          </a:p>
          <a:p>
            <a:pPr>
              <a:lnSpc>
                <a:spcPct val="145000"/>
              </a:lnSpc>
            </a:pPr>
            <a:r>
              <a:rPr lang="ru-RU" dirty="0"/>
              <a:t>к структуре основной образовательной программы начального общего образования, в том числе требования к соотношению частей основной образовательной программы и их объему, а также к соотношению обязательной части основной образовательной программы и части, формируемой участниками образовательного процесса; </a:t>
            </a:r>
          </a:p>
          <a:p>
            <a:pPr>
              <a:lnSpc>
                <a:spcPct val="145000"/>
              </a:lnSpc>
            </a:pPr>
            <a:r>
              <a:rPr lang="ru-RU" dirty="0"/>
              <a:t>к условиям реализации основной образовательной  программы начального общего образования, в том числе кадровым, финансовым, материально-техническим и иным условиям.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2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900" dirty="0" smtClean="0"/>
              <a:t>Смысловая педагогика вариативного развивающего образования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988840"/>
            <a:ext cx="8703568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Целью образовательного процесса выступает многомерное системное развитие смыслового сознания, обретение личностных смыслов.</a:t>
            </a:r>
          </a:p>
          <a:p>
            <a:pPr eaLnBrk="1" hangingPunct="1"/>
            <a:r>
              <a:rPr lang="ru-RU" sz="2800" dirty="0" smtClean="0"/>
              <a:t>Отличительная особенность смысловой педагогики — направленность на формирование мотивационно-смысловой стороны учебной деятельности. </a:t>
            </a:r>
          </a:p>
          <a:p>
            <a:pPr eaLnBrk="1" hangingPunct="1"/>
            <a:r>
              <a:rPr lang="ru-RU" sz="2800" dirty="0" smtClean="0"/>
              <a:t>А.Г. </a:t>
            </a:r>
            <a:r>
              <a:rPr lang="ru-RU" sz="2800" dirty="0" err="1" smtClean="0"/>
              <a:t>Асмолов</a:t>
            </a:r>
            <a:r>
              <a:rPr lang="ru-RU" sz="2800" dirty="0" smtClean="0"/>
              <a:t>, В.В. Рубцов, В.Е. Клочко, Е.А. Ямбург, В.Э. </a:t>
            </a:r>
            <a:r>
              <a:rPr lang="ru-RU" sz="2800" dirty="0" err="1" smtClean="0"/>
              <a:t>Мильман</a:t>
            </a:r>
            <a:r>
              <a:rPr lang="ru-RU" sz="2800" dirty="0" smtClean="0"/>
              <a:t>, И.В. Абакумова</a:t>
            </a:r>
          </a:p>
        </p:txBody>
      </p:sp>
    </p:spTree>
    <p:extLst>
      <p:ext uri="{BB962C8B-B14F-4D97-AF65-F5344CB8AC3E}">
        <p14:creationId xmlns:p14="http://schemas.microsoft.com/office/powerpoint/2010/main" val="3340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Контекстный подход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12777"/>
            <a:ext cx="8352928" cy="52563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200" dirty="0" smtClean="0"/>
              <a:t>культура выступает как основа образовательного процесса, реализуемого в рамках </a:t>
            </a:r>
            <a:r>
              <a:rPr lang="ru-RU" sz="2200" dirty="0" err="1" smtClean="0"/>
              <a:t>кросскультурного</a:t>
            </a:r>
            <a:r>
              <a:rPr lang="ru-RU" sz="2200" dirty="0" smtClean="0"/>
              <a:t> контекста, включающего пять уровней. К ним относятся:</a:t>
            </a:r>
          </a:p>
          <a:p>
            <a:pPr marL="0" indent="0" eaLnBrk="1" hangingPunct="1">
              <a:buNone/>
            </a:pPr>
            <a:r>
              <a:rPr lang="ru-RU" sz="2200" dirty="0" smtClean="0"/>
              <a:t>1) мировое образовательное пространство;</a:t>
            </a:r>
          </a:p>
          <a:p>
            <a:pPr marL="0" indent="0" eaLnBrk="1" hangingPunct="1">
              <a:buNone/>
            </a:pPr>
            <a:r>
              <a:rPr lang="ru-RU" sz="2200" dirty="0" smtClean="0"/>
              <a:t>2) образовательное пространство государства, заданное системой образовательных стандартов и программ обучения;</a:t>
            </a:r>
          </a:p>
          <a:p>
            <a:pPr marL="0" indent="0" eaLnBrk="1" hangingPunct="1">
              <a:buNone/>
            </a:pPr>
            <a:r>
              <a:rPr lang="ru-RU" sz="2200" dirty="0" smtClean="0"/>
              <a:t>3) образовательное пространство средств массовой коммуникации;</a:t>
            </a:r>
          </a:p>
          <a:p>
            <a:pPr marL="0" indent="0" eaLnBrk="1" hangingPunct="1">
              <a:buNone/>
            </a:pPr>
            <a:r>
              <a:rPr lang="ru-RU" sz="2200" dirty="0" smtClean="0"/>
              <a:t>4) собственно образовательная система, конкретизированная в системе условий определенного образовательного учреждения;</a:t>
            </a:r>
          </a:p>
          <a:p>
            <a:pPr marL="0" indent="0" eaLnBrk="1" hangingPunct="1">
              <a:buNone/>
            </a:pPr>
            <a:r>
              <a:rPr lang="ru-RU" sz="2200" dirty="0" smtClean="0"/>
              <a:t>5) образовательное пространство семьи, задающее систему нравственных и моральных норм.</a:t>
            </a:r>
          </a:p>
          <a:p>
            <a:pPr eaLnBrk="1" hangingPunct="1"/>
            <a:r>
              <a:rPr lang="ru-RU" sz="2200" dirty="0" smtClean="0"/>
              <a:t>А.А. Вербицкий</a:t>
            </a:r>
          </a:p>
        </p:txBody>
      </p:sp>
    </p:spTree>
    <p:extLst>
      <p:ext uri="{BB962C8B-B14F-4D97-AF65-F5344CB8AC3E}">
        <p14:creationId xmlns:p14="http://schemas.microsoft.com/office/powerpoint/2010/main" val="41313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Системно-</a:t>
            </a:r>
            <a:r>
              <a:rPr lang="ru-RU" sz="3200" dirty="0" err="1" smtClean="0"/>
              <a:t>деятельностный</a:t>
            </a:r>
            <a:r>
              <a:rPr lang="ru-RU" sz="3200" dirty="0" smtClean="0"/>
              <a:t> подход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1" y="1628801"/>
            <a:ext cx="8424935" cy="5040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основывается на теоретических положениях концепции Л.С. Выготского, А.Н. Леонтьева, Д.Б. </a:t>
            </a:r>
            <a:r>
              <a:rPr lang="ru-RU" sz="2400" dirty="0" err="1" smtClean="0"/>
              <a:t>Эльконина</a:t>
            </a:r>
            <a:r>
              <a:rPr lang="ru-RU" sz="2400" dirty="0" smtClean="0"/>
              <a:t>, П.Я. Гальперина.</a:t>
            </a:r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Зона ближайшего развития — это расхождение между уровнем развития, обнаруживаемым в самостоятельной деятельности ребенка, т. е. уровнем его актуального развития, и уровнем, который ребенок достигает в сотрудничестве со взрослым. Уровень, достигаемый в сотрудничестве, — это потенциальный уровень развития ребенка, который станет актуальным в ближайшем будущем.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377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Системно-</a:t>
            </a:r>
            <a:r>
              <a:rPr lang="ru-RU" sz="3200" dirty="0" err="1" smtClean="0"/>
              <a:t>деятельностный</a:t>
            </a:r>
            <a:r>
              <a:rPr lang="ru-RU" sz="3200" dirty="0" smtClean="0"/>
              <a:t> подход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556793"/>
            <a:ext cx="8352928" cy="511229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2100" dirty="0" smtClean="0"/>
              <a:t>Величина зоны ближайшего развития, т. е. расхождения между уровнем развития в самостоятельной деятельности и уровнем развития в сотрудничестве со взрослым, зависит:</a:t>
            </a:r>
          </a:p>
          <a:p>
            <a:pPr lvl="1" eaLnBrk="1" hangingPunct="1">
              <a:lnSpc>
                <a:spcPct val="120000"/>
              </a:lnSpc>
            </a:pPr>
            <a:r>
              <a:rPr lang="ru-RU" sz="2000" dirty="0" smtClean="0"/>
              <a:t>от внутренней логики развития психологических способностей и возможностей ребенка быть включенным в определенные формы сотрудничества и совместной деятельности со взрослым (уровень актуального развития в определенной степени лимитирует возможности сотрудничества);</a:t>
            </a:r>
          </a:p>
          <a:p>
            <a:pPr lvl="1" eaLnBrk="1" hangingPunct="1">
              <a:lnSpc>
                <a:spcPct val="120000"/>
              </a:lnSpc>
            </a:pPr>
            <a:r>
              <a:rPr lang="ru-RU" sz="2000" dirty="0" smtClean="0"/>
              <a:t>от форм сотрудничества и совместной деятельности, содержания и способов взаимодействия, предлагаемых взрослым.</a:t>
            </a:r>
          </a:p>
        </p:txBody>
      </p:sp>
    </p:spTree>
    <p:extLst>
      <p:ext uri="{BB962C8B-B14F-4D97-AF65-F5344CB8AC3E}">
        <p14:creationId xmlns:p14="http://schemas.microsoft.com/office/powerpoint/2010/main" val="13567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dirty="0" smtClean="0"/>
              <a:t>Виды учебных действий </a:t>
            </a:r>
            <a:r>
              <a:rPr lang="ru-RU" sz="2600" dirty="0" err="1" smtClean="0"/>
              <a:t>моделирующе</a:t>
            </a:r>
            <a:r>
              <a:rPr lang="ru-RU" sz="2600" dirty="0" smtClean="0"/>
              <a:t>-преобразующего характера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1" y="1556793"/>
            <a:ext cx="8496943" cy="504085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преобразование ситуации или изменение объектов для обнаружения всеобщего генетического фундаментального исходного отношения между объектами;</a:t>
            </a:r>
          </a:p>
          <a:p>
            <a:pPr eaLnBrk="1" hangingPunct="1"/>
            <a:r>
              <a:rPr lang="ru-RU" sz="2400" dirty="0" smtClean="0"/>
              <a:t>моделирование всеобщего отношения в пространственно-графической или знаково-символической форме (создание моделей);</a:t>
            </a:r>
          </a:p>
          <a:p>
            <a:pPr eaLnBrk="1" hangingPunct="1"/>
            <a:r>
              <a:rPr lang="ru-RU" sz="2400" dirty="0" smtClean="0"/>
              <a:t>преобразование модели отношения для выделения отношений «в чистом виде»;</a:t>
            </a:r>
          </a:p>
          <a:p>
            <a:pPr eaLnBrk="1" hangingPunct="1"/>
            <a:r>
              <a:rPr lang="ru-RU" sz="2400" dirty="0" smtClean="0"/>
              <a:t>выведение и построение серии частных конкретно-практических задач, решаемых обобщенным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37537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Формы процесса формирования УУД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2817"/>
            <a:ext cx="8352606" cy="489627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первичная форма - коллективная деятельность (всем классом под руководством учителя);</a:t>
            </a:r>
          </a:p>
          <a:p>
            <a:pPr eaLnBrk="1" hangingPunct="1"/>
            <a:r>
              <a:rPr lang="ru-RU" sz="2800" dirty="0" smtClean="0"/>
              <a:t>переходная форма - индивидуальная деятельность в условиях «зоны ближайшего развития» (дозированная помощь учителя);</a:t>
            </a:r>
          </a:p>
          <a:p>
            <a:pPr eaLnBrk="1" hangingPunct="1"/>
            <a:r>
              <a:rPr lang="ru-RU" sz="2800" dirty="0" smtClean="0"/>
              <a:t>индивидуальная форма - самостоятельное «прослеживание» всех элементов учебной деятельности (особенно мотивационные и волевые характеристики).</a:t>
            </a:r>
          </a:p>
        </p:txBody>
      </p:sp>
    </p:spTree>
    <p:extLst>
      <p:ext uri="{BB962C8B-B14F-4D97-AF65-F5344CB8AC3E}">
        <p14:creationId xmlns:p14="http://schemas.microsoft.com/office/powerpoint/2010/main" val="20303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Уровни процесса формирования УУД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sz="3200" dirty="0" smtClean="0"/>
              <a:t>Уровень содержания обучения.</a:t>
            </a:r>
          </a:p>
          <a:p>
            <a:pPr eaLnBrk="1" hangingPunct="1">
              <a:buFont typeface="Wingdings" pitchFamily="2" charset="2"/>
              <a:buNone/>
            </a:pPr>
            <a:endParaRPr lang="ru-RU" sz="3200" dirty="0" smtClean="0"/>
          </a:p>
          <a:p>
            <a:pPr eaLnBrk="1" hangingPunct="1"/>
            <a:r>
              <a:rPr lang="ru-RU" sz="3200" dirty="0" smtClean="0"/>
              <a:t>Методический уровень.</a:t>
            </a:r>
          </a:p>
          <a:p>
            <a:pPr eaLnBrk="1" hangingPunct="1">
              <a:buFont typeface="Wingdings" pitchFamily="2" charset="2"/>
              <a:buNone/>
            </a:pPr>
            <a:endParaRPr lang="ru-RU" sz="3200" dirty="0" smtClean="0"/>
          </a:p>
          <a:p>
            <a:pPr eaLnBrk="1" hangingPunct="1"/>
            <a:r>
              <a:rPr lang="ru-RU" sz="3200" dirty="0" smtClean="0"/>
              <a:t>Процессуально-технологический 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23686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Пути формирования УУД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00809"/>
            <a:ext cx="8208143" cy="489684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dirty="0" smtClean="0"/>
              <a:t>Содержание учебных предметов.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Качество, структура, организация учебного процесса (включая развивающее пространство).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Широкое использование возможностей внеурочной и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деятельности.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Развитие УУД в формате специализированных курсов, факультативов, занятий.  </a:t>
            </a:r>
          </a:p>
        </p:txBody>
      </p:sp>
    </p:spTree>
    <p:extLst>
      <p:ext uri="{BB962C8B-B14F-4D97-AF65-F5344CB8AC3E}">
        <p14:creationId xmlns:p14="http://schemas.microsoft.com/office/powerpoint/2010/main" val="18567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Педагогические технологии, адекватные целям ФГОС НОО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28800"/>
            <a:ext cx="8280598" cy="51125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smtClean="0"/>
              <a:t>Обучение в сотрудничестве.</a:t>
            </a:r>
          </a:p>
          <a:p>
            <a:pPr eaLnBrk="1" hangingPunct="1"/>
            <a:r>
              <a:rPr lang="ru-RU" sz="2000" dirty="0" smtClean="0"/>
              <a:t>Метод проектов.</a:t>
            </a:r>
          </a:p>
          <a:p>
            <a:pPr eaLnBrk="1" hangingPunct="1"/>
            <a:r>
              <a:rPr lang="ru-RU" sz="2000" dirty="0" smtClean="0"/>
              <a:t>Проблемное обучение.</a:t>
            </a:r>
          </a:p>
          <a:p>
            <a:pPr eaLnBrk="1" hangingPunct="1"/>
            <a:r>
              <a:rPr lang="ru-RU" sz="2000" dirty="0" smtClean="0"/>
              <a:t>Технология поэтапного формирования умственных действий и понятий П.Я. Гальперина.</a:t>
            </a:r>
          </a:p>
          <a:p>
            <a:pPr eaLnBrk="1" hangingPunct="1"/>
            <a:r>
              <a:rPr lang="ru-RU" sz="2000" dirty="0" smtClean="0"/>
              <a:t>Технология личностно-ориентированного урока </a:t>
            </a:r>
            <a:r>
              <a:rPr lang="ru-RU" sz="2000" dirty="0" err="1" smtClean="0"/>
              <a:t>М.И.Лукьяновой</a:t>
            </a:r>
            <a:r>
              <a:rPr lang="ru-RU" sz="2000" dirty="0" smtClean="0"/>
              <a:t>.</a:t>
            </a:r>
          </a:p>
          <a:p>
            <a:pPr eaLnBrk="1" hangingPunct="1"/>
            <a:r>
              <a:rPr lang="ru-RU" sz="2000" dirty="0" err="1" smtClean="0"/>
              <a:t>Разноуровневое</a:t>
            </a:r>
            <a:r>
              <a:rPr lang="ru-RU" sz="2000" dirty="0" smtClean="0"/>
              <a:t> обучение.</a:t>
            </a:r>
          </a:p>
          <a:p>
            <a:pPr eaLnBrk="1" hangingPunct="1"/>
            <a:r>
              <a:rPr lang="ru-RU" sz="2000" dirty="0" smtClean="0"/>
              <a:t>Коллективный способ обучения.</a:t>
            </a:r>
          </a:p>
          <a:p>
            <a:pPr eaLnBrk="1" hangingPunct="1"/>
            <a:r>
              <a:rPr lang="ru-RU" sz="2000" dirty="0" smtClean="0"/>
              <a:t>Технология </a:t>
            </a:r>
            <a:r>
              <a:rPr lang="ru-RU" sz="2000" dirty="0" err="1" smtClean="0"/>
              <a:t>деятельностного</a:t>
            </a:r>
            <a:r>
              <a:rPr lang="ru-RU" sz="2000" dirty="0" smtClean="0"/>
              <a:t> метода Л.Г. </a:t>
            </a:r>
            <a:r>
              <a:rPr lang="ru-RU" sz="2000" dirty="0" err="1" smtClean="0"/>
              <a:t>Петерсон</a:t>
            </a:r>
            <a:r>
              <a:rPr lang="ru-RU" sz="2000" dirty="0" smtClean="0"/>
              <a:t>.</a:t>
            </a:r>
          </a:p>
          <a:p>
            <a:pPr eaLnBrk="1" hangingPunct="1"/>
            <a:r>
              <a:rPr lang="ru-RU" sz="2000" dirty="0" smtClean="0"/>
              <a:t>Самостоятельная работа учащихся.</a:t>
            </a:r>
          </a:p>
          <a:p>
            <a:pPr eaLnBrk="1" hangingPunct="1"/>
            <a:r>
              <a:rPr lang="ru-RU" sz="2000" dirty="0" smtClean="0"/>
              <a:t>Интегративное обучение.</a:t>
            </a:r>
          </a:p>
          <a:p>
            <a:pPr eaLnBrk="1" hangingPunct="1"/>
            <a:r>
              <a:rPr lang="ru-RU" sz="2000" dirty="0" smtClean="0"/>
              <a:t>Интерактивное взаимодействие участников образовательного процесса.</a:t>
            </a:r>
          </a:p>
          <a:p>
            <a:pPr eaLnBrk="1" hangingPunct="1"/>
            <a:r>
              <a:rPr lang="ru-RU" sz="2000" dirty="0" smtClean="0"/>
              <a:t>Информационно-коммуникационные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40959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Обучение в сотрудничестве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2017713"/>
            <a:ext cx="8559800" cy="4579937"/>
          </a:xfrm>
        </p:spPr>
        <p:txBody>
          <a:bodyPr/>
          <a:lstStyle/>
          <a:p>
            <a:pPr eaLnBrk="1" hangingPunct="1"/>
            <a:r>
              <a:rPr lang="ru-RU" smtClean="0"/>
              <a:t>Особое внимание уделяется групповым целям и успеху всей группы, который может быть достигнут только в результате самостоятельной работы каждого члена группы в постоянном взаимодействии с другими членами этой группы.</a:t>
            </a:r>
          </a:p>
          <a:p>
            <a:pPr eaLnBrk="1" hangingPunct="1"/>
            <a:r>
              <a:rPr lang="ru-RU" smtClean="0"/>
              <a:t>Вся группа заинтересована в усвоении учебной информации каждым ее членом.</a:t>
            </a:r>
          </a:p>
        </p:txBody>
      </p:sp>
    </p:spTree>
    <p:extLst>
      <p:ext uri="{BB962C8B-B14F-4D97-AF65-F5344CB8AC3E}">
        <p14:creationId xmlns:p14="http://schemas.microsoft.com/office/powerpoint/2010/main" val="31890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46281" r="41302" b="11898"/>
          <a:stretch/>
        </p:blipFill>
        <p:spPr bwMode="auto">
          <a:xfrm rot="5400000">
            <a:off x="1331639" y="-1035495"/>
            <a:ext cx="6408713" cy="88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в сотрудничестве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Типы группового обучения:</a:t>
            </a:r>
          </a:p>
          <a:p>
            <a:pPr lvl="1"/>
            <a:r>
              <a:rPr lang="ru-RU" sz="3300" dirty="0" smtClean="0"/>
              <a:t>обучение партнеров (в парах);</a:t>
            </a:r>
          </a:p>
          <a:p>
            <a:pPr lvl="1"/>
            <a:r>
              <a:rPr lang="ru-RU" sz="3300" dirty="0" smtClean="0"/>
              <a:t>группа, сидящая вместе;</a:t>
            </a:r>
          </a:p>
          <a:p>
            <a:pPr lvl="1"/>
            <a:r>
              <a:rPr lang="ru-RU" sz="3300" dirty="0" smtClean="0"/>
              <a:t>маленькая команда;</a:t>
            </a:r>
          </a:p>
          <a:p>
            <a:pPr lvl="1"/>
            <a:r>
              <a:rPr lang="ru-RU" sz="3300" dirty="0" smtClean="0"/>
              <a:t>задание для всего класса.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8575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группового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3200" dirty="0" smtClean="0"/>
          </a:p>
          <a:p>
            <a:pPr marL="457200" indent="-457200">
              <a:buAutoNum type="arabicPeriod"/>
            </a:pPr>
            <a:r>
              <a:rPr lang="ru-RU" sz="3200" dirty="0" smtClean="0"/>
              <a:t>Установить правила и обучить им.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Назначить каждому свою роль.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Распределить задания и каждому указать время его выполнения.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Дать классу ответный комментарий.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34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Обучение в сотрудничестве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017713"/>
            <a:ext cx="8631238" cy="4651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Награду команда получает одну на всех.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Группы не соревнуются между собой.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Персональная ответственность каждого члена группы за результат.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Сравнение результатов происходит со своими ранее достигнутыми.</a:t>
            </a:r>
          </a:p>
        </p:txBody>
      </p:sp>
    </p:spTree>
    <p:extLst>
      <p:ext uri="{BB962C8B-B14F-4D97-AF65-F5344CB8AC3E}">
        <p14:creationId xmlns:p14="http://schemas.microsoft.com/office/powerpoint/2010/main" val="8494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Обучение в сотрудничестве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sz="3600" dirty="0" smtClean="0"/>
          </a:p>
          <a:p>
            <a:pPr eaLnBrk="1" hangingPunct="1">
              <a:lnSpc>
                <a:spcPct val="150000"/>
              </a:lnSpc>
            </a:pPr>
            <a:r>
              <a:rPr lang="ru-RU" sz="3200" dirty="0" smtClean="0"/>
              <a:t>индивидуально-групповая;</a:t>
            </a:r>
          </a:p>
          <a:p>
            <a:pPr eaLnBrk="1" hangingPunct="1">
              <a:lnSpc>
                <a:spcPct val="150000"/>
              </a:lnSpc>
            </a:pPr>
            <a:r>
              <a:rPr lang="ru-RU" sz="3200" dirty="0" smtClean="0"/>
              <a:t>командно-игровая;</a:t>
            </a:r>
          </a:p>
          <a:p>
            <a:pPr eaLnBrk="1" hangingPunct="1">
              <a:lnSpc>
                <a:spcPct val="150000"/>
              </a:lnSpc>
            </a:pPr>
            <a:r>
              <a:rPr lang="ru-RU" sz="3200" dirty="0" smtClean="0"/>
              <a:t>«пила»;</a:t>
            </a:r>
          </a:p>
          <a:p>
            <a:pPr eaLnBrk="1" hangingPunct="1">
              <a:lnSpc>
                <a:spcPct val="150000"/>
              </a:lnSpc>
            </a:pPr>
            <a:r>
              <a:rPr lang="ru-RU" sz="3200" dirty="0" smtClean="0"/>
              <a:t>«учимся вместе».</a:t>
            </a:r>
          </a:p>
        </p:txBody>
      </p:sp>
    </p:spTree>
    <p:extLst>
      <p:ext uri="{BB962C8B-B14F-4D97-AF65-F5344CB8AC3E}">
        <p14:creationId xmlns:p14="http://schemas.microsoft.com/office/powerpoint/2010/main" val="3173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Метод проектов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28801"/>
            <a:ext cx="8352606" cy="4968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sz="2400" dirty="0" smtClean="0"/>
              <a:t>В качестве основных требований к использованию метода проектов рассматриваются: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000" dirty="0" smtClean="0"/>
              <a:t>постановка значимой в исследовательском плане проблемы, предусматривающей применение </a:t>
            </a:r>
            <a:r>
              <a:rPr lang="ru-RU" sz="2000" dirty="0" err="1" smtClean="0"/>
              <a:t>интегрированых</a:t>
            </a:r>
            <a:r>
              <a:rPr lang="ru-RU" sz="2000" dirty="0" smtClean="0"/>
              <a:t> знаний, творческий поиск для ее решения;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000" dirty="0" smtClean="0"/>
              <a:t>познавательная, теоретическая и практическая ценность предполагаемых результатов;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000" dirty="0" smtClean="0"/>
              <a:t>структурирование содержательной части проекта;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000" dirty="0" smtClean="0"/>
              <a:t>организация самостоятельной деятельности учеников;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000" dirty="0" smtClean="0"/>
              <a:t>постановка целей и задач исследования, выдвижение гипотезы, проверка ее, анализ полученных данных, обобщение, выводы. </a:t>
            </a:r>
          </a:p>
        </p:txBody>
      </p:sp>
    </p:spTree>
    <p:extLst>
      <p:ext uri="{BB962C8B-B14F-4D97-AF65-F5344CB8AC3E}">
        <p14:creationId xmlns:p14="http://schemas.microsoft.com/office/powerpoint/2010/main" val="222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cap="none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Специфические черты (различия) проектной и учебно-исследовательской </a:t>
            </a:r>
            <a:r>
              <a:rPr lang="ru-RU" sz="3200" cap="none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5438262"/>
              </p:ext>
            </p:extLst>
          </p:nvPr>
        </p:nvGraphicFramePr>
        <p:xfrm>
          <a:off x="323528" y="1600200"/>
          <a:ext cx="8352928" cy="50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27"/>
                <a:gridCol w="4176901"/>
              </a:tblGrid>
              <a:tr h="63364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Проектная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деятельность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272" marR="65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Учебно-исследовательская деятельность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272" marR="65272" marT="0" marB="0"/>
                </a:tc>
              </a:tr>
              <a:tr h="19009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Проект направлен на получение конкретного запланированного результата — продукта, обладающего определёнными свойствами и необходимого для конкретного </a:t>
                      </a:r>
                      <a:r>
                        <a:rPr lang="ru-RU" sz="1600" dirty="0" smtClean="0">
                          <a:effectLst/>
                        </a:rPr>
                        <a:t>использования.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272" marR="652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ходе исследования организуется поиск в какой-то области, формулируются отдельные характеристики итогов работ. Отрицательный результат есть тоже </a:t>
                      </a:r>
                      <a:r>
                        <a:rPr lang="ru-RU" sz="1600" dirty="0" smtClean="0">
                          <a:effectLst/>
                        </a:rPr>
                        <a:t>результат.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272" marR="65272" marT="0" marB="0"/>
                </a:tc>
              </a:tr>
              <a:tr h="25345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Реализацию проектных работ предваряет представление о будущем проекте, планирование процесса создания продукта и реализации этого плана. Результат проекта должен быть точно соотнесён со всеми характеристиками, сформулированными в его </a:t>
                      </a:r>
                      <a:r>
                        <a:rPr lang="ru-RU" sz="1600" dirty="0" smtClean="0">
                          <a:effectLst/>
                        </a:rPr>
                        <a:t>замысле.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272" marR="652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Логика построения исследовательской деятельности включает формулировку проблемы исследования, выдвижение гипотезы (для решения этой проблемы) и последующую экспериментальную или модельную проверку выдвинутых </a:t>
                      </a:r>
                      <a:r>
                        <a:rPr lang="ru-RU" sz="1600" dirty="0" smtClean="0">
                          <a:effectLst/>
                        </a:rPr>
                        <a:t>предположений.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272" marR="652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3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Типология форм организации проектной деятельности (проектов)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5589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00" b="1" dirty="0" smtClean="0"/>
              <a:t>по видам </a:t>
            </a:r>
            <a:r>
              <a:rPr lang="ru-RU" sz="1900" b="1" dirty="0"/>
              <a:t>проектов: </a:t>
            </a:r>
            <a:r>
              <a:rPr lang="ru-RU" sz="1900" dirty="0"/>
              <a:t>информационный (поисковый), исследовательский, творческий, социальный, прикладной (практико-ориентированный), игровой (ролевой), инновационный (предполагающий организационно-экономический механизм внедрения);</a:t>
            </a:r>
          </a:p>
          <a:p>
            <a:pPr>
              <a:spcBef>
                <a:spcPts val="0"/>
              </a:spcBef>
            </a:pPr>
            <a:r>
              <a:rPr lang="ru-RU" sz="1900" b="1" dirty="0" smtClean="0"/>
              <a:t>по содержанию</a:t>
            </a:r>
            <a:r>
              <a:rPr lang="ru-RU" sz="1900" b="1" dirty="0"/>
              <a:t>: </a:t>
            </a:r>
            <a:r>
              <a:rPr lang="ru-RU" sz="1900" dirty="0" err="1"/>
              <a:t>монопредметный</a:t>
            </a:r>
            <a:r>
              <a:rPr lang="ru-RU" sz="1900" dirty="0"/>
              <a:t>, </a:t>
            </a:r>
            <a:r>
              <a:rPr lang="ru-RU" sz="1900" dirty="0" err="1"/>
              <a:t>метапредметный</a:t>
            </a:r>
            <a:r>
              <a:rPr lang="ru-RU" sz="1900" dirty="0"/>
              <a:t>, относящийся к области знаний (нескольким областям), относящийся к области деятельности и пр.;</a:t>
            </a:r>
          </a:p>
          <a:p>
            <a:pPr>
              <a:spcBef>
                <a:spcPts val="0"/>
              </a:spcBef>
            </a:pPr>
            <a:r>
              <a:rPr lang="ru-RU" sz="1900" b="1" dirty="0" smtClean="0"/>
              <a:t>по количеству </a:t>
            </a:r>
            <a:r>
              <a:rPr lang="ru-RU" sz="1900" b="1" dirty="0"/>
              <a:t>участников: </a:t>
            </a:r>
            <a:r>
              <a:rPr lang="ru-RU" sz="1900" dirty="0"/>
              <a:t>индивидуальный, парный, </a:t>
            </a:r>
            <a:r>
              <a:rPr lang="ru-RU" sz="1900" dirty="0" err="1"/>
              <a:t>малогрупповой</a:t>
            </a:r>
            <a:r>
              <a:rPr lang="ru-RU" sz="1900" dirty="0"/>
              <a:t> (до 5 человек), групповой (до 15 человек), коллективный (класс и более в рамках школы), муниципальный, городской, всероссийский, международный, сетевой (в рамках сложившейся партнёрской сети, в том числе в Интернете);</a:t>
            </a:r>
          </a:p>
          <a:p>
            <a:pPr>
              <a:spcBef>
                <a:spcPts val="0"/>
              </a:spcBef>
            </a:pPr>
            <a:r>
              <a:rPr lang="ru-RU" sz="1900" b="1" dirty="0" smtClean="0"/>
              <a:t>по</a:t>
            </a:r>
            <a:r>
              <a:rPr lang="ru-RU" sz="1900" b="1" dirty="0"/>
              <a:t> длительности (продолжительности) проекта: </a:t>
            </a:r>
            <a:r>
              <a:rPr lang="ru-RU" sz="1900" dirty="0"/>
              <a:t>от проекта-урока до вертикального многолетнего проекта;</a:t>
            </a:r>
          </a:p>
          <a:p>
            <a:pPr>
              <a:spcBef>
                <a:spcPts val="0"/>
              </a:spcBef>
            </a:pPr>
            <a:r>
              <a:rPr lang="ru-RU" sz="1900" b="1" dirty="0" smtClean="0"/>
              <a:t>по</a:t>
            </a:r>
            <a:r>
              <a:rPr lang="ru-RU" sz="1900" b="1" dirty="0"/>
              <a:t> дидактической цели: </a:t>
            </a:r>
            <a:r>
              <a:rPr lang="ru-RU" sz="1900" dirty="0"/>
              <a:t>ознакомление обучающихся с методами и технологиями проектной деятельности, обеспечение индивидуализации и дифференциации обучения, поддержка мотивации в обучении, реализация потенциала личности и пр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834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4313"/>
            <a:ext cx="8548439" cy="98243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hlinkClick r:id="rId2" action="ppaction://hlinkfile"/>
              </a:rPr>
              <a:t>Метод проектов</a:t>
            </a:r>
            <a:endParaRPr lang="ru-RU" sz="32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777"/>
            <a:ext cx="8137525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В самом общем виде при осуществлении проекта можно выделить следующие этапы: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/>
          </a:p>
        </p:txBody>
      </p:sp>
      <p:graphicFrame>
        <p:nvGraphicFramePr>
          <p:cNvPr id="135209" name="Group 4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91646"/>
              </p:ext>
            </p:extLst>
          </p:nvPr>
        </p:nvGraphicFramePr>
        <p:xfrm>
          <a:off x="395288" y="2564905"/>
          <a:ext cx="8424862" cy="3959722"/>
        </p:xfrm>
        <a:graphic>
          <a:graphicData uri="http://schemas.openxmlformats.org/drawingml/2006/table">
            <a:tbl>
              <a:tblPr/>
              <a:tblGrid>
                <a:gridCol w="5329237"/>
                <a:gridCol w="1584325"/>
                <a:gridCol w="1511300"/>
              </a:tblGrid>
              <a:tr h="988537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Погружение в проект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Организация деятельности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Осуществление деятельности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Презентация результатов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8" name="AutoShape 43"/>
          <p:cNvSpPr>
            <a:spLocks noChangeArrowheads="1"/>
          </p:cNvSpPr>
          <p:nvPr/>
        </p:nvSpPr>
        <p:spPr bwMode="auto">
          <a:xfrm rot="10800000">
            <a:off x="5724524" y="2564904"/>
            <a:ext cx="1584325" cy="395972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9" name="AutoShape 44"/>
          <p:cNvSpPr>
            <a:spLocks noChangeArrowheads="1"/>
          </p:cNvSpPr>
          <p:nvPr/>
        </p:nvSpPr>
        <p:spPr bwMode="auto">
          <a:xfrm>
            <a:off x="7308850" y="2563268"/>
            <a:ext cx="1511300" cy="3961357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ru-RU" sz="2400" dirty="0"/>
              <a:t>Формы организации учебно-исследовательской деятельности на урочных занятиях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496944" cy="4824536"/>
          </a:xfrm>
        </p:spPr>
        <p:txBody>
          <a:bodyPr>
            <a:normAutofit fontScale="92500"/>
          </a:bodyPr>
          <a:lstStyle/>
          <a:p>
            <a:pPr>
              <a:spcBef>
                <a:spcPts val="900"/>
              </a:spcBef>
            </a:pPr>
            <a:r>
              <a:rPr lang="ru-RU" dirty="0" smtClean="0"/>
              <a:t>урок-исследование</a:t>
            </a:r>
            <a:r>
              <a:rPr lang="ru-RU" dirty="0"/>
              <a:t>, урок-лаборатория, урок — творческий отчёт, урок изобретательства, урок «Удивительное рядом», урок — рассказ об учёных, урок — защита исследовательских проектов, урок-экспертиза, урок «Патент на открытие», урок открытых мыслей;</a:t>
            </a:r>
          </a:p>
          <a:p>
            <a:pPr>
              <a:spcBef>
                <a:spcPts val="900"/>
              </a:spcBef>
            </a:pPr>
            <a:r>
              <a:rPr lang="ru-RU" dirty="0" smtClean="0"/>
              <a:t>учебный </a:t>
            </a:r>
            <a:r>
              <a:rPr lang="ru-RU" dirty="0"/>
              <a:t>эксперимент, который позволяет организовать освоение таких элементов исследовательской деятельности, как планирование и проведение эксперимента, обработка и анализ его результатов;</a:t>
            </a:r>
          </a:p>
          <a:p>
            <a:pPr>
              <a:spcBef>
                <a:spcPts val="900"/>
              </a:spcBef>
            </a:pPr>
            <a:r>
              <a:rPr lang="ru-RU" dirty="0" smtClean="0"/>
              <a:t>домашнее </a:t>
            </a:r>
            <a:r>
              <a:rPr lang="ru-RU" dirty="0"/>
              <a:t>задание исследовательского характера может сочетать в себе разнообразные виды, причём позволяет провести учебное исследование, достаточно протяжённое во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7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/>
          <a:p>
            <a:r>
              <a:rPr lang="ru-RU" sz="2400" dirty="0"/>
              <a:t>Формы организации учебно-исследовательской деятельности на внеурочных </a:t>
            </a:r>
            <a:r>
              <a:rPr lang="ru-RU" sz="2400" dirty="0" smtClean="0"/>
              <a:t>занятиях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00" dirty="0" smtClean="0"/>
              <a:t>исследовательская </a:t>
            </a:r>
            <a:r>
              <a:rPr lang="ru-RU" sz="1900" dirty="0"/>
              <a:t>практика обучающихся;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образовательные </a:t>
            </a:r>
            <a:r>
              <a:rPr lang="ru-RU" sz="1900" dirty="0"/>
              <a:t>экспедиции — походы, поездки, экскурсии с чётко обозначенными образовательными целями, программой деятельности, продуманными формами </a:t>
            </a:r>
            <a:r>
              <a:rPr lang="ru-RU" sz="1900" dirty="0" smtClean="0"/>
              <a:t>контроля;</a:t>
            </a:r>
            <a:endParaRPr lang="ru-RU" sz="1900" dirty="0"/>
          </a:p>
          <a:p>
            <a:pPr>
              <a:spcBef>
                <a:spcPts val="0"/>
              </a:spcBef>
            </a:pPr>
            <a:r>
              <a:rPr lang="ru-RU" sz="1900" dirty="0" smtClean="0"/>
              <a:t>факультативные </a:t>
            </a:r>
            <a:r>
              <a:rPr lang="ru-RU" sz="1900" dirty="0"/>
              <a:t>занятия, предполагающие углублённое изучение предмета, дают большие возможности для реализации на них учебно-исследовательской деятельности обучающихся;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ученическое </a:t>
            </a:r>
            <a:r>
              <a:rPr lang="ru-RU" sz="1900" dirty="0"/>
              <a:t>научно-исследовательское общество — форма внеурочной деятельности, которая сочетает в себе работу над учебными исследованиями, коллективное обсуждение промежуточных и итоговых результатов этой работы, организацию круглых столов, дискуссий, дебатов, интеллектуальных игр, публичных защит, конференций и др., а также встречи с представителями науки и образования, экскурсии в учреждения науки и образования, сотрудничество с УНИО других школ;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участие </a:t>
            </a:r>
            <a:r>
              <a:rPr lang="ru-RU" sz="1900" dirty="0"/>
              <a:t>обучающихся в олимпиадах, конкурсах, конференциях, в том числе дистанционных, предметных неделях, интеллектуальных марафонах предполагает выполнение ими учебных исследований или их элементов в рамках данных мероприятий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4971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71117"/>
              </p:ext>
            </p:extLst>
          </p:nvPr>
        </p:nvGraphicFramePr>
        <p:xfrm>
          <a:off x="9" y="1"/>
          <a:ext cx="9143994" cy="70022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5121"/>
                <a:gridCol w="755121"/>
                <a:gridCol w="251707"/>
                <a:gridCol w="503414"/>
                <a:gridCol w="503414"/>
                <a:gridCol w="279221"/>
                <a:gridCol w="979314"/>
                <a:gridCol w="251707"/>
                <a:gridCol w="546174"/>
                <a:gridCol w="948492"/>
                <a:gridCol w="150968"/>
                <a:gridCol w="171343"/>
                <a:gridCol w="611953"/>
                <a:gridCol w="941380"/>
                <a:gridCol w="388091"/>
                <a:gridCol w="1106574"/>
              </a:tblGrid>
              <a:tr h="614232"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ПЛАНИРУЕМЫЕ РЕЗУЛЬТАТЫ ОСВОЕНИЯ ОБУЧАЮЩИМИСЯ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ОСНОВНОЙ ОБРАЗОВАТЕЛЬНОЙ ПРОГРАММЫ НАЧАЛЬНОГО ОБЩЕГО ОБРАЗОВАНИЯ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35"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</a:rPr>
                        <a:t>Личностные результаты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1348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Гражданская идентичность личности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Учебно-познавательные мотивы и внутренняя позиция школьника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Ценностные ориентации, в том числе морально-этическая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4836"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600" b="1" dirty="0" err="1" smtClean="0">
                          <a:effectLst/>
                        </a:rPr>
                        <a:t>Метапредметные</a:t>
                      </a:r>
                      <a:r>
                        <a:rPr lang="ru-RU" sz="1600" b="1" dirty="0" smtClean="0">
                          <a:effectLst/>
                        </a:rPr>
                        <a:t> результаты – </a:t>
                      </a:r>
                      <a:r>
                        <a:rPr lang="ru-RU" sz="1600" b="0" dirty="0" smtClean="0">
                          <a:effectLst/>
                        </a:rPr>
                        <a:t>Междисциплинарные </a:t>
                      </a:r>
                      <a:r>
                        <a:rPr lang="ru-RU" sz="1600" b="0" dirty="0">
                          <a:effectLst/>
                        </a:rPr>
                        <a:t>программы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232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Формирование универсальных учебных действий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Чтение. Работа с текстом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77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Регулятивные УУД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Познавательные УУД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Коммуникативные УУД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Поиск информации и понимание прочитанного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Преобразование и интерпретация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Оценка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9324"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Предметные результаты – </a:t>
                      </a:r>
                      <a:r>
                        <a:rPr lang="ru-RU" sz="1600" b="0" dirty="0" smtClean="0">
                          <a:effectLst/>
                        </a:rPr>
                        <a:t>Программы </a:t>
                      </a:r>
                      <a:r>
                        <a:rPr lang="ru-RU" sz="1600" b="0" dirty="0">
                          <a:effectLst/>
                        </a:rPr>
                        <a:t>учебных </a:t>
                      </a:r>
                      <a:r>
                        <a:rPr lang="ru-RU" sz="1600" b="0" dirty="0" smtClean="0">
                          <a:effectLst/>
                        </a:rPr>
                        <a:t>предметов, курсов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Русский (родной)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Литературное чтениеязыке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Иностранный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Окружающий мир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Музыка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ИЗО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>
                          <a:effectLst/>
                        </a:rPr>
                        <a:t>Технология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cs typeface="Times New Roman" pitchFamily="18" charset="0"/>
              </a:rPr>
              <a:t>Проблемное </a:t>
            </a:r>
            <a:r>
              <a:rPr lang="ru-RU" sz="3200" dirty="0">
                <a:cs typeface="Times New Roman" pitchFamily="18" charset="0"/>
              </a:rPr>
              <a:t>обучение – это обучение, при </a:t>
            </a:r>
            <a:r>
              <a:rPr lang="ru-RU" sz="3200" dirty="0" smtClean="0">
                <a:cs typeface="Times New Roman" pitchFamily="18" charset="0"/>
              </a:rPr>
              <a:t>котором учитель</a:t>
            </a:r>
            <a:r>
              <a:rPr lang="ru-RU" sz="3200" dirty="0">
                <a:cs typeface="Times New Roman" pitchFamily="18" charset="0"/>
              </a:rPr>
              <a:t>, создавая проблемные ситуации и, </a:t>
            </a:r>
            <a:r>
              <a:rPr lang="ru-RU" sz="3200" dirty="0" smtClean="0">
                <a:cs typeface="Times New Roman" pitchFamily="18" charset="0"/>
              </a:rPr>
              <a:t>организуя </a:t>
            </a:r>
            <a:r>
              <a:rPr lang="ru-RU" sz="3200" dirty="0">
                <a:cs typeface="Times New Roman" pitchFamily="18" charset="0"/>
              </a:rPr>
              <a:t>деятельность учащихся по решению </a:t>
            </a:r>
            <a:r>
              <a:rPr lang="ru-RU" sz="3200" dirty="0" smtClean="0">
                <a:cs typeface="Times New Roman" pitchFamily="18" charset="0"/>
              </a:rPr>
              <a:t>учебных </a:t>
            </a:r>
            <a:r>
              <a:rPr lang="ru-RU" sz="3200" dirty="0">
                <a:cs typeface="Times New Roman" pitchFamily="18" charset="0"/>
              </a:rPr>
              <a:t>проблем, обеспечивает оптимальное </a:t>
            </a:r>
            <a:r>
              <a:rPr lang="ru-RU" sz="3200" dirty="0" smtClean="0">
                <a:cs typeface="Times New Roman" pitchFamily="18" charset="0"/>
              </a:rPr>
              <a:t>сочетание </a:t>
            </a:r>
            <a:r>
              <a:rPr lang="ru-RU" sz="3200" dirty="0">
                <a:cs typeface="Times New Roman" pitchFamily="18" charset="0"/>
              </a:rPr>
              <a:t>их самостоятельной поисковой </a:t>
            </a:r>
            <a:r>
              <a:rPr lang="ru-RU" sz="3200" dirty="0" smtClean="0">
                <a:cs typeface="Times New Roman" pitchFamily="18" charset="0"/>
              </a:rPr>
              <a:t>деятельности </a:t>
            </a:r>
            <a:r>
              <a:rPr lang="ru-RU" sz="3200" dirty="0">
                <a:cs typeface="Times New Roman" pitchFamily="18" charset="0"/>
              </a:rPr>
              <a:t>с усвоением готовых выводов науки.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9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Проблемная ситуация – это осознанное субъектом затруднение, противоречие, пути преодоления которого надо искать. Таким образом, проблемная ситуация – это особое психическое состояние субъекта: состояние противоречия, затруднения, интеллектуального напряжения ожидания.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0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проблемных ситуаций</a:t>
            </a:r>
            <a:br>
              <a:rPr lang="ru-RU" dirty="0" smtClean="0"/>
            </a:br>
            <a:r>
              <a:rPr lang="ru-RU" dirty="0" smtClean="0"/>
              <a:t>(М.И. </a:t>
            </a:r>
            <a:r>
              <a:rPr lang="ru-RU" dirty="0" err="1" smtClean="0"/>
              <a:t>Махмутов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96944" cy="5141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столкновении обучаемых с жизненными явлениями, фактами, требующими теоретического объяснения;</a:t>
            </a:r>
          </a:p>
          <a:p>
            <a:r>
              <a:rPr lang="ru-RU" dirty="0" smtClean="0"/>
              <a:t>При организации практической работы обучающихся;</a:t>
            </a:r>
          </a:p>
          <a:p>
            <a:r>
              <a:rPr lang="ru-RU" dirty="0" smtClean="0"/>
              <a:t>При побуждении обучаемых к анализу жизненных явлений, приводящих их к столкновению с прежними житейскими представлениями об общих явлениях;</a:t>
            </a:r>
          </a:p>
          <a:p>
            <a:r>
              <a:rPr lang="ru-RU" dirty="0" smtClean="0"/>
              <a:t>При формулировании гипотез;</a:t>
            </a:r>
          </a:p>
          <a:p>
            <a:r>
              <a:rPr lang="ru-RU" dirty="0" smtClean="0"/>
              <a:t>При  побуждении обучаемых к сравнению, сопоставлению, и противопоставлению;</a:t>
            </a:r>
          </a:p>
          <a:p>
            <a:r>
              <a:rPr lang="ru-RU" dirty="0" smtClean="0"/>
              <a:t>При побуждении обучаемых к предварительному обобщению новых фактов;</a:t>
            </a:r>
          </a:p>
          <a:p>
            <a:r>
              <a:rPr lang="ru-RU" dirty="0" smtClean="0"/>
              <a:t>При исследовательских заданиях.</a:t>
            </a:r>
          </a:p>
        </p:txBody>
      </p:sp>
    </p:spTree>
    <p:extLst>
      <p:ext uri="{BB962C8B-B14F-4D97-AF65-F5344CB8AC3E}">
        <p14:creationId xmlns:p14="http://schemas.microsoft.com/office/powerpoint/2010/main" val="26668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4313"/>
            <a:ext cx="8548439" cy="83842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Проблемное обучение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0769"/>
            <a:ext cx="8351837" cy="72007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Этапы учебной деятельности:</a:t>
            </a:r>
          </a:p>
        </p:txBody>
      </p:sp>
      <p:graphicFrame>
        <p:nvGraphicFramePr>
          <p:cNvPr id="138277" name="Group 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4915566"/>
              </p:ext>
            </p:extLst>
          </p:nvPr>
        </p:nvGraphicFramePr>
        <p:xfrm>
          <a:off x="250825" y="2204864"/>
          <a:ext cx="8713788" cy="4464224"/>
        </p:xfrm>
        <a:graphic>
          <a:graphicData uri="http://schemas.openxmlformats.org/drawingml/2006/table">
            <a:tbl>
              <a:tblPr/>
              <a:tblGrid>
                <a:gridCol w="2930525"/>
                <a:gridCol w="5783263"/>
              </a:tblGrid>
              <a:tr h="1465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Постановка проблемы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Возникновение проблемной ситуации, осознание ее противоречия, формулирование проблемы.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Поиск решения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Выдвижение и проверка гипотез.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Выражение решения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Выражение нового знания научным языком в принятой форме.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Реализация продукта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Публичное представление продукта (использование в деятельности).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Проблемное обучение</a:t>
            </a:r>
            <a:br>
              <a:rPr lang="ru-RU" sz="3200" dirty="0" smtClean="0"/>
            </a:br>
            <a:r>
              <a:rPr lang="ru-RU" sz="3200" dirty="0" smtClean="0"/>
              <a:t>методы постановки проблемы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endParaRPr lang="ru-RU" dirty="0" smtClean="0"/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Сообщение проблемы учителем от проблемной ситуации.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Постановка проблемного вопроса.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Постановка проблемы учениками от проблемной ситуации.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Эвристическая беседа.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78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Эвристическая беседа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cs typeface="Times New Roman" pitchFamily="18" charset="0"/>
              </a:rPr>
              <a:t>это система </a:t>
            </a:r>
            <a:r>
              <a:rPr lang="ru-RU" dirty="0">
                <a:cs typeface="Times New Roman" pitchFamily="18" charset="0"/>
              </a:rPr>
              <a:t>логически взаимосвязанных вопросов учителя и ответов учащихся, конечной целью которой является решение целостной, новой для учащихся проблемы или её части. </a:t>
            </a: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cs typeface="Times New Roman" pitchFamily="18" charset="0"/>
              </a:rPr>
              <a:t>При </a:t>
            </a:r>
            <a:r>
              <a:rPr lang="ru-RU" dirty="0">
                <a:cs typeface="Times New Roman" pitchFamily="18" charset="0"/>
              </a:rPr>
              <a:t>этом методе обучения объяснение учителя сочетается с поисковой деятельностью школьников на всех или на отдельных этапах познавательного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5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Содержание вопросов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cs typeface="Times New Roman" pitchFamily="18" charset="0"/>
              </a:rPr>
              <a:t>сравнение и сопоставление предметов, изображений, фактов, явлений, </a:t>
            </a:r>
            <a:r>
              <a:rPr lang="ru-RU" dirty="0" smtClean="0">
                <a:cs typeface="Times New Roman" pitchFamily="18" charset="0"/>
              </a:rPr>
              <a:t>процессов;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уточнение сущности обсуждаемых </a:t>
            </a:r>
            <a:r>
              <a:rPr lang="ru-RU" dirty="0" smtClean="0">
                <a:cs typeface="Times New Roman" pitchFamily="18" charset="0"/>
              </a:rPr>
              <a:t>понятий;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выявление умений использовать знания в различных учебных и учебно-производственных </a:t>
            </a:r>
            <a:r>
              <a:rPr lang="ru-RU" dirty="0" smtClean="0">
                <a:cs typeface="Times New Roman" pitchFamily="18" charset="0"/>
              </a:rPr>
              <a:t>ситуациях;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объяснение </a:t>
            </a:r>
            <a:r>
              <a:rPr lang="ru-RU" dirty="0" smtClean="0">
                <a:cs typeface="Times New Roman" pitchFamily="18" charset="0"/>
              </a:rPr>
              <a:t>причин;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выявление последствий действий, применения различных </a:t>
            </a:r>
            <a:r>
              <a:rPr lang="ru-RU" dirty="0" smtClean="0">
                <a:cs typeface="Times New Roman" pitchFamily="18" charset="0"/>
              </a:rPr>
              <a:t>способов;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 доказательство, приведение </a:t>
            </a:r>
            <a:r>
              <a:rPr lang="ru-RU" dirty="0" smtClean="0">
                <a:cs typeface="Times New Roman" pitchFamily="18" charset="0"/>
              </a:rPr>
              <a:t>доводов;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 выявление </a:t>
            </a:r>
            <a:r>
              <a:rPr lang="ru-RU" dirty="0" err="1">
                <a:cs typeface="Times New Roman" pitchFamily="18" charset="0"/>
              </a:rPr>
              <a:t>межпредметных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связей.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формулировке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посильность;</a:t>
            </a:r>
            <a:endParaRPr lang="ru-RU" sz="900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четкость </a:t>
            </a:r>
            <a:r>
              <a:rPr lang="ru-RU" dirty="0" smtClean="0">
                <a:cs typeface="Times New Roman" pitchFamily="18" charset="0"/>
              </a:rPr>
              <a:t>формулировки;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направленность формулировки вопроса на стимулирование аргументированного ответа </a:t>
            </a:r>
            <a:r>
              <a:rPr lang="ru-RU" dirty="0" smtClean="0">
                <a:cs typeface="Times New Roman" pitchFamily="18" charset="0"/>
              </a:rPr>
              <a:t>ребенка;</a:t>
            </a:r>
            <a:endParaRPr lang="ru-RU" sz="900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каждый последующий вопрос - логическое продолжение предыдущего или ответа </a:t>
            </a:r>
            <a:r>
              <a:rPr lang="ru-RU" dirty="0" smtClean="0">
                <a:cs typeface="Times New Roman" pitchFamily="18" charset="0"/>
              </a:rPr>
              <a:t>ребенка;</a:t>
            </a:r>
            <a:endParaRPr lang="ru-RU" sz="900" dirty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опора </a:t>
            </a:r>
            <a:r>
              <a:rPr lang="ru-RU" dirty="0">
                <a:cs typeface="Times New Roman" pitchFamily="18" charset="0"/>
              </a:rPr>
              <a:t>вопроса на имеющийся запас знаний у детей с выходом за его рамки с целью получения новых </a:t>
            </a:r>
            <a:r>
              <a:rPr lang="ru-RU" dirty="0" smtClean="0">
                <a:cs typeface="Times New Roman" pitchFamily="18" charset="0"/>
              </a:rPr>
              <a:t>знаний;</a:t>
            </a:r>
            <a:endParaRPr lang="ru-RU" sz="900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необходимость воспроизведения усвоенных ранее знаний, как опоры в дальнейшем </a:t>
            </a:r>
            <a:r>
              <a:rPr lang="ru-RU" dirty="0" smtClean="0">
                <a:cs typeface="Times New Roman" pitchFamily="18" charset="0"/>
              </a:rPr>
              <a:t>поиске.</a:t>
            </a:r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4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Проблемное обучение</a:t>
            </a:r>
            <a:br>
              <a:rPr lang="ru-RU" sz="3200" dirty="0" smtClean="0"/>
            </a:br>
            <a:r>
              <a:rPr lang="ru-RU" sz="3200" dirty="0" smtClean="0"/>
              <a:t>приемы </a:t>
            </a:r>
            <a:r>
              <a:rPr lang="ru-RU" sz="3200" dirty="0" smtClean="0"/>
              <a:t>создания проблемных ситуаций</a:t>
            </a:r>
            <a:endParaRPr lang="ru-RU" sz="3200" dirty="0" smtClean="0"/>
          </a:p>
        </p:txBody>
      </p:sp>
      <p:graphicFrame>
        <p:nvGraphicFramePr>
          <p:cNvPr id="141371" name="Group 5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2198005"/>
              </p:ext>
            </p:extLst>
          </p:nvPr>
        </p:nvGraphicFramePr>
        <p:xfrm>
          <a:off x="179388" y="1556792"/>
          <a:ext cx="8775700" cy="5112297"/>
        </p:xfrm>
        <a:graphic>
          <a:graphicData uri="http://schemas.openxmlformats.org/drawingml/2006/table">
            <a:tbl>
              <a:tblPr/>
              <a:tblGrid>
                <a:gridCol w="1656308"/>
                <a:gridCol w="2232248"/>
                <a:gridCol w="4887144"/>
              </a:tblGrid>
              <a:tr h="55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Тип ПС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Тип противоречия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Приемы создания 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С удивлением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между 2 положениями;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между житейским представлением учащихся и научным фактом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Предъявить противоречивые факты, теории.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Обнажить житейское представление вопросом, практическим заданием; предъявить научный факт сообщением, экспериментом, наглядностью.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С затруднением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Между необходимостью и невозможностью выполнить требование учителя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Дать практическое задание: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А) не выполнимое вообще;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Б) не сходное с предыдущим.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Дать невыполнимое практическое задание, сходное с предыдущими: показать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непременимость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старых знаний.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Поставить проблемный вопрос.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316835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7704" y="1916832"/>
            <a:ext cx="0" cy="2952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15816" y="1916832"/>
            <a:ext cx="0" cy="2952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27584" y="3861048"/>
            <a:ext cx="316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7584" y="2852936"/>
            <a:ext cx="316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80112" y="3212976"/>
            <a:ext cx="172819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868144" y="3212976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176" y="3212976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4" idx="2"/>
          </p:cNvCxnSpPr>
          <p:nvPr/>
        </p:nvCxnSpPr>
        <p:spPr>
          <a:xfrm>
            <a:off x="6434488" y="3212976"/>
            <a:ext cx="972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20272" y="3212976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32240" y="3212976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580112" y="3501008"/>
            <a:ext cx="172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580112" y="3820585"/>
            <a:ext cx="172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543102" y="4149080"/>
            <a:ext cx="1765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543102" y="4437112"/>
            <a:ext cx="1765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543102" y="4725144"/>
            <a:ext cx="1765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75656" y="55172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 = 9 </a:t>
            </a:r>
            <a:r>
              <a:rPr lang="ru-RU" sz="3200" dirty="0" smtClean="0"/>
              <a:t>кв.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5534566" y="552035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 = 36 </a:t>
            </a:r>
            <a:r>
              <a:rPr lang="ru-RU" sz="3200" dirty="0" smtClean="0"/>
              <a:t>кв.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9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Понятие «универсальные учебные действия»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017713"/>
            <a:ext cx="8631238" cy="4506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способность субъекта к саморазвитию и самосовершенствованию путем сознательного и активного присвоения нового социального опыта;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совокупность способов действия учащегося (а также связанных с ними навыков учебной работы), обеспечивающих самостоятельное усвоение новых знаний, формирование умений, включая организацию этого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0037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Пути реализации идей личностно-ориентированного подхода</a:t>
            </a:r>
            <a:br>
              <a:rPr lang="ru-RU" sz="2800" dirty="0" smtClean="0"/>
            </a:br>
            <a:r>
              <a:rPr lang="ru-RU" sz="2800" dirty="0" smtClean="0"/>
              <a:t>к образовательной деятельности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95288" y="2276475"/>
            <a:ext cx="2592387" cy="1728788"/>
            <a:chOff x="249" y="1434"/>
            <a:chExt cx="1633" cy="1089"/>
          </a:xfrm>
        </p:grpSpPr>
        <p:sp>
          <p:nvSpPr>
            <p:cNvPr id="38922" name="Rectangle 4"/>
            <p:cNvSpPr>
              <a:spLocks noChangeArrowheads="1"/>
            </p:cNvSpPr>
            <p:nvPr/>
          </p:nvSpPr>
          <p:spPr bwMode="auto">
            <a:xfrm>
              <a:off x="249" y="1434"/>
              <a:ext cx="1633" cy="108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3" name="Text Box 5"/>
            <p:cNvSpPr txBox="1">
              <a:spLocks noChangeArrowheads="1"/>
            </p:cNvSpPr>
            <p:nvPr/>
          </p:nvSpPr>
          <p:spPr bwMode="auto">
            <a:xfrm>
              <a:off x="334" y="1525"/>
              <a:ext cx="1476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/>
                <a:t>Создание благоприятной психологически комфортной образовательной среды</a:t>
              </a:r>
            </a:p>
          </p:txBody>
        </p:sp>
      </p:grpSp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3348038" y="3644900"/>
            <a:ext cx="2520950" cy="1739900"/>
            <a:chOff x="1882" y="2205"/>
            <a:chExt cx="1588" cy="1096"/>
          </a:xfrm>
        </p:grpSpPr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1882" y="2205"/>
              <a:ext cx="158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1" name="Text Box 8"/>
            <p:cNvSpPr txBox="1">
              <a:spLocks noChangeArrowheads="1"/>
            </p:cNvSpPr>
            <p:nvPr/>
          </p:nvSpPr>
          <p:spPr bwMode="auto">
            <a:xfrm>
              <a:off x="1973" y="2205"/>
              <a:ext cx="1406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Диагностика и учет индивидуальных личностных особенностей детей</a:t>
              </a:r>
            </a:p>
          </p:txBody>
        </p:sp>
      </p:grp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6227763" y="4724400"/>
            <a:ext cx="2557462" cy="1728788"/>
            <a:chOff x="3923" y="2976"/>
            <a:chExt cx="1611" cy="1089"/>
          </a:xfrm>
        </p:grpSpPr>
        <p:sp>
          <p:nvSpPr>
            <p:cNvPr id="38918" name="Rectangle 10"/>
            <p:cNvSpPr>
              <a:spLocks noChangeArrowheads="1"/>
            </p:cNvSpPr>
            <p:nvPr/>
          </p:nvSpPr>
          <p:spPr bwMode="auto">
            <a:xfrm>
              <a:off x="3923" y="2976"/>
              <a:ext cx="1611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19" name="Text Box 11"/>
            <p:cNvSpPr txBox="1">
              <a:spLocks noChangeArrowheads="1"/>
            </p:cNvSpPr>
            <p:nvPr/>
          </p:nvSpPr>
          <p:spPr bwMode="auto">
            <a:xfrm>
              <a:off x="4014" y="3113"/>
              <a:ext cx="14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Технология личностно-ориентированного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7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Личностно-ориентированное обучение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28801"/>
            <a:ext cx="8631238" cy="4968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Содержание личностно-ориентированного обучения должно включать в себя следующие компоненты: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аксиологический (имеет целью введение учащихся в мир ценностей и оказание им помощи в выборе личностно-значимой системы ценностных ориентиров);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когнитивный (обеспечивает учащихся системой научных знаний о человеке, культуре, истории, природе, ноосфере как основе духовного развития);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dirty="0" err="1" smtClean="0"/>
              <a:t>деятельностно</a:t>
            </a:r>
            <a:r>
              <a:rPr lang="ru-RU" sz="2000" dirty="0" smtClean="0"/>
              <a:t>-творческий (имеет целью формирование у учащихся разнообразных способов деятельности, творческих способностей);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личностный (обеспечивает самопознание, развитие рефлексивных способностей, овладение способами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, самосовершенствования и самоопределения, формирования жизненной позиции).</a:t>
            </a:r>
          </a:p>
        </p:txBody>
      </p:sp>
    </p:spTree>
    <p:extLst>
      <p:ext uri="{BB962C8B-B14F-4D97-AF65-F5344CB8AC3E}">
        <p14:creationId xmlns:p14="http://schemas.microsoft.com/office/powerpoint/2010/main" val="33200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Личностно-ориентированное обучение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017713"/>
            <a:ext cx="8631238" cy="4651375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endParaRPr lang="ru-RU" dirty="0" smtClean="0"/>
          </a:p>
          <a:p>
            <a:pPr marL="609600" indent="-609600" eaLnBrk="1" hangingPunct="1">
              <a:lnSpc>
                <a:spcPct val="150000"/>
              </a:lnSpc>
            </a:pPr>
            <a:r>
              <a:rPr lang="ru-RU" dirty="0" smtClean="0"/>
              <a:t>Личностно-ориентированная позиция педагога.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dirty="0" smtClean="0"/>
              <a:t>Субъектная позиция ученика в образовательном процессе.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dirty="0" smtClean="0"/>
              <a:t>Характер взаимоотношений между учителем и учеником в учебном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32562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Итоговое оценивание школы</a:t>
            </a:r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395536" y="1268760"/>
            <a:ext cx="7939241" cy="5328592"/>
            <a:chOff x="395536" y="1497650"/>
            <a:chExt cx="7939241" cy="5099702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446075" y="3123171"/>
              <a:ext cx="0" cy="17413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367711" y="3123171"/>
              <a:ext cx="0" cy="17413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044035" y="3123171"/>
              <a:ext cx="0" cy="1044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044035" y="1497650"/>
              <a:ext cx="2429865" cy="58072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Предметные результаты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95536" y="2426638"/>
              <a:ext cx="2754689" cy="69653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Словесное оценивание выполнения требований стандарта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312062" y="2426638"/>
              <a:ext cx="2105041" cy="69653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Балльная оценка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580088" y="2426638"/>
              <a:ext cx="2754689" cy="69653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Накопительная оценка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473900" y="1730105"/>
              <a:ext cx="1782513" cy="8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54373" y="2194182"/>
              <a:ext cx="51845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446075" y="1730105"/>
              <a:ext cx="1147" cy="6965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854373" y="2194182"/>
              <a:ext cx="0" cy="232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7038926" y="2194182"/>
              <a:ext cx="0" cy="232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95536" y="3471437"/>
              <a:ext cx="2754689" cy="58072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Выполнено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на базовом уровне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95536" y="4167969"/>
              <a:ext cx="2754689" cy="58072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Не выполнено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на базовом уровне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95536" y="4864502"/>
              <a:ext cx="2754689" cy="579888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Выполнено на повышенном уровне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19211" y="3123171"/>
              <a:ext cx="0" cy="348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312062" y="4864502"/>
              <a:ext cx="2107337" cy="58072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«Отлично»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312062" y="3471437"/>
              <a:ext cx="2107337" cy="581555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«Удовлетвори-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тельно»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312062" y="4167969"/>
              <a:ext cx="2107337" cy="580722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«Хорошо»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580088" y="3471437"/>
              <a:ext cx="2754689" cy="1973787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Итоговые работы по предметам, результаты педагогической диагностики, творческие задания, проекты, исследования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256413" y="1497650"/>
              <a:ext cx="2432160" cy="581555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Метапредметные результаты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8011102" y="3123171"/>
              <a:ext cx="1147" cy="347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395536" y="5805264"/>
              <a:ext cx="2754689" cy="792088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Комплексная контрольная работа на основе работы с текстом (Приложение 1)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150225" y="5805264"/>
              <a:ext cx="2429863" cy="792088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Оценки 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за выполнение итоговых работ по всем учебным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предметам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580088" y="5805264"/>
              <a:ext cx="2754689" cy="792088"/>
            </a:xfrm>
            <a:prstGeom prst="rect">
              <a:avLst/>
            </a:prstGeom>
            <a:solidFill>
              <a:srgbClr val="DFF9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Портфолио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ученика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aseline="0" dirty="0" smtClean="0">
                  <a:latin typeface="Arial" pitchFamily="34" charset="0"/>
                  <a:cs typeface="Arial" pitchFamily="34" charset="0"/>
                </a:rPr>
                <a:t>(Приложение 2)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1799364" y="5444390"/>
              <a:ext cx="0" cy="174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4459350" y="5464782"/>
              <a:ext cx="0" cy="174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6944393" y="5439337"/>
              <a:ext cx="0" cy="174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40" idx="0"/>
              <a:endCxn id="41" idx="0"/>
            </p:cNvCxnSpPr>
            <p:nvPr/>
          </p:nvCxnSpPr>
          <p:spPr>
            <a:xfrm flipV="1">
              <a:off x="416999" y="5638915"/>
              <a:ext cx="7916051" cy="165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416999" y="5655491"/>
              <a:ext cx="0" cy="174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8333050" y="5638915"/>
              <a:ext cx="0" cy="174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800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7363" y="116633"/>
            <a:ext cx="8805117" cy="6728668"/>
            <a:chOff x="87363" y="116633"/>
            <a:chExt cx="8805117" cy="6728668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79512" y="116633"/>
              <a:ext cx="8712968" cy="6728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4515866" y="5524853"/>
              <a:ext cx="0" cy="475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6345420" y="5524853"/>
              <a:ext cx="875860" cy="475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412336" y="5524853"/>
              <a:ext cx="795341" cy="475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15866" y="3912652"/>
              <a:ext cx="0" cy="759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594595" y="3912652"/>
              <a:ext cx="3023013" cy="759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1412336" y="3912652"/>
              <a:ext cx="3103531" cy="759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12" name="Line 10">
              <a:hlinkClick r:id="rId2"/>
            </p:cNvPr>
            <p:cNvSpPr>
              <a:spLocks noChangeShapeType="1"/>
            </p:cNvSpPr>
            <p:nvPr/>
          </p:nvSpPr>
          <p:spPr bwMode="auto">
            <a:xfrm>
              <a:off x="4515866" y="496991"/>
              <a:ext cx="0" cy="3319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77229" y="116633"/>
              <a:ext cx="8434733" cy="583504"/>
            </a:xfrm>
            <a:prstGeom prst="rect">
              <a:avLst/>
            </a:prstGeom>
            <a:solidFill>
              <a:srgbClr val="558F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Диагностика уровня развития психических процессов</a:t>
              </a:r>
              <a:endPara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2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377229" y="972439"/>
              <a:ext cx="8434733" cy="583504"/>
            </a:xfrm>
            <a:prstGeom prst="rect">
              <a:avLst/>
            </a:prstGeom>
            <a:solidFill>
              <a:srgbClr val="A4C6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Диагностика психологических особенностей</a:t>
              </a:r>
              <a:endParaRPr lang="ru-RU" sz="2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65598" y="2114847"/>
              <a:ext cx="8434733" cy="582424"/>
            </a:xfrm>
            <a:prstGeom prst="rect">
              <a:avLst/>
            </a:prstGeom>
            <a:solidFill>
              <a:srgbClr val="C1C1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Диагностика личностных результатов ООП НОО</a:t>
              </a:r>
              <a:endPara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77229" y="2963917"/>
              <a:ext cx="8434733" cy="1044905"/>
            </a:xfrm>
            <a:prstGeom prst="rect">
              <a:avLst/>
            </a:prstGeom>
            <a:solidFill>
              <a:srgbClr val="A08F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Диагностика предметных и </a:t>
              </a:r>
              <a:r>
                <a:rPr lang="ru-RU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метапредметных</a:t>
              </a:r>
              <a:r>
                <a: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результатов ООП НОО</a:t>
              </a:r>
              <a:endPara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77229" y="4672288"/>
              <a:ext cx="2068424" cy="1003843"/>
            </a:xfrm>
            <a:prstGeom prst="rect">
              <a:avLst/>
            </a:prstGeom>
            <a:solidFill>
              <a:srgbClr val="B7B5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Балльная оценка</a:t>
              </a:r>
              <a:endParaRPr lang="ru-RU" sz="2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162265" y="4672288"/>
              <a:ext cx="2386918" cy="1003843"/>
            </a:xfrm>
            <a:prstGeom prst="rect">
              <a:avLst/>
            </a:prstGeom>
            <a:solidFill>
              <a:srgbClr val="9EC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Словесная оценка</a:t>
              </a:r>
              <a:endPara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011716" y="4674449"/>
              <a:ext cx="2788615" cy="1004924"/>
            </a:xfrm>
            <a:prstGeom prst="rect">
              <a:avLst/>
            </a:prstGeom>
            <a:solidFill>
              <a:srgbClr val="A7DE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Накопительная оценка</a:t>
              </a:r>
              <a:endPara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79512" y="6000300"/>
              <a:ext cx="1829553" cy="845001"/>
            </a:xfrm>
            <a:prstGeom prst="rect">
              <a:avLst/>
            </a:prstGeom>
            <a:solidFill>
              <a:srgbClr val="CBF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Стартовая</a:t>
              </a:r>
              <a:r>
                <a:rPr lang="ru-RU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диагностика</a:t>
              </a:r>
              <a:endPara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968806" y="6000300"/>
              <a:ext cx="2386918" cy="845001"/>
            </a:xfrm>
            <a:prstGeom prst="rect">
              <a:avLst/>
            </a:prstGeom>
            <a:solidFill>
              <a:srgbClr val="CBF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Самооценивание</a:t>
              </a:r>
              <a:r>
                <a:rPr lang="ru-RU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школьников</a:t>
              </a:r>
              <a:endPara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355725" y="6000300"/>
              <a:ext cx="1830448" cy="845001"/>
            </a:xfrm>
            <a:prstGeom prst="rect">
              <a:avLst/>
            </a:prstGeom>
            <a:solidFill>
              <a:srgbClr val="CBF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Оценивание</a:t>
              </a:r>
              <a:r>
                <a:rPr lang="ru-RU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учителя</a:t>
              </a:r>
              <a:endPara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6105654" y="6000300"/>
              <a:ext cx="2620421" cy="834195"/>
            </a:xfrm>
            <a:prstGeom prst="rect">
              <a:avLst/>
            </a:prstGeom>
            <a:solidFill>
              <a:srgbClr val="CBF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Наблюдения психолога</a:t>
              </a:r>
              <a:endPara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87363" y="1844824"/>
              <a:ext cx="87129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5331E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4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Возможные методики диагностирования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4" y="1598613"/>
            <a:ext cx="8412931" cy="5070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3200" dirty="0"/>
              <a:t>Карты наблюдений по оценке качественных особенностей учебной деятельности ученика.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3200" dirty="0"/>
              <a:t>Типовые задачи (А.Г. </a:t>
            </a:r>
            <a:r>
              <a:rPr lang="ru-RU" sz="3200" dirty="0" err="1"/>
              <a:t>Асмолов</a:t>
            </a:r>
            <a:r>
              <a:rPr lang="ru-RU" sz="3200" dirty="0"/>
              <a:t>).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3200" dirty="0"/>
              <a:t>Традиционные формы оценки знаний.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3200" dirty="0"/>
              <a:t>Инновационные формы содержательного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8902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Диагностический инструментарий (ЛУУД)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12777"/>
            <a:ext cx="8425631" cy="52563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Методика «Беседа о школе» (модифицированный вариант Т. А. </a:t>
            </a:r>
            <a:r>
              <a:rPr lang="ru-RU" sz="1900" dirty="0" err="1" smtClean="0"/>
              <a:t>Нежновой</a:t>
            </a:r>
            <a:r>
              <a:rPr lang="ru-RU" sz="1900" dirty="0" smtClean="0"/>
              <a:t>, Д. Б. </a:t>
            </a:r>
            <a:r>
              <a:rPr lang="ru-RU" sz="1900" dirty="0" err="1" smtClean="0"/>
              <a:t>Эльконина</a:t>
            </a:r>
            <a:r>
              <a:rPr lang="ru-RU" sz="1900" dirty="0" smtClean="0"/>
              <a:t>, А. Л. </a:t>
            </a:r>
            <a:r>
              <a:rPr lang="ru-RU" sz="1900" dirty="0" err="1" smtClean="0"/>
              <a:t>Венгера</a:t>
            </a:r>
            <a:r>
              <a:rPr lang="ru-RU" sz="1900" dirty="0" smtClean="0"/>
              <a:t>);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Проба на познавательную инициативу «Незавершенная сказка»;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Методика «Кто Я?» (модификация методики М. Куна);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Рефлексивная самооценка учебной деятельности;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Шкала выраженности учебно-познавательного интереса (по Г.Ю. </a:t>
            </a:r>
            <a:r>
              <a:rPr lang="ru-RU" sz="1900" dirty="0" err="1" smtClean="0"/>
              <a:t>Ксензовой</a:t>
            </a:r>
            <a:r>
              <a:rPr lang="ru-RU" sz="1900" dirty="0" smtClean="0"/>
              <a:t>);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Опросник мотивации;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Методика выявления характера атрибуции успеха/неуспеха;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Задание на оценку усвоения нормы взаимопомощи;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Задание на учет мотивов героев в решении моральной дилеммы (модифицированная задача Ж. Пиаже, 2006);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Задание на выявление уровня моральной </a:t>
            </a:r>
            <a:r>
              <a:rPr lang="ru-RU" sz="1900" dirty="0" err="1" smtClean="0"/>
              <a:t>децентрации</a:t>
            </a:r>
            <a:r>
              <a:rPr lang="ru-RU" sz="1900" dirty="0" smtClean="0"/>
              <a:t> (Ж. Пиаже);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Моральная дилемма (</a:t>
            </a:r>
            <a:r>
              <a:rPr lang="ru-RU" sz="1900" dirty="0" err="1" smtClean="0"/>
              <a:t>норама</a:t>
            </a:r>
            <a:r>
              <a:rPr lang="ru-RU" sz="1900" dirty="0" smtClean="0"/>
              <a:t> взаимопомощи в конфликте с личными интересами);</a:t>
            </a:r>
          </a:p>
          <a:p>
            <a:pPr eaLnBrk="1" hangingPunct="1">
              <a:lnSpc>
                <a:spcPct val="110000"/>
              </a:lnSpc>
            </a:pPr>
            <a:r>
              <a:rPr lang="ru-RU" sz="1900" dirty="0" smtClean="0"/>
              <a:t>Анкета «Оцени поступок» (дифференциация конвенциональных и моральных норм по э. </a:t>
            </a:r>
            <a:r>
              <a:rPr lang="ru-RU" sz="1900" dirty="0" err="1" smtClean="0"/>
              <a:t>Туриелю</a:t>
            </a:r>
            <a:r>
              <a:rPr lang="ru-RU" sz="1900" dirty="0" smtClean="0"/>
              <a:t>) и др.</a:t>
            </a:r>
          </a:p>
        </p:txBody>
      </p:sp>
    </p:spTree>
    <p:extLst>
      <p:ext uri="{BB962C8B-B14F-4D97-AF65-F5344CB8AC3E}">
        <p14:creationId xmlns:p14="http://schemas.microsoft.com/office/powerpoint/2010/main" val="13919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Диагностический инструментарий (РУУД)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2017713"/>
            <a:ext cx="8704263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Тест «выкладывание узора из кубиков»;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smtClean="0"/>
              <a:t>Проба на внимание (П.Я. Гальперин и С.Л. </a:t>
            </a:r>
            <a:r>
              <a:rPr lang="ru-RU" sz="2800" dirty="0" err="1" smtClean="0"/>
              <a:t>Кабыльницкая</a:t>
            </a:r>
            <a:r>
              <a:rPr lang="ru-RU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873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Диагностический инструментарий (ПУУД)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556793"/>
            <a:ext cx="8424936" cy="511229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800" dirty="0" smtClean="0"/>
              <a:t>Построение числового эквивалента или взаимно-однозначного взаимодействия (Ж. Пиаже, А. </a:t>
            </a:r>
            <a:r>
              <a:rPr lang="ru-RU" sz="2800" dirty="0" err="1" smtClean="0"/>
              <a:t>Шеминьска</a:t>
            </a:r>
            <a:r>
              <a:rPr lang="ru-RU" sz="2800" dirty="0" smtClean="0"/>
              <a:t>);</a:t>
            </a:r>
          </a:p>
          <a:p>
            <a:pPr eaLnBrk="1" hangingPunct="1"/>
            <a:r>
              <a:rPr lang="ru-RU" sz="2800" dirty="0" smtClean="0"/>
              <a:t>Проба на определение количества слов в предложении (С.Н. Карпова);</a:t>
            </a:r>
          </a:p>
          <a:p>
            <a:pPr eaLnBrk="1" hangingPunct="1"/>
            <a:r>
              <a:rPr lang="ru-RU" sz="2800" dirty="0" smtClean="0"/>
              <a:t>Методика «Кодирование» (11 </a:t>
            </a:r>
            <a:r>
              <a:rPr lang="ru-RU" sz="2800" dirty="0" err="1" smtClean="0"/>
              <a:t>субтест</a:t>
            </a:r>
            <a:r>
              <a:rPr lang="ru-RU" sz="2800" dirty="0" smtClean="0"/>
              <a:t> теста Д. Векслера в версии А.Ю. Панасюка);</a:t>
            </a:r>
          </a:p>
          <a:p>
            <a:pPr eaLnBrk="1" hangingPunct="1"/>
            <a:r>
              <a:rPr lang="ru-RU" sz="2800" dirty="0" smtClean="0"/>
              <a:t>Диагностика универсального действия общего приема решения задач (А.Р. </a:t>
            </a:r>
            <a:r>
              <a:rPr lang="ru-RU" sz="2800" dirty="0" err="1" smtClean="0"/>
              <a:t>Лурия</a:t>
            </a:r>
            <a:r>
              <a:rPr lang="ru-RU" sz="2800" dirty="0" smtClean="0"/>
              <a:t>, Л.С. Цветкова);</a:t>
            </a:r>
          </a:p>
          <a:p>
            <a:pPr eaLnBrk="1" hangingPunct="1"/>
            <a:r>
              <a:rPr lang="ru-RU" sz="2800" dirty="0" smtClean="0"/>
              <a:t>Методика «Нахождение схем к задачам» (А.Н. Рябинкина) и др.</a:t>
            </a:r>
          </a:p>
        </p:txBody>
      </p:sp>
    </p:spTree>
    <p:extLst>
      <p:ext uri="{BB962C8B-B14F-4D97-AF65-F5344CB8AC3E}">
        <p14:creationId xmlns:p14="http://schemas.microsoft.com/office/powerpoint/2010/main" val="12427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Диагностический инструментарий (КУУД)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017713"/>
            <a:ext cx="8280598" cy="4579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dirty="0" smtClean="0"/>
              <a:t>Задание «Левая и правая стороны» (Ж. Пиаже);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Методика «Кто прав?» (Г.А. </a:t>
            </a:r>
            <a:r>
              <a:rPr lang="ru-RU" dirty="0" err="1" smtClean="0"/>
              <a:t>Цукерман</a:t>
            </a:r>
            <a:r>
              <a:rPr lang="ru-RU" dirty="0" smtClean="0"/>
              <a:t> и др.);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Задание «Рукавички» (Г.А. </a:t>
            </a:r>
            <a:r>
              <a:rPr lang="ru-RU" dirty="0" err="1" smtClean="0"/>
              <a:t>Цукерман</a:t>
            </a:r>
            <a:r>
              <a:rPr lang="ru-RU" dirty="0" smtClean="0"/>
              <a:t>);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/>
              <a:t>Задание «Дорога к дому» (модифицированный вариант методики «Архитектор-строитель») и др.</a:t>
            </a:r>
          </a:p>
        </p:txBody>
      </p:sp>
    </p:spTree>
    <p:extLst>
      <p:ext uri="{BB962C8B-B14F-4D97-AF65-F5344CB8AC3E}">
        <p14:creationId xmlns:p14="http://schemas.microsoft.com/office/powerpoint/2010/main" val="4897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Понятие «универсальные учебные действия»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556793"/>
            <a:ext cx="8425631" cy="5040858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ru-RU" sz="3000" dirty="0" smtClean="0"/>
              <a:t>Достижение умения учиться предполагает полноценное освоение школьниками всех компонентов учебной деятельности: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000" dirty="0" smtClean="0"/>
              <a:t>познавательные и учебные мотивы;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000" dirty="0" smtClean="0"/>
              <a:t>учебная цель;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000" dirty="0" smtClean="0"/>
              <a:t>учебная задача;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000" dirty="0" smtClean="0"/>
              <a:t>учебные действия и операции (ориентировка, преобразование материала, контроль и оценка).</a:t>
            </a:r>
          </a:p>
        </p:txBody>
      </p:sp>
    </p:spTree>
    <p:extLst>
      <p:ext uri="{BB962C8B-B14F-4D97-AF65-F5344CB8AC3E}">
        <p14:creationId xmlns:p14="http://schemas.microsoft.com/office/powerpoint/2010/main" val="1609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Перспективные виды проверки образовательных достижений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4" y="1598613"/>
            <a:ext cx="8268915" cy="51427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ru-RU" sz="2800" dirty="0"/>
              <a:t>терминологические диктанты;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решение практических задач различного содержания;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заполнение схем, таблиц;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тестирование (с выбором одного или нескольких ответов; на определение соответствия и последовательности предложенных элементов);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задания, не требующие внешней оценки;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диагностика самоконтроля;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рейтинговая контрольная работа;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формирование самооценки.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57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/>
              <a:t>Виды комплексной оценки индивидуальных образовательных достижений младших школьников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4" y="1598612"/>
            <a:ext cx="8412931" cy="514275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sz="2800" dirty="0"/>
              <a:t>«Подиум». Места для презентации детских работ.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«Рефлексивная карта» ученика.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«Тетрадь моих достижений».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«Карта успеха».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Презентации исследовательских проектов.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Листы самооценки.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Портфолио ученика.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«Ассамблея знаний».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Олимпиады по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35241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4313"/>
            <a:ext cx="8692455" cy="76641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Виды умений</a:t>
            </a:r>
          </a:p>
        </p:txBody>
      </p:sp>
      <p:graphicFrame>
        <p:nvGraphicFramePr>
          <p:cNvPr id="98347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05111906"/>
              </p:ext>
            </p:extLst>
          </p:nvPr>
        </p:nvGraphicFramePr>
        <p:xfrm>
          <a:off x="250825" y="1484785"/>
          <a:ext cx="8425631" cy="5112864"/>
        </p:xfrm>
        <a:graphic>
          <a:graphicData uri="http://schemas.openxmlformats.org/drawingml/2006/table">
            <a:tbl>
              <a:tblPr/>
              <a:tblGrid>
                <a:gridCol w="3416046"/>
                <a:gridCol w="5009585"/>
              </a:tblGrid>
              <a:tr h="703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Вид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Поле применения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Предметное умение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Внутри конкретного предмета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9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Общеучебное умение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На разных предметах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9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Универсальное умение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Во всех видах деятельности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1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476672"/>
            <a:ext cx="8424936" cy="612097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45000"/>
              </a:lnSpc>
            </a:pPr>
            <a:r>
              <a:rPr lang="ru-RU" b="1" dirty="0" smtClean="0"/>
              <a:t>Федеральный государственный образовательный стандарт НОО.</a:t>
            </a:r>
          </a:p>
          <a:p>
            <a:pPr eaLnBrk="1" hangingPunct="1">
              <a:lnSpc>
                <a:spcPct val="145000"/>
              </a:lnSpc>
              <a:buFontTx/>
              <a:buNone/>
            </a:pPr>
            <a:endParaRPr lang="ru-RU" b="1" dirty="0" smtClean="0"/>
          </a:p>
          <a:p>
            <a:pPr eaLnBrk="1" hangingPunct="1">
              <a:lnSpc>
                <a:spcPct val="145000"/>
              </a:lnSpc>
            </a:pPr>
            <a:r>
              <a:rPr lang="ru-RU" i="1" dirty="0" smtClean="0"/>
              <a:t>Примерная основная образовательная программа НОО, раздел «Планируемые результаты освоения обучающимися ООП НОО»</a:t>
            </a:r>
            <a:r>
              <a:rPr lang="ru-RU" b="1" dirty="0" smtClean="0"/>
              <a:t> </a:t>
            </a:r>
            <a:r>
              <a:rPr lang="ru-RU" sz="2400" dirty="0" smtClean="0"/>
              <a:t>(Программа подготовлена Институтом стратегических исследований в образовании РАО. Научные руководители — член-корреспондент РАО А.М. Кондаков, академик РАО Л.П. </a:t>
            </a:r>
            <a:r>
              <a:rPr lang="ru-RU" sz="2400" dirty="0" err="1" smtClean="0"/>
              <a:t>Кезина</a:t>
            </a:r>
            <a:r>
              <a:rPr lang="ru-RU" sz="2400" dirty="0" smtClean="0"/>
              <a:t> Составитель — Е.С. Савинов).</a:t>
            </a:r>
          </a:p>
          <a:p>
            <a:pPr eaLnBrk="1" hangingPunct="1">
              <a:lnSpc>
                <a:spcPct val="145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145000"/>
              </a:lnSpc>
            </a:pPr>
            <a:r>
              <a:rPr lang="ru-RU" i="1" dirty="0" smtClean="0"/>
              <a:t>Как проектировать универсальные учебные действия в начальной школе:</a:t>
            </a:r>
            <a:r>
              <a:rPr lang="ru-RU" dirty="0" smtClean="0"/>
              <a:t> </a:t>
            </a:r>
            <a:r>
              <a:rPr lang="ru-RU" sz="2400" dirty="0" smtClean="0"/>
              <a:t>от действия к мысли: пособие для учителя/[А.Г. </a:t>
            </a:r>
            <a:r>
              <a:rPr lang="ru-RU" sz="2400" dirty="0" err="1" smtClean="0"/>
              <a:t>Асмолов</a:t>
            </a:r>
            <a:r>
              <a:rPr lang="ru-RU" sz="2400" dirty="0" smtClean="0"/>
              <a:t>, Г.В. </a:t>
            </a:r>
            <a:r>
              <a:rPr lang="ru-RU" sz="2400" dirty="0" err="1" smtClean="0"/>
              <a:t>Бурменская</a:t>
            </a:r>
            <a:r>
              <a:rPr lang="ru-RU" sz="2400" dirty="0" smtClean="0"/>
              <a:t>, И.А. Володарская и др.]; под ред. А.Г. </a:t>
            </a:r>
            <a:r>
              <a:rPr lang="ru-RU" sz="2400" dirty="0" err="1" smtClean="0"/>
              <a:t>Асмолова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4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Виды универсальных учебных действий (А.Г. </a:t>
            </a:r>
            <a:r>
              <a:rPr lang="ru-RU" sz="3200" dirty="0" err="1"/>
              <a:t>Асмолов</a:t>
            </a:r>
            <a:r>
              <a:rPr lang="ru-RU" sz="3200" dirty="0"/>
              <a:t>)</a:t>
            </a:r>
          </a:p>
        </p:txBody>
      </p: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323528" y="1916113"/>
            <a:ext cx="7758349" cy="4392612"/>
            <a:chOff x="521" y="1071"/>
            <a:chExt cx="4763" cy="2767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21" y="1797"/>
              <a:ext cx="499" cy="1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657" y="2024"/>
              <a:ext cx="273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latin typeface="Arial" charset="0"/>
                </a:rPr>
                <a:t>УУД</a:t>
              </a: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1429" y="1071"/>
              <a:ext cx="1723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1429" y="2614"/>
              <a:ext cx="1723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1429" y="3339"/>
              <a:ext cx="1723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1429" y="1842"/>
              <a:ext cx="1723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1565" y="1162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Arial" charset="0"/>
                </a:rPr>
                <a:t>личностные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565" y="1933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Arial" charset="0"/>
                </a:rPr>
                <a:t>регулятивные</a:t>
              </a: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474" y="2704"/>
              <a:ext cx="16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Arial" charset="0"/>
                </a:rPr>
                <a:t>познавательные</a:t>
              </a: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1429" y="3430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Arial" charset="0"/>
                </a:rPr>
                <a:t>коммуникативные</a:t>
              </a: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V="1">
              <a:off x="1020" y="1298"/>
              <a:ext cx="40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020" y="3158"/>
              <a:ext cx="409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V="1">
              <a:off x="1020" y="2069"/>
              <a:ext cx="40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020" y="2659"/>
              <a:ext cx="40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470" y="2115"/>
              <a:ext cx="1814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470" y="2568"/>
              <a:ext cx="1814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470" y="3022"/>
              <a:ext cx="1814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3742" y="2160"/>
              <a:ext cx="13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общеучебные</a:t>
              </a:r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3878" y="2614"/>
              <a:ext cx="10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логические</a:t>
              </a:r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3470" y="3022"/>
              <a:ext cx="17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постановка и решение проблемы</a:t>
              </a: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flipV="1">
              <a:off x="3152" y="2251"/>
              <a:ext cx="31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3152" y="3113"/>
              <a:ext cx="31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 flipV="1">
              <a:off x="3152" y="2704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576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282</TotalTime>
  <Words>3293</Words>
  <Application>Microsoft Office PowerPoint</Application>
  <PresentationFormat>Экран (4:3)</PresentationFormat>
  <Paragraphs>427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Эркер</vt:lpstr>
      <vt:lpstr>Формирование универсальных учебных действий у младших школьников</vt:lpstr>
      <vt:lpstr>Требования стандарта</vt:lpstr>
      <vt:lpstr>Презентация PowerPoint</vt:lpstr>
      <vt:lpstr>Презентация PowerPoint</vt:lpstr>
      <vt:lpstr>Понятие «универсальные учебные действия»</vt:lpstr>
      <vt:lpstr>Понятие «универсальные учебные действия»</vt:lpstr>
      <vt:lpstr>Виды умений</vt:lpstr>
      <vt:lpstr>Презентация PowerPoint</vt:lpstr>
      <vt:lpstr>Виды универсальных учебных действий (А.Г. Асмолов)</vt:lpstr>
      <vt:lpstr>Презентация PowerPoint</vt:lpstr>
      <vt:lpstr>Структура основной образовательной программы</vt:lpstr>
      <vt:lpstr>Структура программы формирования УУД</vt:lpstr>
      <vt:lpstr>Рабочие программы (учебные предметы и курсы)</vt:lpstr>
      <vt:lpstr>Ценностные ориентиры начального общего образования</vt:lpstr>
      <vt:lpstr>Цели начального образования</vt:lpstr>
      <vt:lpstr>Концептуальные подходы к построению образовательного процесса в начальной школе</vt:lpstr>
      <vt:lpstr>Компетентностный подход</vt:lpstr>
      <vt:lpstr>Проблемно ориентированное развивающее образование</vt:lpstr>
      <vt:lpstr>Личностно ориентированное развивающее образование</vt:lpstr>
      <vt:lpstr>Смысловая педагогика вариативного развивающего образования </vt:lpstr>
      <vt:lpstr>Контекстный подход</vt:lpstr>
      <vt:lpstr>Системно-деятельностный подход</vt:lpstr>
      <vt:lpstr>Системно-деятельностный подход</vt:lpstr>
      <vt:lpstr>Виды учебных действий моделирующе-преобразующего характера</vt:lpstr>
      <vt:lpstr>Формы процесса формирования УУД</vt:lpstr>
      <vt:lpstr>Уровни процесса формирования УУД</vt:lpstr>
      <vt:lpstr>Пути формирования УУД</vt:lpstr>
      <vt:lpstr>Педагогические технологии, адекватные целям ФГОС НОО</vt:lpstr>
      <vt:lpstr>Обучение в сотрудничестве</vt:lpstr>
      <vt:lpstr>Обучение в сотрудничестве</vt:lpstr>
      <vt:lpstr>Технология группового обучения</vt:lpstr>
      <vt:lpstr>Обучение в сотрудничестве</vt:lpstr>
      <vt:lpstr>Обучение в сотрудничестве</vt:lpstr>
      <vt:lpstr>Метод проектов</vt:lpstr>
      <vt:lpstr>Специфические черты (различия) проектной и учебно-исследовательской деятельности</vt:lpstr>
      <vt:lpstr>Типология форм организации проектной деятельности (проектов) </vt:lpstr>
      <vt:lpstr>Метод проектов</vt:lpstr>
      <vt:lpstr>Формы организации учебно-исследовательской деятельности на урочных занятиях</vt:lpstr>
      <vt:lpstr>Формы организации учебно-исследовательской деятельности на внеурочных занятиях</vt:lpstr>
      <vt:lpstr>Проблемное обучение</vt:lpstr>
      <vt:lpstr>Проблемное обучение</vt:lpstr>
      <vt:lpstr>Типы проблемных ситуаций (М.И. Махмутов)</vt:lpstr>
      <vt:lpstr>Проблемное обучение</vt:lpstr>
      <vt:lpstr>Проблемное обучение методы постановки проблемы</vt:lpstr>
      <vt:lpstr>Эвристическая беседа </vt:lpstr>
      <vt:lpstr>Содержание вопросов</vt:lpstr>
      <vt:lpstr>Требования к формулировке вопросов</vt:lpstr>
      <vt:lpstr>Проблемное обучение приемы создания проблемных ситуаций</vt:lpstr>
      <vt:lpstr>Проблемное обучение</vt:lpstr>
      <vt:lpstr>Пути реализации идей личностно-ориентированного подхода к образовательной деятельности</vt:lpstr>
      <vt:lpstr>Личностно-ориентированное обучение</vt:lpstr>
      <vt:lpstr>Личностно-ориентированное обучение</vt:lpstr>
      <vt:lpstr>Итоговое оценивание школы</vt:lpstr>
      <vt:lpstr>Презентация PowerPoint</vt:lpstr>
      <vt:lpstr>Возможные методики диагностирования</vt:lpstr>
      <vt:lpstr>Диагностический инструментарий (ЛУУД)</vt:lpstr>
      <vt:lpstr>Диагностический инструментарий (РУУД)</vt:lpstr>
      <vt:lpstr>Диагностический инструментарий (ПУУД)</vt:lpstr>
      <vt:lpstr>Диагностический инструментарий (КУУД)</vt:lpstr>
      <vt:lpstr>Перспективные виды проверки образовательных достижений</vt:lpstr>
      <vt:lpstr>Виды комплексной оценки индивидуальных образовательных достижений младших школьников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универсальных учебных действий у младших школьников</dc:title>
  <dc:creator>natosho</dc:creator>
  <cp:lastModifiedBy>natasho</cp:lastModifiedBy>
  <cp:revision>24</cp:revision>
  <dcterms:created xsi:type="dcterms:W3CDTF">2012-04-08T08:28:26Z</dcterms:created>
  <dcterms:modified xsi:type="dcterms:W3CDTF">2014-11-26T08:53:18Z</dcterms:modified>
</cp:coreProperties>
</file>