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6" r:id="rId4"/>
    <p:sldId id="267" r:id="rId5"/>
    <p:sldId id="268" r:id="rId6"/>
    <p:sldId id="269" r:id="rId7"/>
    <p:sldId id="270" r:id="rId8"/>
    <p:sldId id="273" r:id="rId9"/>
    <p:sldId id="274" r:id="rId10"/>
    <p:sldId id="275" r:id="rId11"/>
    <p:sldId id="276" r:id="rId12"/>
    <p:sldId id="271" r:id="rId13"/>
    <p:sldId id="272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1" autoAdjust="0"/>
    <p:restoredTop sz="94638" autoAdjust="0"/>
  </p:normalViewPr>
  <p:slideViewPr>
    <p:cSldViewPr>
      <p:cViewPr varScale="1">
        <p:scale>
          <a:sx n="50" d="100"/>
          <a:sy n="50" d="100"/>
        </p:scale>
        <p:origin x="-64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6AD07-4994-40B6-A588-30606A48C674}" type="datetimeFigureOut">
              <a:rPr lang="ru-RU" smtClean="0"/>
              <a:pPr/>
              <a:t>27.05.2015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20423-5A4A-42C4-ABD0-8C0D182426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6AD07-4994-40B6-A588-30606A48C674}" type="datetimeFigureOut">
              <a:rPr lang="ru-RU" smtClean="0"/>
              <a:pPr/>
              <a:t>27.05.2015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20423-5A4A-42C4-ABD0-8C0D182426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6AD07-4994-40B6-A588-30606A48C674}" type="datetimeFigureOut">
              <a:rPr lang="ru-RU" smtClean="0"/>
              <a:pPr/>
              <a:t>27.05.2015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20423-5A4A-42C4-ABD0-8C0D182426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6AD07-4994-40B6-A588-30606A48C674}" type="datetimeFigureOut">
              <a:rPr lang="ru-RU" smtClean="0"/>
              <a:pPr/>
              <a:t>27.05.2015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20423-5A4A-42C4-ABD0-8C0D182426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6AD07-4994-40B6-A588-30606A48C674}" type="datetimeFigureOut">
              <a:rPr lang="ru-RU" smtClean="0"/>
              <a:pPr/>
              <a:t>27.05.2015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20423-5A4A-42C4-ABD0-8C0D182426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6AD07-4994-40B6-A588-30606A48C674}" type="datetimeFigureOut">
              <a:rPr lang="ru-RU" smtClean="0"/>
              <a:pPr/>
              <a:t>27.05.2015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20423-5A4A-42C4-ABD0-8C0D182426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6AD07-4994-40B6-A588-30606A48C674}" type="datetimeFigureOut">
              <a:rPr lang="ru-RU" smtClean="0"/>
              <a:pPr/>
              <a:t>27.05.2015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20423-5A4A-42C4-ABD0-8C0D182426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6AD07-4994-40B6-A588-30606A48C674}" type="datetimeFigureOut">
              <a:rPr lang="ru-RU" smtClean="0"/>
              <a:pPr/>
              <a:t>27.05.2015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20423-5A4A-42C4-ABD0-8C0D182426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6AD07-4994-40B6-A588-30606A48C674}" type="datetimeFigureOut">
              <a:rPr lang="ru-RU" smtClean="0"/>
              <a:pPr/>
              <a:t>27.05.2015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20423-5A4A-42C4-ABD0-8C0D182426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6AD07-4994-40B6-A588-30606A48C674}" type="datetimeFigureOut">
              <a:rPr lang="ru-RU" smtClean="0"/>
              <a:pPr/>
              <a:t>27.05.2015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20423-5A4A-42C4-ABD0-8C0D182426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6AD07-4994-40B6-A588-30606A48C674}" type="datetimeFigureOut">
              <a:rPr lang="ru-RU" smtClean="0"/>
              <a:pPr/>
              <a:t>27.05.2015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20423-5A4A-42C4-ABD0-8C0D182426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86AD07-4994-40B6-A588-30606A48C674}" type="datetimeFigureOut">
              <a:rPr lang="ru-RU" smtClean="0"/>
              <a:pPr/>
              <a:t>27.05.2015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820423-5A4A-42C4-ABD0-8C0D1824265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714357"/>
            <a:ext cx="7772400" cy="3214709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Отчет – 2015 год</a:t>
            </a:r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Организационно-методическое</a:t>
            </a:r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 научно-методическое, информационно-методическое сопровождение внедрения ФГОС ООО </a:t>
            </a:r>
            <a:endParaRPr lang="ru-RU" sz="32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43108" y="4286256"/>
            <a:ext cx="6572296" cy="1857388"/>
          </a:xfrm>
        </p:spPr>
        <p:txBody>
          <a:bodyPr>
            <a:normAutofit/>
          </a:bodyPr>
          <a:lstStyle/>
          <a:p>
            <a:endParaRPr lang="ru-RU" sz="2400" b="1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АОУ ДПО РБ «БРИОП»</a:t>
            </a:r>
            <a:endParaRPr lang="ru-RU" sz="24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864096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Мероприятия для руководящих и педагогических работников</a:t>
            </a:r>
            <a:endParaRPr lang="ru-RU" sz="2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Республиканский семинар-совещание  27-28.05. 2014 г.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«Деятельность муниципальных органов управления образованием в условиях реализации ФЗ № 273 «Об образовании  в Российской Федерации»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(39 чел.)</a:t>
            </a:r>
          </a:p>
          <a:p>
            <a:pPr marL="0" indent="0">
              <a:buNone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Республиканский практико-ориентированный семинар – 05-06.02. 2015 г.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«Проблемы, тенденции и перспективы развития школьного исторического образования»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(81 чел.)</a:t>
            </a:r>
            <a:endPara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Республиканский практико-ориентированный семинар  - 27.03. 2015 г.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«Модернизация муниципальной методической службы в контексте современного образования»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(76 чел.)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96188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648072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Обобщение актуального опыта работы</a:t>
            </a:r>
            <a:endParaRPr lang="ru-RU" sz="2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908720"/>
            <a:ext cx="8856984" cy="58326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Республиканская выставка-ярмарка  12.12. 2013 г.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«Педагогические инновации, методические идеи в республиканской системе образования»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(122 чел).</a:t>
            </a:r>
            <a:endPara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НПК  19.06. 2014 г.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«Инновации в процессе реализации требований ФГОС в естественнонаучном образовании в основной и старшей школе»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37 чел.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Республиканская выставка- ярмарка  - 11.12. 2014 г.</a:t>
            </a:r>
          </a:p>
          <a:p>
            <a:pPr marL="0" indent="0">
              <a:buNone/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«Педагогические инновации как ресурс развития региональной системы образования» 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(22 проекта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МНПК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«Обобщение и распространение передового педагогического опыта: современные тенденции, цели, задачи, перспективы развития математического образования в Республике Бурятия»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15-16.04 2015 г. (113 чел.).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83947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000132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Информационно-методическое сопровождение внедрения ФГОС ООО</a:t>
            </a:r>
            <a:endParaRPr lang="ru-RU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357298"/>
            <a:ext cx="8858312" cy="5286412"/>
          </a:xfrm>
        </p:spPr>
        <p:txBody>
          <a:bodyPr>
            <a:normAutofit lnSpcReduction="10000"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Страница «ФГОС» на сайте института;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Страница «Методическая работа» на сайте института;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Раздел «Новости».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Инициирование обсуждения примерной основной образовательной программы основного общего образования на сайте </a:t>
            </a:r>
            <a:r>
              <a:rPr lang="en-US" sz="2400" u="sng" dirty="0" smtClean="0">
                <a:latin typeface="Times New Roman" pitchFamily="18" charset="0"/>
                <a:cs typeface="Times New Roman" pitchFamily="18" charset="0"/>
              </a:rPr>
              <a:t>http</a:t>
            </a:r>
            <a:r>
              <a:rPr lang="ru-RU" sz="2400" u="sng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400" u="sng" dirty="0" smtClean="0">
                <a:latin typeface="Times New Roman" pitchFamily="18" charset="0"/>
                <a:cs typeface="Times New Roman" pitchFamily="18" charset="0"/>
              </a:rPr>
              <a:t>edu.crowdexpert.ru/</a:t>
            </a:r>
            <a:r>
              <a:rPr lang="ru-RU" sz="2400" u="sng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приняли участие 467 педагогов республики.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роведение совместно с Центром развития молодежи (г. Екатеринбург)  мониторинга в 5-1 классах (математические умения, орфографическая грамотность) – запуск май 2015 г.</a:t>
            </a:r>
            <a:r>
              <a:rPr lang="ru-RU" sz="2400" u="sng" dirty="0" smtClean="0">
                <a:latin typeface="Times New Roman" pitchFamily="18" charset="0"/>
                <a:cs typeface="Times New Roman" pitchFamily="18" charset="0"/>
              </a:rPr>
              <a:t>    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Направление работы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– обеспечение возможности получения методической помощи в интерактивной форме через создание на сайте раздела «Вопросы и ответы по реализации ФГОС ООО</a:t>
            </a: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Приоритетные направления деятельности</a:t>
            </a:r>
            <a:endParaRPr lang="ru-RU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071546"/>
            <a:ext cx="8643998" cy="5500726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Обновление содержания программ повышения квалификации по управлению внедрением ФГОС, проектированию образовательного процесса на предметном и технологическом уровне, проектирование урока с позиций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метапредметного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системно-деятельностного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подхода, программ внеурочной деятельности.</a:t>
            </a:r>
          </a:p>
          <a:p>
            <a:pPr>
              <a:buFont typeface="Wingdings" pitchFamily="2" charset="2"/>
              <a:buChar char="§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Создание внедренческих (стажерских) площадок в каждом районе на основе имеющегося позитивного опыта реализации ФГОС ОУ по основным направлениям ООП ООО.</a:t>
            </a:r>
          </a:p>
          <a:p>
            <a:pPr>
              <a:buFont typeface="Wingdings" pitchFamily="2" charset="2"/>
              <a:buChar char="§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Проведение мониторинга готовности образовательных организаций РБ к введению ФГОС основного общего образования в 2015 – 2016 учебном году для обеспечения преемственности между начальной и основной школой.</a:t>
            </a:r>
          </a:p>
          <a:p>
            <a:pPr>
              <a:buFont typeface="Wingdings" pitchFamily="2" charset="2"/>
              <a:buChar char="§"/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500066"/>
          </a:xfrm>
        </p:spPr>
        <p:txBody>
          <a:bodyPr>
            <a:normAutofit/>
          </a:bodyPr>
          <a:lstStyle/>
          <a:p>
            <a:pPr algn="l"/>
            <a:r>
              <a:rPr lang="ru-RU" sz="2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Федеральный уровень:</a:t>
            </a:r>
            <a:endParaRPr lang="ru-RU" sz="22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214282" y="714356"/>
            <a:ext cx="8715436" cy="5929354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      Распоряжение Правительства Российской Федерации от 07 сентября 2010 г. № 1507-р:</a:t>
            </a:r>
          </a:p>
          <a:p>
            <a:pPr marL="514350" indent="-514350">
              <a:buFont typeface="Wingdings" pitchFamily="2" charset="2"/>
              <a:buChar char="§"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введение ФГОС ООО по мере готовности в 5-х классах в 2012 году;</a:t>
            </a:r>
          </a:p>
          <a:p>
            <a:pPr marL="514350" indent="-514350">
              <a:buFont typeface="Wingdings" pitchFamily="2" charset="2"/>
              <a:buChar char="§"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введение ФГОС ООО во всех общеобразовательных учреждениях РФ в 5-х классах в 2015 году.</a:t>
            </a:r>
          </a:p>
          <a:p>
            <a:pPr marL="514350" indent="-514350">
              <a:buNone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2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Региональный уровень: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514350" indent="-514350">
              <a:buFont typeface="Wingdings" pitchFamily="2" charset="2"/>
              <a:buChar char="§"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Приказ Министерства образования и науки РБ от 14.09. 2012 г. № 2591 «О проведении конкурса на присвоение статуса Республиканской экспериментальной площадки по внедрению ФГОС ООО»;</a:t>
            </a:r>
          </a:p>
          <a:p>
            <a:pPr marL="514350" indent="-514350">
              <a:buFont typeface="Wingdings" pitchFamily="2" charset="2"/>
              <a:buChar char="§"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Приказ Министерства образования и науки РБ от 30.10. 2012 г. № 3038 «Об утверждении списка победителей на присвоение статуса Республиканской экспериментальной площадки по внедрению федерального государственного образовательного стандарта основного общего образования».</a:t>
            </a:r>
          </a:p>
          <a:p>
            <a:pPr marL="514350" indent="-514350">
              <a:buFont typeface="Wingdings" pitchFamily="2" charset="2"/>
              <a:buChar char="§"/>
            </a:pPr>
            <a:endParaRPr lang="ru-RU" sz="22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Сопровождение внедрения ФГОС ООО</a:t>
            </a:r>
            <a:endParaRPr lang="ru-RU" sz="32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142984"/>
            <a:ext cx="8715436" cy="5500726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Учебно-методическое сопровождение (повышение квалификации педагогических и руководящих работников ОО);</a:t>
            </a:r>
          </a:p>
          <a:p>
            <a:pPr>
              <a:buFont typeface="Wingdings" pitchFamily="2" charset="2"/>
              <a:buChar char="q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Научно-методическое сопровождение;</a:t>
            </a:r>
          </a:p>
          <a:p>
            <a:pPr>
              <a:buFont typeface="Wingdings" pitchFamily="2" charset="2"/>
              <a:buChar char="q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Организационно-методическое сопровождение;</a:t>
            </a:r>
          </a:p>
          <a:p>
            <a:pPr>
              <a:buFont typeface="Wingdings" pitchFamily="2" charset="2"/>
              <a:buChar char="q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Информационно-методическая работа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500198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Учебно-методическое сопровождение  (повышение квалификации педагогических и руководящих работников по проблематике ФГОС ООО</a:t>
            </a:r>
            <a:endParaRPr lang="ru-RU" sz="2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688" y="1785926"/>
            <a:ext cx="8644030" cy="4811426"/>
          </a:xfrm>
        </p:spPr>
        <p:txBody>
          <a:bodyPr>
            <a:normAutofit/>
          </a:bodyPr>
          <a:lstStyle/>
          <a:p>
            <a:pPr>
              <a:buNone/>
            </a:pP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§"/>
            </a:pP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213570968"/>
              </p:ext>
            </p:extLst>
          </p:nvPr>
        </p:nvGraphicFramePr>
        <p:xfrm>
          <a:off x="827584" y="1719296"/>
          <a:ext cx="7632848" cy="50808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4482"/>
                <a:gridCol w="2449183"/>
                <a:gridCol w="2449183"/>
              </a:tblGrid>
              <a:tr h="813009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Год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Количество педагогических и руководящих</a:t>
                      </a:r>
                      <a:r>
                        <a:rPr lang="ru-RU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работников, обучившихся по проблемам внедрения ФГОС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13009">
                <a:tc>
                  <a:txBody>
                    <a:bodyPr/>
                    <a:lstStyle/>
                    <a:p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2012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1971 чел.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13009">
                <a:tc>
                  <a:txBody>
                    <a:bodyPr/>
                    <a:lstStyle/>
                    <a:p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2013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1542 чел.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13009">
                <a:tc>
                  <a:txBody>
                    <a:bodyPr/>
                    <a:lstStyle/>
                    <a:p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2014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1281 чел.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13009">
                <a:tc>
                  <a:txBody>
                    <a:bodyPr/>
                    <a:lstStyle/>
                    <a:p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2015 (1 квартал)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473 чел.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Итого: с 2012 по 2015  (1 квартал) годы:</a:t>
                      </a:r>
                      <a:r>
                        <a:rPr lang="ru-RU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5267 чел.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13009">
                <a:tc gridSpan="3"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Разработаны  и  реализованы  с</a:t>
                      </a:r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2012 по 2015 (1 квартал) годы  92   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программы дополнительного профессионального образования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642942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Научно-методическое сопровождение</a:t>
            </a:r>
            <a:endParaRPr lang="ru-RU" sz="32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071546"/>
            <a:ext cx="8858312" cy="5643602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Инструктивно-методические письма:</a:t>
            </a:r>
          </a:p>
          <a:p>
            <a:pPr>
              <a:buFont typeface="Wingdings" pitchFamily="2" charset="2"/>
              <a:buChar char="§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Инструктивно-методическое письмо о переходе на Федеральный государственный образовательный стандарт основного общего образования на 2012 –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2013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учебный год;</a:t>
            </a:r>
          </a:p>
          <a:p>
            <a:pPr>
              <a:buFont typeface="Wingdings" pitchFamily="2" charset="2"/>
              <a:buChar char="§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Инструктивно-методическое письмо «Об основных направлениях развития, воспитания в образовательных учреждениях Республики Бурятия в рамках реализации ФГОС на 2012 – 2013 учебный год»;</a:t>
            </a:r>
          </a:p>
          <a:p>
            <a:pPr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§"/>
            </a:pP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§"/>
            </a:pP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§"/>
            </a:pP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720080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Методические рекомендации, разъяснения</a:t>
            </a:r>
            <a:endParaRPr lang="ru-RU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Управление внедрением ФГОС основного общего образования в образовательном учреждении;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Модель введения ФГОС основного общего образования в школе: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Разъяснения по ФГОС ООО;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Аннотированный путеводитель по источникам информации о ФГОС;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10 актуальных вопросов о ФГОС основного общего образования;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План мероприятий по введению ФГОС ООО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792088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Обучающие семинары, конференции по работе с УМК</a:t>
            </a:r>
            <a:endParaRPr lang="ru-RU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628800"/>
            <a:ext cx="8640960" cy="489654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2012 год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Республиканская конференция «Географическое образование в условиях введения ФГОС второго поколения» (100 чел.)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Республиканский семинар учителей биологии «Авторские программы и новый образовательный стандарт» (25 чел.)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Республиканский семинар «Содержание биологического образования  в связи с введением ФГОС второго поколения» (25 чел).</a:t>
            </a:r>
            <a:endParaRPr lang="ru-RU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648072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Обучающие семинары по работе с УМК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764704"/>
            <a:ext cx="8784976" cy="5361459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2013 год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«Реализация требований ФГОС основного общего образования на уроках истории в 5-6 классе» (совместно с изд-вом «ВЕНТАНА-ГРАФ») (37 чел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«Достижение личностных, предметных и </a:t>
            </a:r>
            <a:r>
              <a:rPr lang="ru-RU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метапредметных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результатов образования средствами УМК по русскому языку и литературе издательства «ДРОФА» в контексте ФГОС общего образования» (68 чел.)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Методика обучения решению </a:t>
            </a:r>
            <a:r>
              <a:rPr lang="ru-RU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межпредметных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задач. Авторский курс Л.А.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лександровой, А.Г. 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Мордковича 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изд-ва «Мнемозина»: школа учителя математики (100 чел.)</a:t>
            </a:r>
            <a:endParaRPr lang="ru-RU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20257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648072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Обучающие семинары по работе с УМК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908720"/>
            <a:ext cx="8856984" cy="583264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2014 год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РНПК  10-11 12. 2014 г. «Особенности предметного содержания и методического обеспечения УМК «ВЕНТАНА_ГРАФ» как средство достижения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метапредметных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предметных результатов образования по истории и обществознанию» (78 чел.).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«Управление качеством образования в условиях внедрения ФГОС ООО» </a:t>
            </a:r>
            <a:r>
              <a:rPr lang="ru-RU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25 чел.</a:t>
            </a:r>
            <a:r>
              <a:rPr lang="ru-RU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25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ru-RU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«Реализация требований ФГОС в учебно-методических комплектах по русскому языку и литературе ИД «Просвещение» (110 чел.)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Методика обучения решению </a:t>
            </a:r>
            <a:r>
              <a:rPr lang="ru-RU" sz="2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межпредметных</a:t>
            </a:r>
            <a:r>
              <a:rPr lang="ru-RU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задач. Авторский курс Г.К. </a:t>
            </a:r>
            <a:r>
              <a:rPr lang="ru-RU" sz="2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Муравина</a:t>
            </a:r>
            <a:r>
              <a:rPr lang="ru-RU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О.В. </a:t>
            </a:r>
            <a:r>
              <a:rPr lang="ru-RU" sz="2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Муравиной</a:t>
            </a:r>
            <a:r>
              <a:rPr lang="ru-RU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Изд-во «Дрофа»: школа учителей математики (107 чел.)</a:t>
            </a:r>
          </a:p>
          <a:p>
            <a:pPr>
              <a:buFont typeface="Wingdings" panose="05000000000000000000" pitchFamily="2" charset="2"/>
              <a:buChar char="Ø"/>
            </a:pPr>
            <a:endParaRPr lang="ru-RU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72178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510</TotalTime>
  <Words>960</Words>
  <Application>Microsoft Office PowerPoint</Application>
  <PresentationFormat>Экран (4:3)</PresentationFormat>
  <Paragraphs>81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Отчет – 2015 год Организационно-методическое,  научно-методическое, информационно-методическое сопровождение внедрения ФГОС ООО </vt:lpstr>
      <vt:lpstr>Федеральный уровень:</vt:lpstr>
      <vt:lpstr>Сопровождение внедрения ФГОС ООО</vt:lpstr>
      <vt:lpstr>Учебно-методическое сопровождение  (повышение квалификации педагогических и руководящих работников по проблематике ФГОС ООО</vt:lpstr>
      <vt:lpstr>Научно-методическое сопровождение</vt:lpstr>
      <vt:lpstr>Методические рекомендации, разъяснения</vt:lpstr>
      <vt:lpstr> Обучающие семинары, конференции по работе с УМК</vt:lpstr>
      <vt:lpstr>Обучающие семинары по работе с УМК</vt:lpstr>
      <vt:lpstr>Обучающие семинары по работе с УМК</vt:lpstr>
      <vt:lpstr>Мероприятия для руководящих и педагогических работников</vt:lpstr>
      <vt:lpstr>Обобщение актуального опыта работы</vt:lpstr>
      <vt:lpstr>Информационно-методическое сопровождение внедрения ФГОС ООО</vt:lpstr>
      <vt:lpstr>Приоритетные направления деятельности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Алексей</dc:creator>
  <cp:lastModifiedBy>Boss</cp:lastModifiedBy>
  <cp:revision>48</cp:revision>
  <dcterms:created xsi:type="dcterms:W3CDTF">2015-03-21T10:26:24Z</dcterms:created>
  <dcterms:modified xsi:type="dcterms:W3CDTF">2015-05-27T07:49:59Z</dcterms:modified>
</cp:coreProperties>
</file>