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Default Extension="xlsx" ContentType="application/vnd.openxmlformats-officedocument.spreadsheetml.sheet"/>
  <Override PartName="/ppt/charts/chart3.xml" ContentType="application/vnd.openxmlformats-officedocument.drawingml.chart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diagrams/drawing5.xml" ContentType="application/vnd.ms-office.drawingml.diagramDrawing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852" r:id="rId1"/>
  </p:sldMasterIdLst>
  <p:notesMasterIdLst>
    <p:notesMasterId r:id="rId17"/>
  </p:notesMasterIdLst>
  <p:handoutMasterIdLst>
    <p:handoutMasterId r:id="rId18"/>
  </p:handoutMasterIdLst>
  <p:sldIdLst>
    <p:sldId id="256" r:id="rId2"/>
    <p:sldId id="392" r:id="rId3"/>
    <p:sldId id="386" r:id="rId4"/>
    <p:sldId id="422" r:id="rId5"/>
    <p:sldId id="398" r:id="rId6"/>
    <p:sldId id="321" r:id="rId7"/>
    <p:sldId id="325" r:id="rId8"/>
    <p:sldId id="357" r:id="rId9"/>
    <p:sldId id="426" r:id="rId10"/>
    <p:sldId id="360" r:id="rId11"/>
    <p:sldId id="423" r:id="rId12"/>
    <p:sldId id="424" r:id="rId13"/>
    <p:sldId id="362" r:id="rId14"/>
    <p:sldId id="350" r:id="rId15"/>
    <p:sldId id="39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A50021"/>
    <a:srgbClr val="432D2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1552" autoAdjust="0"/>
    <p:restoredTop sz="78343" autoAdjust="0"/>
  </p:normalViewPr>
  <p:slideViewPr>
    <p:cSldViewPr>
      <p:cViewPr>
        <p:scale>
          <a:sx n="80" d="100"/>
          <a:sy n="80" d="100"/>
        </p:scale>
        <p:origin x="-936" y="-6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6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hPercent val="99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gradFill rotWithShape="0">
          <a:gsLst>
            <a:gs pos="0">
              <a:srgbClr val="C0C0C0"/>
            </a:gs>
            <a:gs pos="100000">
              <a:srgbClr val="C0C0C0">
                <a:gamma/>
                <a:shade val="46275"/>
                <a:invGamma/>
              </a:srgbClr>
            </a:gs>
          </a:gsLst>
          <a:path path="rect">
            <a:fillToRect l="50000" t="50000" r="50000" b="50000"/>
          </a:path>
        </a:gradFill>
        <a:ln w="12700">
          <a:solidFill>
            <a:schemeClr val="tx1"/>
          </a:solidFill>
          <a:prstDash val="solid"/>
        </a:ln>
      </c:spPr>
    </c:sideWall>
    <c:backWall>
      <c:spPr>
        <a:gradFill rotWithShape="0">
          <a:gsLst>
            <a:gs pos="0">
              <a:srgbClr val="C0C0C0"/>
            </a:gs>
            <a:gs pos="100000">
              <a:srgbClr val="C0C0C0">
                <a:gamma/>
                <a:shade val="46275"/>
                <a:invGamma/>
              </a:srgbClr>
            </a:gs>
          </a:gsLst>
          <a:path path="rect">
            <a:fillToRect l="50000" t="50000" r="50000" b="50000"/>
          </a:path>
        </a:gradFill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7.1428571428571494E-2"/>
          <c:y val="5.2757793764988091E-2"/>
          <c:w val="0.57777777777777772"/>
          <c:h val="0.7889688249400475"/>
        </c:manualLayout>
      </c:layout>
      <c:bar3D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обязательная часть</c:v>
                </c:pt>
              </c:strCache>
            </c:strRef>
          </c:tx>
          <c:spPr>
            <a:solidFill>
              <a:srgbClr val="CC99FF"/>
            </a:solidFill>
            <a:ln w="12356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6.18433104772794E-3"/>
                  <c:y val="0.10720998432979131"/>
                </c:manualLayout>
              </c:layout>
              <c:showVal val="1"/>
            </c:dLbl>
            <c:dLbl>
              <c:idx val="1"/>
              <c:layout>
                <c:manualLayout>
                  <c:x val="-2.0614436825759802E-3"/>
                  <c:y val="9.723696253167137E-2"/>
                </c:manualLayout>
              </c:layout>
              <c:showVal val="1"/>
            </c:dLbl>
            <c:dLbl>
              <c:idx val="2"/>
              <c:layout>
                <c:manualLayout>
                  <c:x val="0"/>
                  <c:y val="9.723696253167137E-2"/>
                </c:manualLayout>
              </c:layout>
              <c:showVal val="1"/>
            </c:dLbl>
            <c:showVal val="1"/>
          </c:dLbls>
          <c:cat>
            <c:strRef>
              <c:f>Sheet1!$B$1:$D$1</c:f>
              <c:strCache>
                <c:ptCount val="3"/>
                <c:pt idx="0">
                  <c:v> начальное образование </c:v>
                </c:pt>
                <c:pt idx="1">
                  <c:v> основное образование </c:v>
                </c:pt>
                <c:pt idx="2">
                  <c:v>среднее образование 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80</c:v>
                </c:pt>
                <c:pt idx="1">
                  <c:v>70</c:v>
                </c:pt>
                <c:pt idx="2">
                  <c:v>60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часть, формируемая участниками образовательного процесса</c:v>
                </c:pt>
              </c:strCache>
            </c:strRef>
          </c:tx>
          <c:spPr>
            <a:solidFill>
              <a:srgbClr val="FFFF00"/>
            </a:solidFill>
            <a:ln w="12356">
              <a:solidFill>
                <a:schemeClr val="tx1"/>
              </a:solidFill>
              <a:prstDash val="solid"/>
            </a:ln>
          </c:spPr>
          <c:dLbls>
            <c:dLbl>
              <c:idx val="0"/>
              <c:layout>
                <c:manualLayout>
                  <c:x val="0"/>
                  <c:y val="7.7290918935431094E-2"/>
                </c:manualLayout>
              </c:layout>
              <c:showVal val="1"/>
            </c:dLbl>
            <c:dLbl>
              <c:idx val="1"/>
              <c:layout>
                <c:manualLayout>
                  <c:x val="2.0614436825759802E-3"/>
                  <c:y val="8.9757196183081339E-2"/>
                </c:manualLayout>
              </c:layout>
              <c:showVal val="1"/>
            </c:dLbl>
            <c:dLbl>
              <c:idx val="2"/>
              <c:layout>
                <c:manualLayout>
                  <c:x val="1.6491549460607866E-2"/>
                  <c:y val="7.4797663485901042E-2"/>
                </c:manualLayout>
              </c:layout>
              <c:showVal val="1"/>
            </c:dLbl>
            <c:showVal val="1"/>
          </c:dLbls>
          <c:cat>
            <c:strRef>
              <c:f>Sheet1!$B$1:$D$1</c:f>
              <c:strCache>
                <c:ptCount val="3"/>
                <c:pt idx="0">
                  <c:v> начальное образование </c:v>
                </c:pt>
                <c:pt idx="1">
                  <c:v> основное образование </c:v>
                </c:pt>
                <c:pt idx="2">
                  <c:v>среднее образование 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20</c:v>
                </c:pt>
                <c:pt idx="1">
                  <c:v>30</c:v>
                </c:pt>
                <c:pt idx="2">
                  <c:v>40</c:v>
                </c:pt>
              </c:numCache>
            </c:numRef>
          </c:val>
        </c:ser>
        <c:gapDepth val="0"/>
        <c:shape val="box"/>
        <c:axId val="68025344"/>
        <c:axId val="36582144"/>
        <c:axId val="0"/>
      </c:bar3DChart>
      <c:catAx>
        <c:axId val="68025344"/>
        <c:scaling>
          <c:orientation val="minMax"/>
        </c:scaling>
        <c:axPos val="b"/>
        <c:numFmt formatCode="General" sourceLinked="1"/>
        <c:tickLblPos val="low"/>
        <c:spPr>
          <a:ln w="308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68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ru-RU"/>
          </a:p>
        </c:txPr>
        <c:crossAx val="36582144"/>
        <c:crosses val="autoZero"/>
        <c:auto val="1"/>
        <c:lblAlgn val="ctr"/>
        <c:lblOffset val="100"/>
        <c:tickLblSkip val="1"/>
        <c:tickMarkSkip val="1"/>
      </c:catAx>
      <c:valAx>
        <c:axId val="36582144"/>
        <c:scaling>
          <c:orientation val="minMax"/>
        </c:scaling>
        <c:delete val="1"/>
        <c:axPos val="l"/>
        <c:majorGridlines>
          <c:spPr>
            <a:ln w="3089">
              <a:solidFill>
                <a:schemeClr val="tx1"/>
              </a:solidFill>
              <a:prstDash val="solid"/>
            </a:ln>
          </c:spPr>
        </c:majorGridlines>
        <c:numFmt formatCode="General" sourceLinked="1"/>
        <c:tickLblPos val="nextTo"/>
        <c:crossAx val="68025344"/>
        <c:crosses val="autoZero"/>
        <c:crossBetween val="between"/>
      </c:valAx>
      <c:spPr>
        <a:noFill/>
        <a:ln w="24712">
          <a:noFill/>
        </a:ln>
      </c:spPr>
    </c:plotArea>
    <c:legend>
      <c:legendPos val="r"/>
      <c:layout>
        <c:manualLayout>
          <c:xMode val="edge"/>
          <c:yMode val="edge"/>
          <c:x val="0.66984126984126979"/>
          <c:y val="0.15107913669064749"/>
          <c:w val="0.32380952380952505"/>
          <c:h val="0.72901678657074342"/>
        </c:manualLayout>
      </c:layout>
      <c:spPr>
        <a:noFill/>
        <a:ln w="3089">
          <a:solidFill>
            <a:schemeClr val="tx1"/>
          </a:solidFill>
          <a:prstDash val="solid"/>
        </a:ln>
      </c:spPr>
      <c:txPr>
        <a:bodyPr/>
        <a:lstStyle/>
        <a:p>
          <a:pPr>
            <a:defRPr sz="1610" b="1" i="0" u="none" strike="noStrike" baseline="0">
              <a:solidFill>
                <a:schemeClr val="tx1"/>
              </a:solidFill>
              <a:latin typeface="Times New Roman"/>
              <a:ea typeface="Times New Roman"/>
              <a:cs typeface="Times New Roman"/>
            </a:defRPr>
          </a:pPr>
          <a:endParaRPr lang="ru-RU"/>
        </a:p>
      </c:txPr>
    </c:legend>
    <c:plotVisOnly val="1"/>
    <c:dispBlanksAs val="gap"/>
  </c:chart>
  <c:spPr>
    <a:solidFill>
      <a:schemeClr val="bg1"/>
    </a:solidFill>
    <a:ln w="9525" cap="flat" cmpd="sng" algn="ctr">
      <a:solidFill>
        <a:schemeClr val="tx2"/>
      </a:solidFill>
      <a:prstDash val="solid"/>
      <a:miter lim="800000"/>
      <a:headEnd type="none" w="med" len="med"/>
      <a:tailEnd type="none" w="med" len="med"/>
    </a:ln>
  </c:spPr>
  <c:txPr>
    <a:bodyPr/>
    <a:lstStyle/>
    <a:p>
      <a:pPr>
        <a:defRPr sz="1751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showVal val="1"/>
            <c:showLeaderLines val="1"/>
          </c:dLbls>
          <c:cat>
            <c:strRef>
              <c:f>Лист1!$A$2:$A$4</c:f>
              <c:strCache>
                <c:ptCount val="3"/>
                <c:pt idx="0">
                  <c:v>высшая квалификационная категория</c:v>
                </c:pt>
                <c:pt idx="1">
                  <c:v>первая квалификационная категория</c:v>
                </c:pt>
                <c:pt idx="2">
                  <c:v>соответствие занимаемой должности</c:v>
                </c:pt>
              </c:strCache>
            </c:strRef>
          </c:cat>
          <c:val>
            <c:numRef>
              <c:f>Лист1!$B$2:$B$4</c:f>
              <c:numCache>
                <c:formatCode>0.00%</c:formatCode>
                <c:ptCount val="3"/>
                <c:pt idx="0">
                  <c:v>0.17800000000000002</c:v>
                </c:pt>
                <c:pt idx="1">
                  <c:v>0.76900000000000013</c:v>
                </c:pt>
                <c:pt idx="2">
                  <c:v>5.3000000000000005E-2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"/>
          <c:y val="0.65755132980674402"/>
          <c:w val="0.65110155347604948"/>
          <c:h val="0.33529348809501447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дошкольники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2013-2014</c:v>
                </c:pt>
                <c:pt idx="1">
                  <c:v>2014-2015</c:v>
                </c:pt>
                <c:pt idx="2">
                  <c:v>2015-2015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58</c:v>
                </c:pt>
                <c:pt idx="1">
                  <c:v>48</c:v>
                </c:pt>
                <c:pt idx="2">
                  <c:v>52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школьники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2013-2014</c:v>
                </c:pt>
                <c:pt idx="1">
                  <c:v>2014-2015</c:v>
                </c:pt>
                <c:pt idx="2">
                  <c:v>2015-2015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83</c:v>
                </c:pt>
                <c:pt idx="1">
                  <c:v>32</c:v>
                </c:pt>
                <c:pt idx="2">
                  <c:v>59</c:v>
                </c:pt>
              </c:numCache>
            </c:numRef>
          </c:val>
        </c:ser>
        <c:axId val="79777152"/>
        <c:axId val="79783040"/>
      </c:barChart>
      <c:catAx>
        <c:axId val="79777152"/>
        <c:scaling>
          <c:orientation val="minMax"/>
        </c:scaling>
        <c:axPos val="b"/>
        <c:tickLblPos val="nextTo"/>
        <c:crossAx val="79783040"/>
        <c:crosses val="autoZero"/>
        <c:auto val="1"/>
        <c:lblAlgn val="ctr"/>
        <c:lblOffset val="100"/>
      </c:catAx>
      <c:valAx>
        <c:axId val="79783040"/>
        <c:scaling>
          <c:orientation val="minMax"/>
        </c:scaling>
        <c:axPos val="l"/>
        <c:majorGridlines/>
        <c:numFmt formatCode="General" sourceLinked="1"/>
        <c:tickLblPos val="nextTo"/>
        <c:crossAx val="7977715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84CCDEC-6452-4A2E-B236-92A1CA1F61EC}" type="doc">
      <dgm:prSet loTypeId="urn:microsoft.com/office/officeart/2005/8/layout/vList6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F3998C8-85BD-4767-A69C-97C01D5F3FBC}">
      <dgm:prSet phldrT="[Текст]" custT="1"/>
      <dgm:spPr/>
      <dgm:t>
        <a:bodyPr/>
        <a:lstStyle/>
        <a:p>
          <a:pPr algn="l">
            <a:lnSpc>
              <a:spcPct val="90000"/>
            </a:lnSpc>
          </a:pPr>
          <a:r>
            <a:rPr lang="ru-RU" sz="900" b="1" dirty="0" smtClean="0">
              <a:effectLst/>
            </a:rPr>
            <a:t/>
          </a:r>
          <a:br>
            <a:rPr lang="ru-RU" sz="900" b="1" dirty="0" smtClean="0">
              <a:effectLst/>
            </a:rPr>
          </a:br>
          <a:r>
            <a:rPr lang="ru-RU" sz="1600" b="1" dirty="0" smtClean="0">
              <a:effectLst/>
            </a:rPr>
            <a:t/>
          </a:r>
          <a:br>
            <a:rPr lang="ru-RU" sz="1600" b="1" dirty="0" smtClean="0">
              <a:effectLst/>
            </a:rPr>
          </a:br>
          <a:r>
            <a:rPr lang="ru-RU" sz="1200" b="1" dirty="0" smtClean="0">
              <a:effectLst/>
            </a:rPr>
            <a:t>П Р И К А З </a:t>
          </a:r>
          <a:r>
            <a:rPr lang="ru-RU" sz="1200" dirty="0" smtClean="0">
              <a:effectLst/>
            </a:rPr>
            <a:t>                                                      </a:t>
          </a:r>
        </a:p>
        <a:p>
          <a:pPr algn="l">
            <a:lnSpc>
              <a:spcPct val="90000"/>
            </a:lnSpc>
          </a:pPr>
          <a:r>
            <a:rPr lang="ru-RU" sz="1200" b="1" dirty="0" smtClean="0">
              <a:effectLst/>
            </a:rPr>
            <a:t>6 </a:t>
          </a:r>
          <a:r>
            <a:rPr lang="ru-RU" sz="1200" b="1" u="sng" dirty="0" smtClean="0">
              <a:effectLst/>
            </a:rPr>
            <a:t>октября     </a:t>
          </a:r>
          <a:r>
            <a:rPr lang="en-US" sz="1200" b="1" dirty="0" smtClean="0">
              <a:effectLst/>
            </a:rPr>
            <a:t>200</a:t>
          </a:r>
          <a:r>
            <a:rPr lang="ru-RU" sz="1200" b="1" dirty="0" smtClean="0">
              <a:effectLst/>
            </a:rPr>
            <a:t>9</a:t>
          </a:r>
          <a:r>
            <a:rPr lang="en-US" sz="1200" b="1" dirty="0" smtClean="0">
              <a:effectLst/>
            </a:rPr>
            <a:t>г</a:t>
          </a:r>
          <a:r>
            <a:rPr lang="ru-RU" sz="1200" b="1" dirty="0" smtClean="0">
              <a:effectLst/>
            </a:rPr>
            <a:t> №__</a:t>
          </a:r>
          <a:r>
            <a:rPr lang="ru-RU" sz="1200" b="1" u="sng" dirty="0" smtClean="0">
              <a:effectLst/>
            </a:rPr>
            <a:t>373__</a:t>
          </a:r>
          <a:r>
            <a:rPr lang="ru-RU" sz="1200" b="1" dirty="0" smtClean="0">
              <a:effectLst/>
            </a:rPr>
            <a:t/>
          </a:r>
          <a:br>
            <a:rPr lang="ru-RU" sz="1200" b="1" dirty="0" smtClean="0">
              <a:effectLst/>
            </a:rPr>
          </a:br>
          <a:r>
            <a:rPr lang="ru-RU" sz="1200" b="1" dirty="0" smtClean="0">
              <a:effectLst/>
            </a:rPr>
            <a:t>Об утверждении и введении в действие федерального  государственного образовательного стандарта начального общего образования</a:t>
          </a:r>
        </a:p>
        <a:p>
          <a:pPr algn="l">
            <a:lnSpc>
              <a:spcPct val="100000"/>
            </a:lnSpc>
          </a:pPr>
          <a:r>
            <a:rPr lang="ru-RU" sz="1600" b="1" dirty="0" smtClean="0">
              <a:effectLst/>
            </a:rPr>
            <a:t/>
          </a:r>
          <a:br>
            <a:rPr lang="ru-RU" sz="1600" b="1" dirty="0" smtClean="0">
              <a:effectLst/>
            </a:rPr>
          </a:br>
          <a:endParaRPr lang="ru-RU" sz="1600" dirty="0"/>
        </a:p>
      </dgm:t>
    </dgm:pt>
    <dgm:pt modelId="{FB500778-6593-4A50-8E7E-EF4ABCD30FF6}" type="parTrans" cxnId="{83F9F9B6-6F95-4C33-918F-2089D228558F}">
      <dgm:prSet/>
      <dgm:spPr/>
      <dgm:t>
        <a:bodyPr/>
        <a:lstStyle/>
        <a:p>
          <a:endParaRPr lang="ru-RU"/>
        </a:p>
      </dgm:t>
    </dgm:pt>
    <dgm:pt modelId="{EDDF3CB8-D1B9-4303-9129-53E8D01752E1}" type="sibTrans" cxnId="{83F9F9B6-6F95-4C33-918F-2089D228558F}">
      <dgm:prSet/>
      <dgm:spPr/>
      <dgm:t>
        <a:bodyPr/>
        <a:lstStyle/>
        <a:p>
          <a:endParaRPr lang="ru-RU"/>
        </a:p>
      </dgm:t>
    </dgm:pt>
    <dgm:pt modelId="{F840E7C3-44F7-44CC-B396-41CDA9CB6C50}">
      <dgm:prSet phldrT="[Текст]" custT="1"/>
      <dgm:spPr/>
      <dgm:t>
        <a:bodyPr/>
        <a:lstStyle/>
        <a:p>
          <a:r>
            <a:rPr kumimoji="0" lang="ru-RU" sz="2000" b="1" dirty="0" smtClean="0">
              <a:latin typeface="Arial" pitchFamily="34" charset="0"/>
            </a:rPr>
            <a:t>100%  обучающихся начальной школы осваивают ФГОС НОО</a:t>
          </a:r>
          <a:endParaRPr lang="ru-RU" sz="2000" dirty="0"/>
        </a:p>
      </dgm:t>
    </dgm:pt>
    <dgm:pt modelId="{46E710E2-D708-4AB0-BBDD-C35A4BA221FC}" type="parTrans" cxnId="{F5E90BF5-A07F-4860-B701-01785B35AE72}">
      <dgm:prSet/>
      <dgm:spPr/>
      <dgm:t>
        <a:bodyPr/>
        <a:lstStyle/>
        <a:p>
          <a:endParaRPr lang="ru-RU"/>
        </a:p>
      </dgm:t>
    </dgm:pt>
    <dgm:pt modelId="{CBC6D01D-A6E3-45AC-8D3F-EDBCA2E5A635}" type="sibTrans" cxnId="{F5E90BF5-A07F-4860-B701-01785B35AE72}">
      <dgm:prSet/>
      <dgm:spPr/>
      <dgm:t>
        <a:bodyPr/>
        <a:lstStyle/>
        <a:p>
          <a:endParaRPr lang="ru-RU"/>
        </a:p>
      </dgm:t>
    </dgm:pt>
    <dgm:pt modelId="{06083895-3050-4E5E-A9CD-C459C4DDA772}">
      <dgm:prSet phldrT="[Текст]" custT="1"/>
      <dgm:spPr/>
      <dgm:t>
        <a:bodyPr/>
        <a:lstStyle/>
        <a:p>
          <a:pPr algn="l"/>
          <a:r>
            <a:rPr lang="ru-RU" sz="1200" b="1" dirty="0" smtClean="0">
              <a:effectLst/>
            </a:rPr>
            <a:t>П Р И К А З </a:t>
          </a:r>
        </a:p>
        <a:p>
          <a:pPr algn="l"/>
          <a:r>
            <a:rPr lang="ru-RU" sz="1200" dirty="0" smtClean="0">
              <a:effectLst/>
            </a:rPr>
            <a:t> </a:t>
          </a:r>
          <a:r>
            <a:rPr lang="ru-RU" sz="1200" b="1" dirty="0" smtClean="0">
              <a:effectLst/>
            </a:rPr>
            <a:t>17 декабря  </a:t>
          </a:r>
          <a:r>
            <a:rPr lang="en-US" sz="1200" b="1" dirty="0" smtClean="0">
              <a:effectLst/>
            </a:rPr>
            <a:t>20</a:t>
          </a:r>
          <a:r>
            <a:rPr lang="ru-RU" sz="1200" b="1" dirty="0" smtClean="0">
              <a:effectLst/>
            </a:rPr>
            <a:t>10 </a:t>
          </a:r>
          <a:r>
            <a:rPr lang="en-US" sz="1200" b="1" dirty="0" smtClean="0">
              <a:effectLst/>
            </a:rPr>
            <a:t>г</a:t>
          </a:r>
          <a:r>
            <a:rPr lang="ru-RU" sz="1200" b="1" dirty="0" smtClean="0">
              <a:effectLst/>
            </a:rPr>
            <a:t> № </a:t>
          </a:r>
          <a:r>
            <a:rPr lang="ru-RU" sz="1200" b="1" u="sng" dirty="0" smtClean="0">
              <a:effectLst/>
            </a:rPr>
            <a:t>1897__</a:t>
          </a:r>
          <a:br>
            <a:rPr lang="ru-RU" sz="1200" b="1" u="sng" dirty="0" smtClean="0">
              <a:effectLst/>
            </a:rPr>
          </a:br>
          <a:r>
            <a:rPr lang="ru-RU" sz="1200" b="1" dirty="0" smtClean="0">
              <a:effectLst/>
            </a:rPr>
            <a:t>Об утверждении федерального </a:t>
          </a:r>
          <a:br>
            <a:rPr lang="ru-RU" sz="1200" b="1" dirty="0" smtClean="0">
              <a:effectLst/>
            </a:rPr>
          </a:br>
          <a:r>
            <a:rPr lang="ru-RU" sz="1200" b="1" dirty="0" smtClean="0">
              <a:effectLst/>
            </a:rPr>
            <a:t>государственного образовательного стандарта основного  общего образования</a:t>
          </a:r>
          <a:r>
            <a:rPr lang="ru-RU" sz="1200" dirty="0" smtClean="0">
              <a:effectLst/>
            </a:rPr>
            <a:t/>
          </a:r>
          <a:br>
            <a:rPr lang="ru-RU" sz="1200" dirty="0" smtClean="0">
              <a:effectLst/>
            </a:rPr>
          </a:br>
          <a:r>
            <a:rPr lang="ru-RU" sz="1000" b="1" dirty="0" smtClean="0">
              <a:effectLst/>
            </a:rPr>
            <a:t/>
          </a:r>
          <a:br>
            <a:rPr lang="ru-RU" sz="1000" b="1" dirty="0" smtClean="0">
              <a:effectLst/>
            </a:rPr>
          </a:br>
          <a:r>
            <a:rPr lang="ru-RU" sz="1000" dirty="0" smtClean="0">
              <a:effectLst/>
            </a:rPr>
            <a:t>	</a:t>
          </a:r>
          <a:endParaRPr lang="ru-RU" sz="1000" dirty="0"/>
        </a:p>
      </dgm:t>
    </dgm:pt>
    <dgm:pt modelId="{F7D73771-3544-41C4-8C18-FE2D0743FCE8}" type="parTrans" cxnId="{7E248A08-F0CB-4CE8-8C45-35B922D92224}">
      <dgm:prSet/>
      <dgm:spPr/>
      <dgm:t>
        <a:bodyPr/>
        <a:lstStyle/>
        <a:p>
          <a:endParaRPr lang="ru-RU"/>
        </a:p>
      </dgm:t>
    </dgm:pt>
    <dgm:pt modelId="{40B2FA00-3F36-4548-8AAB-F97D82712AB3}" type="sibTrans" cxnId="{7E248A08-F0CB-4CE8-8C45-35B922D92224}">
      <dgm:prSet/>
      <dgm:spPr/>
      <dgm:t>
        <a:bodyPr/>
        <a:lstStyle/>
        <a:p>
          <a:endParaRPr lang="ru-RU"/>
        </a:p>
      </dgm:t>
    </dgm:pt>
    <dgm:pt modelId="{20F92B9A-63DE-4973-BF99-B6B664A61926}">
      <dgm:prSet custT="1"/>
      <dgm:spPr/>
      <dgm:t>
        <a:bodyPr/>
        <a:lstStyle/>
        <a:p>
          <a:r>
            <a:rPr lang="ru-RU" sz="1600" b="1" dirty="0" smtClean="0">
              <a:latin typeface="Arial" pitchFamily="34" charset="0"/>
              <a:cs typeface="Arial" pitchFamily="34" charset="0"/>
            </a:rPr>
            <a:t>С 1 сентября 2021</a:t>
          </a:r>
          <a:r>
            <a:rPr lang="ru-RU" sz="1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года  </a:t>
          </a:r>
          <a:r>
            <a:rPr lang="ru-RU" sz="16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rPr>
            <a:t>переход на ФГОС  среднего</a:t>
          </a:r>
          <a:r>
            <a:rPr lang="ru-RU" sz="1600" b="1" dirty="0" smtClean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rPr>
            <a:t> </a:t>
          </a:r>
          <a:r>
            <a:rPr lang="ru-RU" sz="1600" b="1" dirty="0" smtClean="0">
              <a:latin typeface="Arial" pitchFamily="34" charset="0"/>
              <a:cs typeface="Arial" pitchFamily="34" charset="0"/>
            </a:rPr>
            <a:t>общего образования</a:t>
          </a:r>
          <a:endParaRPr lang="ru-RU" sz="1600" dirty="0">
            <a:latin typeface="Arial" pitchFamily="34" charset="0"/>
            <a:cs typeface="Arial" pitchFamily="34" charset="0"/>
          </a:endParaRPr>
        </a:p>
      </dgm:t>
    </dgm:pt>
    <dgm:pt modelId="{CDD74E33-2101-46F8-B4AC-A60C34C86527}" type="parTrans" cxnId="{F1FD34F9-8992-47D2-9D24-CA04813EADB1}">
      <dgm:prSet/>
      <dgm:spPr/>
      <dgm:t>
        <a:bodyPr/>
        <a:lstStyle/>
        <a:p>
          <a:endParaRPr lang="ru-RU"/>
        </a:p>
      </dgm:t>
    </dgm:pt>
    <dgm:pt modelId="{B360B4C7-355D-48CD-BF56-387728219A7D}" type="sibTrans" cxnId="{F1FD34F9-8992-47D2-9D24-CA04813EADB1}">
      <dgm:prSet/>
      <dgm:spPr/>
      <dgm:t>
        <a:bodyPr/>
        <a:lstStyle/>
        <a:p>
          <a:endParaRPr lang="ru-RU"/>
        </a:p>
      </dgm:t>
    </dgm:pt>
    <dgm:pt modelId="{AE6F2885-BB9F-4A87-BF33-BFB93A51D8D1}">
      <dgm:prSet custT="1"/>
      <dgm:spPr/>
      <dgm:t>
        <a:bodyPr/>
        <a:lstStyle/>
        <a:p>
          <a:pPr algn="l"/>
          <a:r>
            <a:rPr lang="ru-RU" sz="1400" dirty="0" smtClean="0">
              <a:effectLst/>
            </a:rPr>
            <a:t/>
          </a:r>
          <a:br>
            <a:rPr lang="ru-RU" sz="1400" dirty="0" smtClean="0">
              <a:effectLst/>
            </a:rPr>
          </a:br>
          <a:r>
            <a:rPr lang="ru-RU" sz="1200" b="1" dirty="0" smtClean="0">
              <a:effectLst/>
            </a:rPr>
            <a:t>ПРИКАЗ</a:t>
          </a:r>
        </a:p>
        <a:p>
          <a:pPr algn="l"/>
          <a:r>
            <a:rPr lang="ru-RU" sz="1200" b="1" dirty="0" smtClean="0">
              <a:effectLst/>
            </a:rPr>
            <a:t>12 МАЯ 2012 ГОДА  №413</a:t>
          </a:r>
        </a:p>
        <a:p>
          <a:pPr algn="l"/>
          <a:r>
            <a:rPr lang="ru-RU" sz="1200" b="1" dirty="0" smtClean="0">
              <a:effectLst/>
            </a:rPr>
            <a:t>Об утверждении федерального государственного образовательного стандарта среднего (полного) общего образования</a:t>
          </a:r>
          <a:endParaRPr lang="ru-RU" sz="1200" b="1" dirty="0"/>
        </a:p>
      </dgm:t>
    </dgm:pt>
    <dgm:pt modelId="{98459A12-CB4E-4053-8232-086BF740226B}" type="sibTrans" cxnId="{BC624D8A-563F-48C1-A177-785ADB20BF8E}">
      <dgm:prSet/>
      <dgm:spPr/>
      <dgm:t>
        <a:bodyPr/>
        <a:lstStyle/>
        <a:p>
          <a:endParaRPr lang="ru-RU"/>
        </a:p>
      </dgm:t>
    </dgm:pt>
    <dgm:pt modelId="{80283A3D-062A-42FA-B2B6-FE640BD72B5F}" type="parTrans" cxnId="{BC624D8A-563F-48C1-A177-785ADB20BF8E}">
      <dgm:prSet/>
      <dgm:spPr/>
      <dgm:t>
        <a:bodyPr/>
        <a:lstStyle/>
        <a:p>
          <a:endParaRPr lang="ru-RU"/>
        </a:p>
      </dgm:t>
    </dgm:pt>
    <dgm:pt modelId="{FED48BD3-770F-429B-B1AD-3C230A095C2C}">
      <dgm:prSet phldrT="[Текст]"/>
      <dgm:spPr/>
      <dgm:t>
        <a:bodyPr/>
        <a:lstStyle/>
        <a:p>
          <a:endParaRPr lang="ru-RU" sz="2200" dirty="0"/>
        </a:p>
      </dgm:t>
    </dgm:pt>
    <dgm:pt modelId="{1BE94A4F-362A-43C1-8D20-72A15A7940DA}" type="parTrans" cxnId="{FC98D92C-3BE9-4A6F-A718-A2F168104A84}">
      <dgm:prSet/>
      <dgm:spPr/>
      <dgm:t>
        <a:bodyPr/>
        <a:lstStyle/>
        <a:p>
          <a:endParaRPr lang="ru-RU"/>
        </a:p>
      </dgm:t>
    </dgm:pt>
    <dgm:pt modelId="{E822CFF1-1AEC-4183-80E9-23DB46F0240D}" type="sibTrans" cxnId="{FC98D92C-3BE9-4A6F-A718-A2F168104A84}">
      <dgm:prSet/>
      <dgm:spPr/>
      <dgm:t>
        <a:bodyPr/>
        <a:lstStyle/>
        <a:p>
          <a:endParaRPr lang="ru-RU"/>
        </a:p>
      </dgm:t>
    </dgm:pt>
    <dgm:pt modelId="{A258316F-8825-4AF7-BDEE-6280ACA3561F}">
      <dgm:prSet/>
      <dgm:spPr/>
      <dgm:t>
        <a:bodyPr/>
        <a:lstStyle/>
        <a:p>
          <a:endParaRPr lang="ru-RU" sz="2200" dirty="0"/>
        </a:p>
      </dgm:t>
    </dgm:pt>
    <dgm:pt modelId="{5A182E56-2D2D-4829-B769-B9FC8A285F1D}" type="parTrans" cxnId="{2FEAEA73-A06D-4D07-B4C2-2EF2953394DE}">
      <dgm:prSet/>
      <dgm:spPr/>
      <dgm:t>
        <a:bodyPr/>
        <a:lstStyle/>
        <a:p>
          <a:endParaRPr lang="ru-RU"/>
        </a:p>
      </dgm:t>
    </dgm:pt>
    <dgm:pt modelId="{243B12FE-E6B5-4EAB-A01D-2D05870341B8}" type="sibTrans" cxnId="{2FEAEA73-A06D-4D07-B4C2-2EF2953394DE}">
      <dgm:prSet/>
      <dgm:spPr/>
      <dgm:t>
        <a:bodyPr/>
        <a:lstStyle/>
        <a:p>
          <a:endParaRPr lang="ru-RU"/>
        </a:p>
      </dgm:t>
    </dgm:pt>
    <dgm:pt modelId="{651B6E49-A2AA-4BF5-B4B8-3D42B26357C7}">
      <dgm:prSet phldrT="[Текст]"/>
      <dgm:spPr/>
      <dgm:t>
        <a:bodyPr/>
        <a:lstStyle/>
        <a:p>
          <a:endParaRPr lang="ru-RU" sz="1100" dirty="0"/>
        </a:p>
      </dgm:t>
    </dgm:pt>
    <dgm:pt modelId="{91F00F1B-07B4-492D-BEF8-7F5EB3A47E50}" type="parTrans" cxnId="{D52D73BF-C64C-41B3-8F68-05E986519CC9}">
      <dgm:prSet/>
      <dgm:spPr/>
      <dgm:t>
        <a:bodyPr/>
        <a:lstStyle/>
        <a:p>
          <a:endParaRPr lang="ru-RU"/>
        </a:p>
      </dgm:t>
    </dgm:pt>
    <dgm:pt modelId="{EAC7FE52-E4A9-4833-9C52-761E8E208F30}" type="sibTrans" cxnId="{D52D73BF-C64C-41B3-8F68-05E986519CC9}">
      <dgm:prSet/>
      <dgm:spPr/>
      <dgm:t>
        <a:bodyPr/>
        <a:lstStyle/>
        <a:p>
          <a:endParaRPr lang="ru-RU"/>
        </a:p>
      </dgm:t>
    </dgm:pt>
    <dgm:pt modelId="{85D1E469-D013-4F85-B6CB-59E353DBE424}">
      <dgm:prSet custT="1"/>
      <dgm:spPr/>
      <dgm:t>
        <a:bodyPr/>
        <a:lstStyle/>
        <a:p>
          <a:r>
            <a:rPr lang="ru-RU" sz="1600" b="1" dirty="0">
              <a:latin typeface="Arial" pitchFamily="34" charset="0"/>
              <a:cs typeface="Arial" pitchFamily="34" charset="0"/>
            </a:rPr>
            <a:t>С </a:t>
          </a:r>
          <a:r>
            <a:rPr lang="ru-RU" sz="1600" b="1" dirty="0" smtClean="0">
              <a:latin typeface="Arial" pitchFamily="34" charset="0"/>
              <a:cs typeface="Arial" pitchFamily="34" charset="0"/>
            </a:rPr>
            <a:t>1 сентября 2016 </a:t>
          </a:r>
          <a:r>
            <a:rPr lang="ru-RU" sz="1600" b="1" dirty="0">
              <a:latin typeface="Arial" pitchFamily="34" charset="0"/>
              <a:cs typeface="Arial" pitchFamily="34" charset="0"/>
            </a:rPr>
            <a:t>года  </a:t>
          </a:r>
          <a:r>
            <a:rPr lang="ru-RU" sz="1600" b="1" dirty="0" smtClean="0">
              <a:latin typeface="Arial" pitchFamily="34" charset="0"/>
              <a:cs typeface="Arial" pitchFamily="34" charset="0"/>
            </a:rPr>
            <a:t>переход </a:t>
          </a:r>
          <a:r>
            <a:rPr lang="ru-RU" sz="1600" b="1" dirty="0">
              <a:latin typeface="Arial" pitchFamily="34" charset="0"/>
              <a:cs typeface="Arial" pitchFamily="34" charset="0"/>
            </a:rPr>
            <a:t>на ФГОС основного </a:t>
          </a:r>
          <a:r>
            <a:rPr lang="ru-RU" sz="1600" b="1" dirty="0" smtClean="0">
              <a:latin typeface="Arial" pitchFamily="34" charset="0"/>
              <a:cs typeface="Arial" pitchFamily="34" charset="0"/>
            </a:rPr>
            <a:t>общего образования</a:t>
          </a:r>
          <a:endParaRPr lang="ru-RU" sz="1600" b="1" dirty="0">
            <a:latin typeface="Arial" pitchFamily="34" charset="0"/>
            <a:cs typeface="Arial" pitchFamily="34" charset="0"/>
          </a:endParaRPr>
        </a:p>
      </dgm:t>
    </dgm:pt>
    <dgm:pt modelId="{5505C71A-B448-447D-B8DA-272C7102ED96}" type="parTrans" cxnId="{095F8AA8-3D76-42E2-9ABB-E631A998E147}">
      <dgm:prSet/>
      <dgm:spPr/>
      <dgm:t>
        <a:bodyPr/>
        <a:lstStyle/>
        <a:p>
          <a:endParaRPr lang="ru-RU"/>
        </a:p>
      </dgm:t>
    </dgm:pt>
    <dgm:pt modelId="{B53B4319-D598-478C-8E02-1A0996C17AFF}" type="sibTrans" cxnId="{095F8AA8-3D76-42E2-9ABB-E631A998E147}">
      <dgm:prSet/>
      <dgm:spPr/>
      <dgm:t>
        <a:bodyPr/>
        <a:lstStyle/>
        <a:p>
          <a:endParaRPr lang="ru-RU"/>
        </a:p>
      </dgm:t>
    </dgm:pt>
    <dgm:pt modelId="{F5161DB5-2AB9-47F9-8AD2-81E0F6201EDC}">
      <dgm:prSet custT="1"/>
      <dgm:spPr/>
      <dgm:t>
        <a:bodyPr/>
        <a:lstStyle/>
        <a:p>
          <a:r>
            <a:rPr lang="ru-RU" sz="1600" b="1" dirty="0" smtClean="0">
              <a:latin typeface="Arial" pitchFamily="34" charset="0"/>
              <a:cs typeface="Arial" pitchFamily="34" charset="0"/>
            </a:rPr>
            <a:t>Обучаются  по ФГОС ООО  </a:t>
          </a:r>
          <a:r>
            <a:rPr lang="ru-RU" sz="2400" b="1" dirty="0" smtClean="0">
              <a:latin typeface="Arial" pitchFamily="34" charset="0"/>
              <a:cs typeface="Arial" pitchFamily="34" charset="0"/>
            </a:rPr>
            <a:t>264 </a:t>
          </a:r>
          <a:r>
            <a:rPr lang="ru-RU" sz="1600" b="1" dirty="0" smtClean="0">
              <a:latin typeface="Arial" pitchFamily="34" charset="0"/>
              <a:cs typeface="Arial" pitchFamily="34" charset="0"/>
            </a:rPr>
            <a:t>пятиклассника</a:t>
          </a:r>
          <a:endParaRPr lang="ru-RU" sz="1600" dirty="0">
            <a:latin typeface="Arial" pitchFamily="34" charset="0"/>
            <a:cs typeface="Arial" pitchFamily="34" charset="0"/>
          </a:endParaRPr>
        </a:p>
      </dgm:t>
    </dgm:pt>
    <dgm:pt modelId="{CD9B15BB-AF35-4AA7-943F-014C3D13EBEA}" type="parTrans" cxnId="{75CBE270-3CC7-4B27-ACBE-B2F98602F6FA}">
      <dgm:prSet/>
      <dgm:spPr/>
      <dgm:t>
        <a:bodyPr/>
        <a:lstStyle/>
        <a:p>
          <a:endParaRPr lang="ru-RU"/>
        </a:p>
      </dgm:t>
    </dgm:pt>
    <dgm:pt modelId="{B0BF05CE-8B91-4BA4-991F-F79D4A30A1B2}" type="sibTrans" cxnId="{75CBE270-3CC7-4B27-ACBE-B2F98602F6FA}">
      <dgm:prSet/>
      <dgm:spPr/>
      <dgm:t>
        <a:bodyPr/>
        <a:lstStyle/>
        <a:p>
          <a:endParaRPr lang="ru-RU"/>
        </a:p>
      </dgm:t>
    </dgm:pt>
    <dgm:pt modelId="{67043189-9FE1-4AB6-857A-4ADAB8D1E006}" type="pres">
      <dgm:prSet presAssocID="{984CCDEC-6452-4A2E-B236-92A1CA1F61EC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5A3FC9C-4AD7-4B7F-A2BF-66463EE9B2A3}" type="pres">
      <dgm:prSet presAssocID="{2F3998C8-85BD-4767-A69C-97C01D5F3FBC}" presName="linNode" presStyleCnt="0"/>
      <dgm:spPr/>
    </dgm:pt>
    <dgm:pt modelId="{10A5A380-31A9-4D6B-9373-CFB41B2CDCBB}" type="pres">
      <dgm:prSet presAssocID="{2F3998C8-85BD-4767-A69C-97C01D5F3FBC}" presName="parentShp" presStyleLbl="node1" presStyleIdx="0" presStyleCnt="3" custLinFactNeighborX="647" custLinFactNeighborY="7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125297-EDC4-4742-AA4F-962BAB115F68}" type="pres">
      <dgm:prSet presAssocID="{2F3998C8-85BD-4767-A69C-97C01D5F3FBC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4C848D-75CF-4419-9B0F-147110193533}" type="pres">
      <dgm:prSet presAssocID="{EDDF3CB8-D1B9-4303-9129-53E8D01752E1}" presName="spacing" presStyleCnt="0"/>
      <dgm:spPr/>
    </dgm:pt>
    <dgm:pt modelId="{2490B551-D34F-44BA-A991-3803842CFA8D}" type="pres">
      <dgm:prSet presAssocID="{06083895-3050-4E5E-A9CD-C459C4DDA772}" presName="linNode" presStyleCnt="0"/>
      <dgm:spPr/>
    </dgm:pt>
    <dgm:pt modelId="{A9EE5EFD-A064-4052-A56A-A1118DE2AF4C}" type="pres">
      <dgm:prSet presAssocID="{06083895-3050-4E5E-A9CD-C459C4DDA772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4396BF-61ED-4348-AFE8-FF5F5929C6C9}" type="pres">
      <dgm:prSet presAssocID="{06083895-3050-4E5E-A9CD-C459C4DDA772}" presName="childShp" presStyleLbl="bgAccFollowNode1" presStyleIdx="1" presStyleCnt="3" custScaleY="106025" custLinFactNeighborX="1519" custLinFactNeighborY="7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A2F50B-0B61-4C01-BF43-D5923CFA4225}" type="pres">
      <dgm:prSet presAssocID="{40B2FA00-3F36-4548-8AAB-F97D82712AB3}" presName="spacing" presStyleCnt="0"/>
      <dgm:spPr/>
    </dgm:pt>
    <dgm:pt modelId="{8A82310B-9C72-4171-A82C-319FFBA96D9B}" type="pres">
      <dgm:prSet presAssocID="{AE6F2885-BB9F-4A87-BF33-BFB93A51D8D1}" presName="linNode" presStyleCnt="0"/>
      <dgm:spPr/>
    </dgm:pt>
    <dgm:pt modelId="{CD4E748D-E79E-4D7C-9E05-825FD62BCE42}" type="pres">
      <dgm:prSet presAssocID="{AE6F2885-BB9F-4A87-BF33-BFB93A51D8D1}" presName="parentShp" presStyleLbl="node1" presStyleIdx="2" presStyleCnt="3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0352E2-633F-4F7E-8DEF-31166C6F4738}" type="pres">
      <dgm:prSet presAssocID="{AE6F2885-BB9F-4A87-BF33-BFB93A51D8D1}" presName="childShp" presStyleLbl="bgAccFollowNode1" presStyleIdx="2" presStyleCnt="3" custLinFactNeighborX="6034" custLinFactNeighborY="-96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2A224FB-E289-4BDD-83B3-FC413951AFFD}" type="presOf" srcId="{20F92B9A-63DE-4973-BF99-B6B664A61926}" destId="{AA0352E2-633F-4F7E-8DEF-31166C6F4738}" srcOrd="0" destOrd="1" presId="urn:microsoft.com/office/officeart/2005/8/layout/vList6"/>
    <dgm:cxn modelId="{FC98D92C-3BE9-4A6F-A718-A2F168104A84}" srcId="{2F3998C8-85BD-4767-A69C-97C01D5F3FBC}" destId="{FED48BD3-770F-429B-B1AD-3C230A095C2C}" srcOrd="0" destOrd="0" parTransId="{1BE94A4F-362A-43C1-8D20-72A15A7940DA}" sibTransId="{E822CFF1-1AEC-4183-80E9-23DB46F0240D}"/>
    <dgm:cxn modelId="{6C51B62B-5A5C-4B63-B452-F8A7A2E55DF4}" type="presOf" srcId="{F5161DB5-2AB9-47F9-8AD2-81E0F6201EDC}" destId="{934396BF-61ED-4348-AFE8-FF5F5929C6C9}" srcOrd="0" destOrd="2" presId="urn:microsoft.com/office/officeart/2005/8/layout/vList6"/>
    <dgm:cxn modelId="{3D4C082C-9737-4662-8D5B-975291E892FA}" type="presOf" srcId="{F840E7C3-44F7-44CC-B396-41CDA9CB6C50}" destId="{A4125297-EDC4-4742-AA4F-962BAB115F68}" srcOrd="0" destOrd="1" presId="urn:microsoft.com/office/officeart/2005/8/layout/vList6"/>
    <dgm:cxn modelId="{77F65B69-CD51-4E3A-8769-CAC6F15853AF}" type="presOf" srcId="{AE6F2885-BB9F-4A87-BF33-BFB93A51D8D1}" destId="{CD4E748D-E79E-4D7C-9E05-825FD62BCE42}" srcOrd="0" destOrd="0" presId="urn:microsoft.com/office/officeart/2005/8/layout/vList6"/>
    <dgm:cxn modelId="{4544F479-A1F9-4D39-A702-587A4C3FD1ED}" type="presOf" srcId="{85D1E469-D013-4F85-B6CB-59E353DBE424}" destId="{934396BF-61ED-4348-AFE8-FF5F5929C6C9}" srcOrd="0" destOrd="1" presId="urn:microsoft.com/office/officeart/2005/8/layout/vList6"/>
    <dgm:cxn modelId="{5FF11A06-9441-44B6-B1F7-5F6AD2B675DA}" type="presOf" srcId="{651B6E49-A2AA-4BF5-B4B8-3D42B26357C7}" destId="{934396BF-61ED-4348-AFE8-FF5F5929C6C9}" srcOrd="0" destOrd="0" presId="urn:microsoft.com/office/officeart/2005/8/layout/vList6"/>
    <dgm:cxn modelId="{FBFCA544-C61F-43F2-B67F-D1EFCB39F61A}" type="presOf" srcId="{06083895-3050-4E5E-A9CD-C459C4DDA772}" destId="{A9EE5EFD-A064-4052-A56A-A1118DE2AF4C}" srcOrd="0" destOrd="0" presId="urn:microsoft.com/office/officeart/2005/8/layout/vList6"/>
    <dgm:cxn modelId="{D2B57755-7AF7-4BDE-A6FE-C0C6D0995226}" type="presOf" srcId="{984CCDEC-6452-4A2E-B236-92A1CA1F61EC}" destId="{67043189-9FE1-4AB6-857A-4ADAB8D1E006}" srcOrd="0" destOrd="0" presId="urn:microsoft.com/office/officeart/2005/8/layout/vList6"/>
    <dgm:cxn modelId="{D00C67F4-780C-493E-A0EF-C18AC9B24787}" type="presOf" srcId="{FED48BD3-770F-429B-B1AD-3C230A095C2C}" destId="{A4125297-EDC4-4742-AA4F-962BAB115F68}" srcOrd="0" destOrd="0" presId="urn:microsoft.com/office/officeart/2005/8/layout/vList6"/>
    <dgm:cxn modelId="{BC624D8A-563F-48C1-A177-785ADB20BF8E}" srcId="{984CCDEC-6452-4A2E-B236-92A1CA1F61EC}" destId="{AE6F2885-BB9F-4A87-BF33-BFB93A51D8D1}" srcOrd="2" destOrd="0" parTransId="{80283A3D-062A-42FA-B2B6-FE640BD72B5F}" sibTransId="{98459A12-CB4E-4053-8232-086BF740226B}"/>
    <dgm:cxn modelId="{F5E90BF5-A07F-4860-B701-01785B35AE72}" srcId="{2F3998C8-85BD-4767-A69C-97C01D5F3FBC}" destId="{F840E7C3-44F7-44CC-B396-41CDA9CB6C50}" srcOrd="1" destOrd="0" parTransId="{46E710E2-D708-4AB0-BBDD-C35A4BA221FC}" sibTransId="{CBC6D01D-A6E3-45AC-8D3F-EDBCA2E5A635}"/>
    <dgm:cxn modelId="{D52D73BF-C64C-41B3-8F68-05E986519CC9}" srcId="{06083895-3050-4E5E-A9CD-C459C4DDA772}" destId="{651B6E49-A2AA-4BF5-B4B8-3D42B26357C7}" srcOrd="0" destOrd="0" parTransId="{91F00F1B-07B4-492D-BEF8-7F5EB3A47E50}" sibTransId="{EAC7FE52-E4A9-4833-9C52-761E8E208F30}"/>
    <dgm:cxn modelId="{83F9F9B6-6F95-4C33-918F-2089D228558F}" srcId="{984CCDEC-6452-4A2E-B236-92A1CA1F61EC}" destId="{2F3998C8-85BD-4767-A69C-97C01D5F3FBC}" srcOrd="0" destOrd="0" parTransId="{FB500778-6593-4A50-8E7E-EF4ABCD30FF6}" sibTransId="{EDDF3CB8-D1B9-4303-9129-53E8D01752E1}"/>
    <dgm:cxn modelId="{75CBE270-3CC7-4B27-ACBE-B2F98602F6FA}" srcId="{06083895-3050-4E5E-A9CD-C459C4DDA772}" destId="{F5161DB5-2AB9-47F9-8AD2-81E0F6201EDC}" srcOrd="2" destOrd="0" parTransId="{CD9B15BB-AF35-4AA7-943F-014C3D13EBEA}" sibTransId="{B0BF05CE-8B91-4BA4-991F-F79D4A30A1B2}"/>
    <dgm:cxn modelId="{3B7FAA64-0E22-4C84-9EC4-A1EDE26F712E}" type="presOf" srcId="{A258316F-8825-4AF7-BDEE-6280ACA3561F}" destId="{AA0352E2-633F-4F7E-8DEF-31166C6F4738}" srcOrd="0" destOrd="0" presId="urn:microsoft.com/office/officeart/2005/8/layout/vList6"/>
    <dgm:cxn modelId="{7E248A08-F0CB-4CE8-8C45-35B922D92224}" srcId="{984CCDEC-6452-4A2E-B236-92A1CA1F61EC}" destId="{06083895-3050-4E5E-A9CD-C459C4DDA772}" srcOrd="1" destOrd="0" parTransId="{F7D73771-3544-41C4-8C18-FE2D0743FCE8}" sibTransId="{40B2FA00-3F36-4548-8AAB-F97D82712AB3}"/>
    <dgm:cxn modelId="{F1FD34F9-8992-47D2-9D24-CA04813EADB1}" srcId="{AE6F2885-BB9F-4A87-BF33-BFB93A51D8D1}" destId="{20F92B9A-63DE-4973-BF99-B6B664A61926}" srcOrd="1" destOrd="0" parTransId="{CDD74E33-2101-46F8-B4AC-A60C34C86527}" sibTransId="{B360B4C7-355D-48CD-BF56-387728219A7D}"/>
    <dgm:cxn modelId="{47762BC8-8E3E-4F3F-9960-61C45525C382}" type="presOf" srcId="{2F3998C8-85BD-4767-A69C-97C01D5F3FBC}" destId="{10A5A380-31A9-4D6B-9373-CFB41B2CDCBB}" srcOrd="0" destOrd="0" presId="urn:microsoft.com/office/officeart/2005/8/layout/vList6"/>
    <dgm:cxn modelId="{2FEAEA73-A06D-4D07-B4C2-2EF2953394DE}" srcId="{AE6F2885-BB9F-4A87-BF33-BFB93A51D8D1}" destId="{A258316F-8825-4AF7-BDEE-6280ACA3561F}" srcOrd="0" destOrd="0" parTransId="{5A182E56-2D2D-4829-B769-B9FC8A285F1D}" sibTransId="{243B12FE-E6B5-4EAB-A01D-2D05870341B8}"/>
    <dgm:cxn modelId="{095F8AA8-3D76-42E2-9ABB-E631A998E147}" srcId="{06083895-3050-4E5E-A9CD-C459C4DDA772}" destId="{85D1E469-D013-4F85-B6CB-59E353DBE424}" srcOrd="1" destOrd="0" parTransId="{5505C71A-B448-447D-B8DA-272C7102ED96}" sibTransId="{B53B4319-D598-478C-8E02-1A0996C17AFF}"/>
    <dgm:cxn modelId="{D1E799A2-C4E5-47F8-847B-78CA9876FB6D}" type="presParOf" srcId="{67043189-9FE1-4AB6-857A-4ADAB8D1E006}" destId="{75A3FC9C-4AD7-4B7F-A2BF-66463EE9B2A3}" srcOrd="0" destOrd="0" presId="urn:microsoft.com/office/officeart/2005/8/layout/vList6"/>
    <dgm:cxn modelId="{88E48A0B-9AF3-4C1F-A76F-AE69CA5744B8}" type="presParOf" srcId="{75A3FC9C-4AD7-4B7F-A2BF-66463EE9B2A3}" destId="{10A5A380-31A9-4D6B-9373-CFB41B2CDCBB}" srcOrd="0" destOrd="0" presId="urn:microsoft.com/office/officeart/2005/8/layout/vList6"/>
    <dgm:cxn modelId="{C9608B67-27D8-478D-A0EB-0C0FCBD54054}" type="presParOf" srcId="{75A3FC9C-4AD7-4B7F-A2BF-66463EE9B2A3}" destId="{A4125297-EDC4-4742-AA4F-962BAB115F68}" srcOrd="1" destOrd="0" presId="urn:microsoft.com/office/officeart/2005/8/layout/vList6"/>
    <dgm:cxn modelId="{A45CB378-65CE-4737-8533-9F04C1FC941D}" type="presParOf" srcId="{67043189-9FE1-4AB6-857A-4ADAB8D1E006}" destId="{3D4C848D-75CF-4419-9B0F-147110193533}" srcOrd="1" destOrd="0" presId="urn:microsoft.com/office/officeart/2005/8/layout/vList6"/>
    <dgm:cxn modelId="{60D5609D-4E00-4D6E-9786-9B97BAEBBBD2}" type="presParOf" srcId="{67043189-9FE1-4AB6-857A-4ADAB8D1E006}" destId="{2490B551-D34F-44BA-A991-3803842CFA8D}" srcOrd="2" destOrd="0" presId="urn:microsoft.com/office/officeart/2005/8/layout/vList6"/>
    <dgm:cxn modelId="{757FE7A8-B709-4D5D-BC6B-33BC6F9E2852}" type="presParOf" srcId="{2490B551-D34F-44BA-A991-3803842CFA8D}" destId="{A9EE5EFD-A064-4052-A56A-A1118DE2AF4C}" srcOrd="0" destOrd="0" presId="urn:microsoft.com/office/officeart/2005/8/layout/vList6"/>
    <dgm:cxn modelId="{8303DA23-3A3E-49AC-801D-2F722E6432EE}" type="presParOf" srcId="{2490B551-D34F-44BA-A991-3803842CFA8D}" destId="{934396BF-61ED-4348-AFE8-FF5F5929C6C9}" srcOrd="1" destOrd="0" presId="urn:microsoft.com/office/officeart/2005/8/layout/vList6"/>
    <dgm:cxn modelId="{803D8BC9-5566-47CB-9F5F-C10FFA53B58B}" type="presParOf" srcId="{67043189-9FE1-4AB6-857A-4ADAB8D1E006}" destId="{3AA2F50B-0B61-4C01-BF43-D5923CFA4225}" srcOrd="3" destOrd="0" presId="urn:microsoft.com/office/officeart/2005/8/layout/vList6"/>
    <dgm:cxn modelId="{DFA54F21-9A32-4EFB-BEB2-BED31EF503D6}" type="presParOf" srcId="{67043189-9FE1-4AB6-857A-4ADAB8D1E006}" destId="{8A82310B-9C72-4171-A82C-319FFBA96D9B}" srcOrd="4" destOrd="0" presId="urn:microsoft.com/office/officeart/2005/8/layout/vList6"/>
    <dgm:cxn modelId="{552F3315-50B2-4BC5-90FD-A1B2E4A8B0CA}" type="presParOf" srcId="{8A82310B-9C72-4171-A82C-319FFBA96D9B}" destId="{CD4E748D-E79E-4D7C-9E05-825FD62BCE42}" srcOrd="0" destOrd="0" presId="urn:microsoft.com/office/officeart/2005/8/layout/vList6"/>
    <dgm:cxn modelId="{9B5BA370-5E72-4F8D-970A-BFFD98B775A5}" type="presParOf" srcId="{8A82310B-9C72-4171-A82C-319FFBA96D9B}" destId="{AA0352E2-633F-4F7E-8DEF-31166C6F473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84A13F9-9077-4A86-B127-BA8759ED0911}" type="doc">
      <dgm:prSet loTypeId="urn:microsoft.com/office/officeart/2005/8/layout/arrow2" loCatId="process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2C2BE6D-BA0C-42F0-BB4F-3B7DBA58D3E1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C0C0C0"/>
                </a:outerShdw>
              </a:effectLst>
            </a:rPr>
            <a:t>Коммуникативные компетенции</a:t>
          </a:r>
          <a:endParaRPr lang="ru-RU" dirty="0"/>
        </a:p>
      </dgm:t>
    </dgm:pt>
    <dgm:pt modelId="{980F713F-87A9-4DF5-9FF8-263F2DD8E371}" type="parTrans" cxnId="{A96B539F-2294-4617-99A8-A5F5D397B471}">
      <dgm:prSet/>
      <dgm:spPr/>
      <dgm:t>
        <a:bodyPr/>
        <a:lstStyle/>
        <a:p>
          <a:endParaRPr lang="ru-RU"/>
        </a:p>
      </dgm:t>
    </dgm:pt>
    <dgm:pt modelId="{9EB28F8D-FEA8-4D68-B03A-314F9D1A35E2}" type="sibTrans" cxnId="{A96B539F-2294-4617-99A8-A5F5D397B471}">
      <dgm:prSet/>
      <dgm:spPr/>
      <dgm:t>
        <a:bodyPr/>
        <a:lstStyle/>
        <a:p>
          <a:endParaRPr lang="ru-RU"/>
        </a:p>
      </dgm:t>
    </dgm:pt>
    <dgm:pt modelId="{7CE4FE04-5184-4B14-B488-7256F6EF1EAB}">
      <dgm:prSet phldrT="[Текст]" custT="1"/>
      <dgm:spPr/>
      <dgm:t>
        <a:bodyPr/>
        <a:lstStyle/>
        <a:p>
          <a:r>
            <a:rPr lang="ru-RU" sz="1800" b="1" dirty="0" smtClean="0">
              <a:latin typeface="Cambria" pitchFamily="16" charset="0"/>
            </a:rPr>
            <a:t>Способность к самообразован</a:t>
          </a:r>
          <a:r>
            <a:rPr lang="ru-RU" sz="1800" b="0" dirty="0" smtClean="0">
              <a:latin typeface="Cambria" pitchFamily="16" charset="0"/>
            </a:rPr>
            <a:t>ию </a:t>
          </a:r>
          <a:endParaRPr lang="ru-RU" sz="1800" dirty="0"/>
        </a:p>
      </dgm:t>
    </dgm:pt>
    <dgm:pt modelId="{0777840A-F181-4CE9-90BE-2775FEA0B4AE}" type="parTrans" cxnId="{AE735A97-E832-4AE0-85E0-E9A6111CFFA4}">
      <dgm:prSet/>
      <dgm:spPr/>
      <dgm:t>
        <a:bodyPr/>
        <a:lstStyle/>
        <a:p>
          <a:endParaRPr lang="ru-RU"/>
        </a:p>
      </dgm:t>
    </dgm:pt>
    <dgm:pt modelId="{0BBC21EE-DEEA-4955-A9E2-9F06312D0DAA}" type="sibTrans" cxnId="{AE735A97-E832-4AE0-85E0-E9A6111CFFA4}">
      <dgm:prSet/>
      <dgm:spPr/>
      <dgm:t>
        <a:bodyPr/>
        <a:lstStyle/>
        <a:p>
          <a:endParaRPr lang="ru-RU"/>
        </a:p>
      </dgm:t>
    </dgm:pt>
    <dgm:pt modelId="{FB458A5B-9307-4C55-9564-30085E4FEF16}">
      <dgm:prSet phldrT="[Текст]" custT="1"/>
      <dgm:spPr/>
      <dgm:t>
        <a:bodyPr/>
        <a:lstStyle/>
        <a:p>
          <a:r>
            <a:rPr lang="ru-RU" sz="1600" b="1" dirty="0" smtClean="0">
              <a:latin typeface="Cambria" pitchFamily="16" charset="0"/>
            </a:rPr>
            <a:t>Смена социальных ролей</a:t>
          </a:r>
          <a:endParaRPr lang="ru-RU" sz="1600" b="1" dirty="0"/>
        </a:p>
      </dgm:t>
    </dgm:pt>
    <dgm:pt modelId="{F252EFCB-CC97-46A6-8EF3-A857A63DCD05}" type="parTrans" cxnId="{56F5A8E2-1BD7-4539-B8EB-65F30F18B213}">
      <dgm:prSet/>
      <dgm:spPr/>
      <dgm:t>
        <a:bodyPr/>
        <a:lstStyle/>
        <a:p>
          <a:endParaRPr lang="ru-RU"/>
        </a:p>
      </dgm:t>
    </dgm:pt>
    <dgm:pt modelId="{82574B4F-46C0-450C-957C-3F960AA952BC}" type="sibTrans" cxnId="{56F5A8E2-1BD7-4539-B8EB-65F30F18B213}">
      <dgm:prSet/>
      <dgm:spPr/>
      <dgm:t>
        <a:bodyPr/>
        <a:lstStyle/>
        <a:p>
          <a:endParaRPr lang="ru-RU"/>
        </a:p>
      </dgm:t>
    </dgm:pt>
    <dgm:pt modelId="{66C135C3-6E50-4846-AE49-23EE7563FFB0}">
      <dgm:prSet custT="1"/>
      <dgm:spPr/>
      <dgm:t>
        <a:bodyPr/>
        <a:lstStyle/>
        <a:p>
          <a:r>
            <a:rPr lang="ru-RU" sz="1600" b="1" dirty="0" smtClean="0">
              <a:effectLst>
                <a:outerShdw blurRad="38100" dist="38100" dir="2700000" algn="tl">
                  <a:srgbClr val="C0C0C0"/>
                </a:outerShdw>
              </a:effectLst>
            </a:rPr>
            <a:t>Умение работать с большими объемами информации</a:t>
          </a:r>
          <a:endParaRPr lang="ru-RU" sz="1600" b="1" dirty="0">
            <a:effectLst>
              <a:outerShdw blurRad="38100" dist="38100" dir="2700000" algn="tl">
                <a:srgbClr val="C0C0C0"/>
              </a:outerShdw>
            </a:effectLst>
          </a:endParaRPr>
        </a:p>
      </dgm:t>
    </dgm:pt>
    <dgm:pt modelId="{29D2C544-A5E9-4361-8F27-E8886AEFB4B6}" type="parTrans" cxnId="{93F54440-2F11-42F1-9646-D691EB283C23}">
      <dgm:prSet/>
      <dgm:spPr/>
      <dgm:t>
        <a:bodyPr/>
        <a:lstStyle/>
        <a:p>
          <a:endParaRPr lang="ru-RU"/>
        </a:p>
      </dgm:t>
    </dgm:pt>
    <dgm:pt modelId="{DC6D7CCB-9A0B-40DA-9098-7D3DE2C700EB}" type="sibTrans" cxnId="{93F54440-2F11-42F1-9646-D691EB283C23}">
      <dgm:prSet/>
      <dgm:spPr/>
      <dgm:t>
        <a:bodyPr/>
        <a:lstStyle/>
        <a:p>
          <a:endParaRPr lang="ru-RU"/>
        </a:p>
      </dgm:t>
    </dgm:pt>
    <dgm:pt modelId="{D5CB8C11-67EC-472B-A5B7-9F23BAA14C8A}">
      <dgm:prSet custT="1"/>
      <dgm:spPr/>
      <dgm:t>
        <a:bodyPr/>
        <a:lstStyle/>
        <a:p>
          <a:r>
            <a:rPr lang="ru-RU" sz="1800" b="1" dirty="0" err="1" smtClean="0">
              <a:effectLst>
                <a:outerShdw blurRad="38100" dist="38100" dir="2700000" algn="tl">
                  <a:srgbClr val="C0C0C0"/>
                </a:outerShdw>
              </a:effectLst>
            </a:rPr>
            <a:t>Креативность</a:t>
          </a:r>
          <a:endParaRPr lang="ru-RU" sz="1800" b="1" dirty="0">
            <a:effectLst>
              <a:outerShdw blurRad="38100" dist="38100" dir="2700000" algn="tl">
                <a:srgbClr val="C0C0C0"/>
              </a:outerShdw>
            </a:effectLst>
          </a:endParaRPr>
        </a:p>
      </dgm:t>
    </dgm:pt>
    <dgm:pt modelId="{07C7BBBA-1DDB-4EA3-AB3C-D2C64FEB9047}" type="parTrans" cxnId="{5F6CE21B-D5AA-40E1-B8E6-EF5390535669}">
      <dgm:prSet/>
      <dgm:spPr/>
      <dgm:t>
        <a:bodyPr/>
        <a:lstStyle/>
        <a:p>
          <a:endParaRPr lang="ru-RU"/>
        </a:p>
      </dgm:t>
    </dgm:pt>
    <dgm:pt modelId="{B8EC906B-80EE-47C7-93EA-F3695DE585FD}" type="sibTrans" cxnId="{5F6CE21B-D5AA-40E1-B8E6-EF5390535669}">
      <dgm:prSet/>
      <dgm:spPr/>
      <dgm:t>
        <a:bodyPr/>
        <a:lstStyle/>
        <a:p>
          <a:endParaRPr lang="ru-RU"/>
        </a:p>
      </dgm:t>
    </dgm:pt>
    <dgm:pt modelId="{C3EDD03C-6660-4C39-A0D2-6B18B305662F}">
      <dgm:prSet/>
      <dgm:spPr/>
      <dgm:t>
        <a:bodyPr/>
        <a:lstStyle/>
        <a:p>
          <a:endParaRPr lang="ru-RU" dirty="0"/>
        </a:p>
      </dgm:t>
    </dgm:pt>
    <dgm:pt modelId="{66623816-FBBF-4BC9-A33F-15E7A7DC9C92}" type="parTrans" cxnId="{645646C0-AB06-4A87-A148-179A7C63D205}">
      <dgm:prSet/>
      <dgm:spPr/>
      <dgm:t>
        <a:bodyPr/>
        <a:lstStyle/>
        <a:p>
          <a:endParaRPr lang="ru-RU"/>
        </a:p>
      </dgm:t>
    </dgm:pt>
    <dgm:pt modelId="{3E26BFA3-19F0-43A2-8A26-1AEEC02A5B74}" type="sibTrans" cxnId="{645646C0-AB06-4A87-A148-179A7C63D205}">
      <dgm:prSet/>
      <dgm:spPr/>
      <dgm:t>
        <a:bodyPr/>
        <a:lstStyle/>
        <a:p>
          <a:endParaRPr lang="ru-RU"/>
        </a:p>
      </dgm:t>
    </dgm:pt>
    <dgm:pt modelId="{6114A86C-20D8-4044-BD0B-D1C4623B25D4}">
      <dgm:prSet/>
      <dgm:spPr/>
      <dgm:t>
        <a:bodyPr/>
        <a:lstStyle/>
        <a:p>
          <a:endParaRPr lang="ru-RU"/>
        </a:p>
      </dgm:t>
    </dgm:pt>
    <dgm:pt modelId="{D2DAA69A-4D01-47ED-9A05-9CBF25EB5E21}" type="parTrans" cxnId="{5ABFDC46-656D-4CA3-AEC8-68BC3B4794E9}">
      <dgm:prSet/>
      <dgm:spPr/>
      <dgm:t>
        <a:bodyPr/>
        <a:lstStyle/>
        <a:p>
          <a:endParaRPr lang="ru-RU"/>
        </a:p>
      </dgm:t>
    </dgm:pt>
    <dgm:pt modelId="{9676A45F-3CE3-44E9-833A-D7021CB322DD}" type="sibTrans" cxnId="{5ABFDC46-656D-4CA3-AEC8-68BC3B4794E9}">
      <dgm:prSet/>
      <dgm:spPr/>
      <dgm:t>
        <a:bodyPr/>
        <a:lstStyle/>
        <a:p>
          <a:endParaRPr lang="ru-RU"/>
        </a:p>
      </dgm:t>
    </dgm:pt>
    <dgm:pt modelId="{A5CD8B07-4BFD-4C99-A785-284B89164655}" type="pres">
      <dgm:prSet presAssocID="{284A13F9-9077-4A86-B127-BA8759ED0911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50D2957-2B8E-484F-AC7D-65AD3F5E8528}" type="pres">
      <dgm:prSet presAssocID="{284A13F9-9077-4A86-B127-BA8759ED0911}" presName="arrow" presStyleLbl="bgShp" presStyleIdx="0" presStyleCnt="1" custAng="285323" custScaleY="109581" custLinFactNeighborX="-2667" custLinFactNeighborY="1978"/>
      <dgm:spPr/>
    </dgm:pt>
    <dgm:pt modelId="{81429872-E67C-4227-95A1-8ABEA1A3FF4F}" type="pres">
      <dgm:prSet presAssocID="{284A13F9-9077-4A86-B127-BA8759ED0911}" presName="arrowDiagram5" presStyleCnt="0"/>
      <dgm:spPr/>
    </dgm:pt>
    <dgm:pt modelId="{80B56BA8-EEBD-43BB-B7FE-EF63DADD1E5F}" type="pres">
      <dgm:prSet presAssocID="{72C2BE6D-BA0C-42F0-BB4F-3B7DBA58D3E1}" presName="bullet5a" presStyleLbl="node1" presStyleIdx="0" presStyleCnt="5" custLinFactY="-28447" custLinFactNeighborX="-23785" custLinFactNeighborY="-100000"/>
      <dgm:spPr/>
    </dgm:pt>
    <dgm:pt modelId="{6081D416-D558-4EDD-8991-2197A5D0A16F}" type="pres">
      <dgm:prSet presAssocID="{72C2BE6D-BA0C-42F0-BB4F-3B7DBA58D3E1}" presName="textBox5a" presStyleLbl="revTx" presStyleIdx="0" presStyleCnt="5" custScaleX="198263" custLinFactNeighborX="1248" custLinFactNeighborY="138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927D7B-23A7-4FE1-9B86-C7DFECFD0149}" type="pres">
      <dgm:prSet presAssocID="{66C135C3-6E50-4846-AE49-23EE7563FFB0}" presName="bullet5b" presStyleLbl="node1" presStyleIdx="1" presStyleCnt="5" custLinFactNeighborX="-25090" custLinFactNeighborY="-34028"/>
      <dgm:spPr/>
    </dgm:pt>
    <dgm:pt modelId="{BB099BC2-3182-4254-81FB-EA16E66EDABA}" type="pres">
      <dgm:prSet presAssocID="{66C135C3-6E50-4846-AE49-23EE7563FFB0}" presName="textBox5b" presStyleLbl="revTx" presStyleIdx="1" presStyleCnt="5" custScaleX="147640" custLinFactNeighborX="18744" custLinFactNeighborY="48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8C4C9E-0F75-40C7-84B8-FE4489661FFF}" type="pres">
      <dgm:prSet presAssocID="{7CE4FE04-5184-4B14-B488-7256F6EF1EAB}" presName="bullet5c" presStyleLbl="node1" presStyleIdx="2" presStyleCnt="5" custLinFactNeighborX="-3291" custLinFactNeighborY="-40015"/>
      <dgm:spPr/>
    </dgm:pt>
    <dgm:pt modelId="{B14A8478-D15C-4C69-9456-A474AD137C57}" type="pres">
      <dgm:prSet presAssocID="{7CE4FE04-5184-4B14-B488-7256F6EF1EAB}" presName="textBox5c" presStyleLbl="revTx" presStyleIdx="2" presStyleCnt="5" custScaleX="181984" custLinFactNeighborX="42199" custLinFactNeighborY="25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56A230-A7EC-4F37-A0FA-143A8CDAA7F4}" type="pres">
      <dgm:prSet presAssocID="{D5CB8C11-67EC-472B-A5B7-9F23BAA14C8A}" presName="bullet5d" presStyleLbl="node1" presStyleIdx="3" presStyleCnt="5" custLinFactNeighborX="-2453" custLinFactNeighborY="-30856"/>
      <dgm:spPr/>
    </dgm:pt>
    <dgm:pt modelId="{2466922A-0EE3-45B3-98C3-32910B4BD001}" type="pres">
      <dgm:prSet presAssocID="{D5CB8C11-67EC-472B-A5B7-9F23BAA14C8A}" presName="textBox5d" presStyleLbl="revTx" presStyleIdx="3" presStyleCnt="5" custScaleX="132573" custLinFactNeighborX="-2306" custLinFactNeighborY="27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F2E22E-0165-4988-9C5F-2903292E73C2}" type="pres">
      <dgm:prSet presAssocID="{FB458A5B-9307-4C55-9564-30085E4FEF16}" presName="bullet5e" presStyleLbl="node1" presStyleIdx="4" presStyleCnt="5" custLinFactNeighborX="-8813" custLinFactNeighborY="-20121"/>
      <dgm:spPr/>
    </dgm:pt>
    <dgm:pt modelId="{64AB8582-8EA8-45FF-9D8F-63702EBB130C}" type="pres">
      <dgm:prSet presAssocID="{FB458A5B-9307-4C55-9564-30085E4FEF16}" presName="textBox5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6B539F-2294-4617-99A8-A5F5D397B471}" srcId="{284A13F9-9077-4A86-B127-BA8759ED0911}" destId="{72C2BE6D-BA0C-42F0-BB4F-3B7DBA58D3E1}" srcOrd="0" destOrd="0" parTransId="{980F713F-87A9-4DF5-9FF8-263F2DD8E371}" sibTransId="{9EB28F8D-FEA8-4D68-B03A-314F9D1A35E2}"/>
    <dgm:cxn modelId="{93F54440-2F11-42F1-9646-D691EB283C23}" srcId="{284A13F9-9077-4A86-B127-BA8759ED0911}" destId="{66C135C3-6E50-4846-AE49-23EE7563FFB0}" srcOrd="1" destOrd="0" parTransId="{29D2C544-A5E9-4361-8F27-E8886AEFB4B6}" sibTransId="{DC6D7CCB-9A0B-40DA-9098-7D3DE2C700EB}"/>
    <dgm:cxn modelId="{4F8346B7-0475-4EDF-819D-E8FB9298D1F7}" type="presOf" srcId="{7CE4FE04-5184-4B14-B488-7256F6EF1EAB}" destId="{B14A8478-D15C-4C69-9456-A474AD137C57}" srcOrd="0" destOrd="0" presId="urn:microsoft.com/office/officeart/2005/8/layout/arrow2"/>
    <dgm:cxn modelId="{C8BB946F-BE60-4B4A-ABC9-0F4A7B2CA020}" type="presOf" srcId="{FB458A5B-9307-4C55-9564-30085E4FEF16}" destId="{64AB8582-8EA8-45FF-9D8F-63702EBB130C}" srcOrd="0" destOrd="0" presId="urn:microsoft.com/office/officeart/2005/8/layout/arrow2"/>
    <dgm:cxn modelId="{5ABFDC46-656D-4CA3-AEC8-68BC3B4794E9}" srcId="{284A13F9-9077-4A86-B127-BA8759ED0911}" destId="{6114A86C-20D8-4044-BD0B-D1C4623B25D4}" srcOrd="6" destOrd="0" parTransId="{D2DAA69A-4D01-47ED-9A05-9CBF25EB5E21}" sibTransId="{9676A45F-3CE3-44E9-833A-D7021CB322DD}"/>
    <dgm:cxn modelId="{77BBE060-C3CF-420A-B183-3B12091D8234}" type="presOf" srcId="{284A13F9-9077-4A86-B127-BA8759ED0911}" destId="{A5CD8B07-4BFD-4C99-A785-284B89164655}" srcOrd="0" destOrd="0" presId="urn:microsoft.com/office/officeart/2005/8/layout/arrow2"/>
    <dgm:cxn modelId="{63F6404F-A0AB-4A49-B693-84E4907F44A8}" type="presOf" srcId="{D5CB8C11-67EC-472B-A5B7-9F23BAA14C8A}" destId="{2466922A-0EE3-45B3-98C3-32910B4BD001}" srcOrd="0" destOrd="0" presId="urn:microsoft.com/office/officeart/2005/8/layout/arrow2"/>
    <dgm:cxn modelId="{24DC3250-E126-4A41-95CC-1E9FE409E77D}" type="presOf" srcId="{72C2BE6D-BA0C-42F0-BB4F-3B7DBA58D3E1}" destId="{6081D416-D558-4EDD-8991-2197A5D0A16F}" srcOrd="0" destOrd="0" presId="urn:microsoft.com/office/officeart/2005/8/layout/arrow2"/>
    <dgm:cxn modelId="{5F6CE21B-D5AA-40E1-B8E6-EF5390535669}" srcId="{284A13F9-9077-4A86-B127-BA8759ED0911}" destId="{D5CB8C11-67EC-472B-A5B7-9F23BAA14C8A}" srcOrd="3" destOrd="0" parTransId="{07C7BBBA-1DDB-4EA3-AB3C-D2C64FEB9047}" sibTransId="{B8EC906B-80EE-47C7-93EA-F3695DE585FD}"/>
    <dgm:cxn modelId="{44261335-C541-4570-AB3F-8BACF3BA042F}" type="presOf" srcId="{66C135C3-6E50-4846-AE49-23EE7563FFB0}" destId="{BB099BC2-3182-4254-81FB-EA16E66EDABA}" srcOrd="0" destOrd="0" presId="urn:microsoft.com/office/officeart/2005/8/layout/arrow2"/>
    <dgm:cxn modelId="{645646C0-AB06-4A87-A148-179A7C63D205}" srcId="{284A13F9-9077-4A86-B127-BA8759ED0911}" destId="{C3EDD03C-6660-4C39-A0D2-6B18B305662F}" srcOrd="5" destOrd="0" parTransId="{66623816-FBBF-4BC9-A33F-15E7A7DC9C92}" sibTransId="{3E26BFA3-19F0-43A2-8A26-1AEEC02A5B74}"/>
    <dgm:cxn modelId="{56F5A8E2-1BD7-4539-B8EB-65F30F18B213}" srcId="{284A13F9-9077-4A86-B127-BA8759ED0911}" destId="{FB458A5B-9307-4C55-9564-30085E4FEF16}" srcOrd="4" destOrd="0" parTransId="{F252EFCB-CC97-46A6-8EF3-A857A63DCD05}" sibTransId="{82574B4F-46C0-450C-957C-3F960AA952BC}"/>
    <dgm:cxn modelId="{AE735A97-E832-4AE0-85E0-E9A6111CFFA4}" srcId="{284A13F9-9077-4A86-B127-BA8759ED0911}" destId="{7CE4FE04-5184-4B14-B488-7256F6EF1EAB}" srcOrd="2" destOrd="0" parTransId="{0777840A-F181-4CE9-90BE-2775FEA0B4AE}" sibTransId="{0BBC21EE-DEEA-4955-A9E2-9F06312D0DAA}"/>
    <dgm:cxn modelId="{4A96F646-4152-4F90-8A33-538872E31AD3}" type="presParOf" srcId="{A5CD8B07-4BFD-4C99-A785-284B89164655}" destId="{550D2957-2B8E-484F-AC7D-65AD3F5E8528}" srcOrd="0" destOrd="0" presId="urn:microsoft.com/office/officeart/2005/8/layout/arrow2"/>
    <dgm:cxn modelId="{9DE3ACBE-14DA-49A6-916A-6BBC962BE2DE}" type="presParOf" srcId="{A5CD8B07-4BFD-4C99-A785-284B89164655}" destId="{81429872-E67C-4227-95A1-8ABEA1A3FF4F}" srcOrd="1" destOrd="0" presId="urn:microsoft.com/office/officeart/2005/8/layout/arrow2"/>
    <dgm:cxn modelId="{B705B2BD-3AB4-4B95-AA1F-AEBF85122818}" type="presParOf" srcId="{81429872-E67C-4227-95A1-8ABEA1A3FF4F}" destId="{80B56BA8-EEBD-43BB-B7FE-EF63DADD1E5F}" srcOrd="0" destOrd="0" presId="urn:microsoft.com/office/officeart/2005/8/layout/arrow2"/>
    <dgm:cxn modelId="{16F5ED50-5792-4BDB-859D-9A665FFB85D4}" type="presParOf" srcId="{81429872-E67C-4227-95A1-8ABEA1A3FF4F}" destId="{6081D416-D558-4EDD-8991-2197A5D0A16F}" srcOrd="1" destOrd="0" presId="urn:microsoft.com/office/officeart/2005/8/layout/arrow2"/>
    <dgm:cxn modelId="{C3594171-6A36-4804-BDDF-5457EF7C6D3B}" type="presParOf" srcId="{81429872-E67C-4227-95A1-8ABEA1A3FF4F}" destId="{72927D7B-23A7-4FE1-9B86-C7DFECFD0149}" srcOrd="2" destOrd="0" presId="urn:microsoft.com/office/officeart/2005/8/layout/arrow2"/>
    <dgm:cxn modelId="{4EBE339E-74A7-4A22-8AF9-5960F389BE66}" type="presParOf" srcId="{81429872-E67C-4227-95A1-8ABEA1A3FF4F}" destId="{BB099BC2-3182-4254-81FB-EA16E66EDABA}" srcOrd="3" destOrd="0" presId="urn:microsoft.com/office/officeart/2005/8/layout/arrow2"/>
    <dgm:cxn modelId="{3613E858-0E3F-4894-B94F-52BF99CEAFE2}" type="presParOf" srcId="{81429872-E67C-4227-95A1-8ABEA1A3FF4F}" destId="{0A8C4C9E-0F75-40C7-84B8-FE4489661FFF}" srcOrd="4" destOrd="0" presId="urn:microsoft.com/office/officeart/2005/8/layout/arrow2"/>
    <dgm:cxn modelId="{1BF163C4-0BFB-4133-AE33-B2F2EBFAC1D7}" type="presParOf" srcId="{81429872-E67C-4227-95A1-8ABEA1A3FF4F}" destId="{B14A8478-D15C-4C69-9456-A474AD137C57}" srcOrd="5" destOrd="0" presId="urn:microsoft.com/office/officeart/2005/8/layout/arrow2"/>
    <dgm:cxn modelId="{DDF30DA0-C696-4376-8D66-5BF839179B06}" type="presParOf" srcId="{81429872-E67C-4227-95A1-8ABEA1A3FF4F}" destId="{0F56A230-A7EC-4F37-A0FA-143A8CDAA7F4}" srcOrd="6" destOrd="0" presId="urn:microsoft.com/office/officeart/2005/8/layout/arrow2"/>
    <dgm:cxn modelId="{70BB65F8-B1AE-46B5-A2CF-BFA4359F9AA9}" type="presParOf" srcId="{81429872-E67C-4227-95A1-8ABEA1A3FF4F}" destId="{2466922A-0EE3-45B3-98C3-32910B4BD001}" srcOrd="7" destOrd="0" presId="urn:microsoft.com/office/officeart/2005/8/layout/arrow2"/>
    <dgm:cxn modelId="{737B109C-9958-49FD-9ABD-07B07FB6339D}" type="presParOf" srcId="{81429872-E67C-4227-95A1-8ABEA1A3FF4F}" destId="{8BF2E22E-0165-4988-9C5F-2903292E73C2}" srcOrd="8" destOrd="0" presId="urn:microsoft.com/office/officeart/2005/8/layout/arrow2"/>
    <dgm:cxn modelId="{94920CCF-8492-4EDC-97FA-00F5DE60C065}" type="presParOf" srcId="{81429872-E67C-4227-95A1-8ABEA1A3FF4F}" destId="{64AB8582-8EA8-45FF-9D8F-63702EBB130C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99FFB1E-126A-483A-A549-521C7E5C5875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FA9A35DD-1587-4482-99FE-EA41A6A44EFE}">
      <dgm:prSet phldrT="[Текст]" custT="1"/>
      <dgm:spPr/>
      <dgm:t>
        <a:bodyPr/>
        <a:lstStyle/>
        <a:p>
          <a:r>
            <a:rPr lang="ru-RU" sz="2000" b="1" dirty="0" err="1" smtClean="0"/>
            <a:t>Фгос</a:t>
          </a:r>
          <a:r>
            <a:rPr lang="ru-RU" sz="2000" b="1" dirty="0" smtClean="0"/>
            <a:t> </a:t>
          </a:r>
          <a:r>
            <a:rPr lang="ru-RU" sz="2000" b="1" dirty="0" err="1" smtClean="0"/>
            <a:t>ноо</a:t>
          </a:r>
          <a:endParaRPr lang="ru-RU" sz="2000" b="1" dirty="0"/>
        </a:p>
      </dgm:t>
    </dgm:pt>
    <dgm:pt modelId="{D9DDADA2-326B-4789-BA9E-3335347770E7}" type="parTrans" cxnId="{4F2D8C1F-8A4D-4E8C-ACBE-9DC486C0237F}">
      <dgm:prSet/>
      <dgm:spPr/>
      <dgm:t>
        <a:bodyPr/>
        <a:lstStyle/>
        <a:p>
          <a:endParaRPr lang="ru-RU"/>
        </a:p>
      </dgm:t>
    </dgm:pt>
    <dgm:pt modelId="{A8FA9B5F-46ED-4F68-A7FB-11392E18184C}" type="sibTrans" cxnId="{4F2D8C1F-8A4D-4E8C-ACBE-9DC486C0237F}">
      <dgm:prSet/>
      <dgm:spPr/>
      <dgm:t>
        <a:bodyPr/>
        <a:lstStyle/>
        <a:p>
          <a:endParaRPr lang="ru-RU"/>
        </a:p>
      </dgm:t>
    </dgm:pt>
    <dgm:pt modelId="{5D2B5C48-BFE5-446C-9819-639772CA84D8}">
      <dgm:prSet phldrT="[Текст]" custT="1"/>
      <dgm:spPr/>
      <dgm:t>
        <a:bodyPr/>
        <a:lstStyle/>
        <a:p>
          <a:r>
            <a:rPr lang="ru-RU" sz="2000" b="1" dirty="0" err="1" smtClean="0"/>
            <a:t>Фгос</a:t>
          </a:r>
          <a:r>
            <a:rPr lang="ru-RU" sz="2000" b="1" dirty="0" smtClean="0"/>
            <a:t> </a:t>
          </a:r>
          <a:r>
            <a:rPr lang="ru-RU" sz="2000" b="1" dirty="0" err="1" smtClean="0"/>
            <a:t>ооо</a:t>
          </a:r>
          <a:endParaRPr lang="ru-RU" sz="2000" b="1" dirty="0"/>
        </a:p>
      </dgm:t>
    </dgm:pt>
    <dgm:pt modelId="{927705DF-E6C9-41BB-AE49-B0CA616703E8}" type="parTrans" cxnId="{47043AC1-91B4-4B38-B411-C97246A3C8A4}">
      <dgm:prSet/>
      <dgm:spPr/>
      <dgm:t>
        <a:bodyPr/>
        <a:lstStyle/>
        <a:p>
          <a:endParaRPr lang="ru-RU"/>
        </a:p>
      </dgm:t>
    </dgm:pt>
    <dgm:pt modelId="{F593C652-6DD5-4F0E-A86C-B3006D1C46D7}" type="sibTrans" cxnId="{47043AC1-91B4-4B38-B411-C97246A3C8A4}">
      <dgm:prSet/>
      <dgm:spPr/>
      <dgm:t>
        <a:bodyPr/>
        <a:lstStyle/>
        <a:p>
          <a:endParaRPr lang="ru-RU"/>
        </a:p>
      </dgm:t>
    </dgm:pt>
    <dgm:pt modelId="{A52A7BD8-F160-4674-9DBD-FDB4A9276C1D}">
      <dgm:prSet phldrT="[Текст]" custT="1"/>
      <dgm:spPr/>
      <dgm:t>
        <a:bodyPr/>
        <a:lstStyle/>
        <a:p>
          <a:r>
            <a:rPr lang="ru-RU" sz="2000" b="1" dirty="0" err="1" smtClean="0"/>
            <a:t>Фгос</a:t>
          </a:r>
          <a:r>
            <a:rPr lang="ru-RU" sz="2000" b="1" dirty="0" smtClean="0"/>
            <a:t> </a:t>
          </a:r>
          <a:r>
            <a:rPr lang="ru-RU" sz="2000" b="1" dirty="0" err="1" smtClean="0"/>
            <a:t>соо</a:t>
          </a:r>
          <a:r>
            <a:rPr lang="ru-RU" sz="2000" b="1" dirty="0" smtClean="0"/>
            <a:t> </a:t>
          </a:r>
          <a:endParaRPr lang="ru-RU" sz="2000" b="1" dirty="0"/>
        </a:p>
      </dgm:t>
    </dgm:pt>
    <dgm:pt modelId="{6B90C435-90A0-41EC-AFDF-24A03983740E}" type="parTrans" cxnId="{5D60FB9C-D49C-427B-BD25-D2284F37E49E}">
      <dgm:prSet/>
      <dgm:spPr/>
      <dgm:t>
        <a:bodyPr/>
        <a:lstStyle/>
        <a:p>
          <a:endParaRPr lang="ru-RU"/>
        </a:p>
      </dgm:t>
    </dgm:pt>
    <dgm:pt modelId="{F076CA0C-3CB1-4854-AC41-7580E6803092}" type="sibTrans" cxnId="{5D60FB9C-D49C-427B-BD25-D2284F37E49E}">
      <dgm:prSet/>
      <dgm:spPr/>
      <dgm:t>
        <a:bodyPr/>
        <a:lstStyle/>
        <a:p>
          <a:endParaRPr lang="ru-RU"/>
        </a:p>
      </dgm:t>
    </dgm:pt>
    <dgm:pt modelId="{647BB4C2-8869-43E3-A380-D8BBA9C919C3}" type="pres">
      <dgm:prSet presAssocID="{499FFB1E-126A-483A-A549-521C7E5C5875}" presName="arrowDiagram" presStyleCnt="0">
        <dgm:presLayoutVars>
          <dgm:chMax val="5"/>
          <dgm:dir/>
          <dgm:resizeHandles val="exact"/>
        </dgm:presLayoutVars>
      </dgm:prSet>
      <dgm:spPr/>
    </dgm:pt>
    <dgm:pt modelId="{EC488CE7-8894-4508-8005-09E5E5B3DFE2}" type="pres">
      <dgm:prSet presAssocID="{499FFB1E-126A-483A-A549-521C7E5C5875}" presName="arrow" presStyleLbl="bgShp" presStyleIdx="0" presStyleCnt="1"/>
      <dgm:spPr>
        <a:solidFill>
          <a:schemeClr val="tx2">
            <a:lumMod val="20000"/>
            <a:lumOff val="80000"/>
          </a:schemeClr>
        </a:solidFill>
        <a:ln>
          <a:noFill/>
        </a:ln>
        <a:effectLst>
          <a:outerShdw blurRad="149987" dist="250190" dir="8460000" algn="ctr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500000"/>
          </a:lightRig>
        </a:scene3d>
        <a:sp3d prstMaterial="metal">
          <a:bevelT w="88900" h="88900"/>
        </a:sp3d>
      </dgm:spPr>
    </dgm:pt>
    <dgm:pt modelId="{89709C19-7CCA-429E-A3C6-59F5DE241EF5}" type="pres">
      <dgm:prSet presAssocID="{499FFB1E-126A-483A-A549-521C7E5C5875}" presName="arrowDiagram3" presStyleCnt="0"/>
      <dgm:spPr/>
    </dgm:pt>
    <dgm:pt modelId="{2008E741-1FA2-428B-B834-55FB1C28299A}" type="pres">
      <dgm:prSet presAssocID="{FA9A35DD-1587-4482-99FE-EA41A6A44EFE}" presName="bullet3a" presStyleLbl="node1" presStyleIdx="0" presStyleCnt="3"/>
      <dgm:spPr/>
    </dgm:pt>
    <dgm:pt modelId="{0F91CEF9-51A5-42FE-B355-3537712ECCEF}" type="pres">
      <dgm:prSet presAssocID="{FA9A35DD-1587-4482-99FE-EA41A6A44EFE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0F9643-C9C2-4347-8C3F-F97FAEAD7D30}" type="pres">
      <dgm:prSet presAssocID="{5D2B5C48-BFE5-446C-9819-639772CA84D8}" presName="bullet3b" presStyleLbl="node1" presStyleIdx="1" presStyleCnt="3"/>
      <dgm:spPr/>
    </dgm:pt>
    <dgm:pt modelId="{B3CDF3CE-A925-468B-BE99-875B61CD2233}" type="pres">
      <dgm:prSet presAssocID="{5D2B5C48-BFE5-446C-9819-639772CA84D8}" presName="textBox3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4E07B4-B4A2-4F4A-8D8D-E47B10D27D29}" type="pres">
      <dgm:prSet presAssocID="{A52A7BD8-F160-4674-9DBD-FDB4A9276C1D}" presName="bullet3c" presStyleLbl="node1" presStyleIdx="2" presStyleCnt="3"/>
      <dgm:spPr/>
    </dgm:pt>
    <dgm:pt modelId="{6F595437-94D4-4972-A8C8-F9A23EDB80CD}" type="pres">
      <dgm:prSet presAssocID="{A52A7BD8-F160-4674-9DBD-FDB4A9276C1D}" presName="textBox3c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F82F0B2-873D-497D-BFC2-8B28F1250C98}" type="presOf" srcId="{A52A7BD8-F160-4674-9DBD-FDB4A9276C1D}" destId="{6F595437-94D4-4972-A8C8-F9A23EDB80CD}" srcOrd="0" destOrd="0" presId="urn:microsoft.com/office/officeart/2005/8/layout/arrow2"/>
    <dgm:cxn modelId="{35F4E1EA-554D-4F8C-825D-0468DE011165}" type="presOf" srcId="{FA9A35DD-1587-4482-99FE-EA41A6A44EFE}" destId="{0F91CEF9-51A5-42FE-B355-3537712ECCEF}" srcOrd="0" destOrd="0" presId="urn:microsoft.com/office/officeart/2005/8/layout/arrow2"/>
    <dgm:cxn modelId="{5D60FB9C-D49C-427B-BD25-D2284F37E49E}" srcId="{499FFB1E-126A-483A-A549-521C7E5C5875}" destId="{A52A7BD8-F160-4674-9DBD-FDB4A9276C1D}" srcOrd="2" destOrd="0" parTransId="{6B90C435-90A0-41EC-AFDF-24A03983740E}" sibTransId="{F076CA0C-3CB1-4854-AC41-7580E6803092}"/>
    <dgm:cxn modelId="{874753BC-64FF-4BE5-BD05-29D0C0EF2030}" type="presOf" srcId="{5D2B5C48-BFE5-446C-9819-639772CA84D8}" destId="{B3CDF3CE-A925-468B-BE99-875B61CD2233}" srcOrd="0" destOrd="0" presId="urn:microsoft.com/office/officeart/2005/8/layout/arrow2"/>
    <dgm:cxn modelId="{8B7800C2-C25F-48F8-953F-E306D8FD2E19}" type="presOf" srcId="{499FFB1E-126A-483A-A549-521C7E5C5875}" destId="{647BB4C2-8869-43E3-A380-D8BBA9C919C3}" srcOrd="0" destOrd="0" presId="urn:microsoft.com/office/officeart/2005/8/layout/arrow2"/>
    <dgm:cxn modelId="{47043AC1-91B4-4B38-B411-C97246A3C8A4}" srcId="{499FFB1E-126A-483A-A549-521C7E5C5875}" destId="{5D2B5C48-BFE5-446C-9819-639772CA84D8}" srcOrd="1" destOrd="0" parTransId="{927705DF-E6C9-41BB-AE49-B0CA616703E8}" sibTransId="{F593C652-6DD5-4F0E-A86C-B3006D1C46D7}"/>
    <dgm:cxn modelId="{4F2D8C1F-8A4D-4E8C-ACBE-9DC486C0237F}" srcId="{499FFB1E-126A-483A-A549-521C7E5C5875}" destId="{FA9A35DD-1587-4482-99FE-EA41A6A44EFE}" srcOrd="0" destOrd="0" parTransId="{D9DDADA2-326B-4789-BA9E-3335347770E7}" sibTransId="{A8FA9B5F-46ED-4F68-A7FB-11392E18184C}"/>
    <dgm:cxn modelId="{D81A16B9-FEA5-4AFD-AB1F-86A49B418DDF}" type="presParOf" srcId="{647BB4C2-8869-43E3-A380-D8BBA9C919C3}" destId="{EC488CE7-8894-4508-8005-09E5E5B3DFE2}" srcOrd="0" destOrd="0" presId="urn:microsoft.com/office/officeart/2005/8/layout/arrow2"/>
    <dgm:cxn modelId="{5E263E70-5529-4AB2-86AB-6CD88B96EC73}" type="presParOf" srcId="{647BB4C2-8869-43E3-A380-D8BBA9C919C3}" destId="{89709C19-7CCA-429E-A3C6-59F5DE241EF5}" srcOrd="1" destOrd="0" presId="urn:microsoft.com/office/officeart/2005/8/layout/arrow2"/>
    <dgm:cxn modelId="{94242D77-56E2-4EE7-9AF4-403679CE4E3D}" type="presParOf" srcId="{89709C19-7CCA-429E-A3C6-59F5DE241EF5}" destId="{2008E741-1FA2-428B-B834-55FB1C28299A}" srcOrd="0" destOrd="0" presId="urn:microsoft.com/office/officeart/2005/8/layout/arrow2"/>
    <dgm:cxn modelId="{980DE644-90CE-4CBF-877E-BAF562D31267}" type="presParOf" srcId="{89709C19-7CCA-429E-A3C6-59F5DE241EF5}" destId="{0F91CEF9-51A5-42FE-B355-3537712ECCEF}" srcOrd="1" destOrd="0" presId="urn:microsoft.com/office/officeart/2005/8/layout/arrow2"/>
    <dgm:cxn modelId="{AB27B834-68F3-4C77-B357-3A17B05B0215}" type="presParOf" srcId="{89709C19-7CCA-429E-A3C6-59F5DE241EF5}" destId="{500F9643-C9C2-4347-8C3F-F97FAEAD7D30}" srcOrd="2" destOrd="0" presId="urn:microsoft.com/office/officeart/2005/8/layout/arrow2"/>
    <dgm:cxn modelId="{75A19DF3-A540-42DF-8D22-AA9456E2258D}" type="presParOf" srcId="{89709C19-7CCA-429E-A3C6-59F5DE241EF5}" destId="{B3CDF3CE-A925-468B-BE99-875B61CD2233}" srcOrd="3" destOrd="0" presId="urn:microsoft.com/office/officeart/2005/8/layout/arrow2"/>
    <dgm:cxn modelId="{42B39A20-47B1-4ACD-BFE9-B457FFD7E2DC}" type="presParOf" srcId="{89709C19-7CCA-429E-A3C6-59F5DE241EF5}" destId="{AE4E07B4-B4A2-4F4A-8D8D-E47B10D27D29}" srcOrd="4" destOrd="0" presId="urn:microsoft.com/office/officeart/2005/8/layout/arrow2"/>
    <dgm:cxn modelId="{706097ED-1FD2-4159-BCB1-4F80B84BF7B4}" type="presParOf" srcId="{89709C19-7CCA-429E-A3C6-59F5DE241EF5}" destId="{6F595437-94D4-4972-A8C8-F9A23EDB80CD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1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609945-BC97-47B0-82B4-F4DECE572D3F}" type="datetimeFigureOut">
              <a:rPr lang="ru-RU" smtClean="0"/>
              <a:pPr/>
              <a:t>19.04.2016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C2E0C8-53EE-491F-92E0-83FF95110C8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A78993-2F8F-47BD-B480-E42FBE9E5671}" type="datetimeFigureOut">
              <a:rPr lang="ru-RU" smtClean="0"/>
              <a:pPr/>
              <a:t>19.04.2016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A3BB20-2528-4033-8567-8FD66E9763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507080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CD394-B211-46D5-B677-5D44F9B01575}" type="datetime1">
              <a:rPr lang="ru-RU" smtClean="0"/>
              <a:pPr/>
              <a:t>19.04.2016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CF39-5A71-4EE3-A38F-1A8B20A6AC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3ED90-A8E9-46C2-B2BD-039722FBF8A2}" type="datetime1">
              <a:rPr lang="ru-RU" smtClean="0"/>
              <a:pPr/>
              <a:t>19.04.2016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CF39-5A71-4EE3-A38F-1A8B20A6AC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44E00-28EB-4ECA-AED2-1ABD6CDAEC89}" type="datetime1">
              <a:rPr lang="ru-RU" smtClean="0"/>
              <a:pPr/>
              <a:t>19.04.2016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CF39-5A71-4EE3-A38F-1A8B20A6AC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EE6B2B-4274-492F-BE9B-A9CB21026267}" type="datetime1">
              <a:rPr lang="ru-RU" smtClean="0"/>
              <a:pPr>
                <a:defRPr/>
              </a:pPr>
              <a:t>19.04.2016</a:t>
            </a:fld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0BB0B-553A-42BC-AA8A-69BC228F7D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75960-0A4B-4D8A-AE05-DF17F0F2ADF0}" type="datetime1">
              <a:rPr lang="ru-RU" smtClean="0"/>
              <a:pPr/>
              <a:t>19.04.2016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CF39-5A71-4EE3-A38F-1A8B20A6AC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A851B-3B06-47FC-B6D2-9DBD5E03F924}" type="datetime1">
              <a:rPr lang="ru-RU" smtClean="0"/>
              <a:pPr/>
              <a:t>19.04.2016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CF39-5A71-4EE3-A38F-1A8B20A6AC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5316F-0382-4F03-A9DA-73BE8E9A3980}" type="datetime1">
              <a:rPr lang="ru-RU" smtClean="0"/>
              <a:pPr/>
              <a:t>19.04.2016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CF39-5A71-4EE3-A38F-1A8B20A6AC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E5A5B-2F54-43C8-94F9-A8C56BE5A32C}" type="datetime1">
              <a:rPr lang="ru-RU" smtClean="0"/>
              <a:pPr/>
              <a:t>19.04.2016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CF39-5A71-4EE3-A38F-1A8B20A6AC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53F3E-6FD5-4988-8615-523DCCF5BBA8}" type="datetime1">
              <a:rPr lang="ru-RU" smtClean="0"/>
              <a:pPr/>
              <a:t>19.04.2016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CF39-5A71-4EE3-A38F-1A8B20A6AC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8BC04-8AB2-49E5-8784-0AC536319FD9}" type="datetime1">
              <a:rPr lang="ru-RU" smtClean="0"/>
              <a:pPr/>
              <a:t>19.04.2016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CF39-5A71-4EE3-A38F-1A8B20A6AC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5B38F-67A2-48CA-BE9A-05A91C677861}" type="datetime1">
              <a:rPr lang="ru-RU" smtClean="0"/>
              <a:pPr/>
              <a:t>19.04.2016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CF39-5A71-4EE3-A38F-1A8B20A6AC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7B49A-ABC5-4BC8-B55B-0137FA822566}" type="datetime1">
              <a:rPr lang="ru-RU" smtClean="0"/>
              <a:pPr/>
              <a:t>19.04.2016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CF39-5A71-4EE3-A38F-1A8B20A6AC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85000"/>
              </a:scheme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60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DA827-A495-498A-851C-E5B90482EAE9}" type="datetime1">
              <a:rPr lang="ru-RU" smtClean="0"/>
              <a:pPr/>
              <a:t>19.04.2016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CCF39-5A71-4EE3-A38F-1A8B20A6ACD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  <p:sldLayoutId id="2147483867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13" Type="http://schemas.microsoft.com/office/2007/relationships/diagramDrawing" Target="../diagrams/drawing5.xml"/><Relationship Id="rId18" Type="http://schemas.microsoft.com/office/2007/relationships/diagramDrawing" Target="../diagrams/drawing6.xml"/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diagramColors" Target="../diagrams/colors3.xml"/><Relationship Id="rId5" Type="http://schemas.openxmlformats.org/officeDocument/2006/relationships/diagramColors" Target="../diagrams/colors2.xml"/><Relationship Id="rId10" Type="http://schemas.openxmlformats.org/officeDocument/2006/relationships/diagramQuickStyle" Target="../diagrams/quickStyle3.xml"/><Relationship Id="rId19" Type="http://schemas.microsoft.com/office/2007/relationships/diagramDrawing" Target="../diagrams/drawing4.xml"/><Relationship Id="rId4" Type="http://schemas.openxmlformats.org/officeDocument/2006/relationships/diagramQuickStyle" Target="../diagrams/quickStyle2.xml"/><Relationship Id="rId9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2348880"/>
            <a:ext cx="8229600" cy="2304256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</a:rPr>
              <a:t>ОБ ОСОБЕННОСТЯХ ВВЕДЕНИЯ  ФГОС в ОУ</a:t>
            </a:r>
            <a:br>
              <a:rPr lang="ru-RU" sz="48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</a:rPr>
              <a:t> МО «Бичурский район»</a:t>
            </a:r>
            <a:endParaRPr lang="ru-RU" sz="48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10800000" flipV="1">
            <a:off x="-71252" y="-1"/>
            <a:ext cx="9144000" cy="548680"/>
          </a:xfrm>
          <a:prstGeom prst="rect">
            <a:avLst/>
          </a:prstGeom>
          <a:gradFill flip="none" rotWithShape="1">
            <a:gsLst>
              <a:gs pos="20000">
                <a:schemeClr val="accent1">
                  <a:tint val="9000"/>
                </a:schemeClr>
              </a:gs>
              <a:gs pos="100000">
                <a:schemeClr val="accent1">
                  <a:tint val="70000"/>
                  <a:satMod val="100000"/>
                </a:schemeClr>
              </a:gs>
            </a:gsLst>
            <a:lin ang="18900000" scaled="1"/>
            <a:tileRect/>
          </a:gra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b="1" dirty="0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5652120" y="4797152"/>
            <a:ext cx="3304456" cy="1430337"/>
          </a:xfrm>
          <a:prstGeom prst="rect">
            <a:avLst/>
          </a:prstGeom>
        </p:spPr>
        <p:txBody>
          <a:bodyPr/>
          <a:lstStyle/>
          <a:p>
            <a:pPr marL="342900" marR="0" lvl="0" indent="-342900" algn="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0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CF39-5A71-4EE3-A38F-1A8B20A6ACD3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3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0"/>
            <a:ext cx="8429684" cy="62068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2000" b="1" dirty="0" smtClean="0">
                <a:solidFill>
                  <a:schemeClr val="tx1"/>
                </a:solidFill>
                <a:effectLst/>
              </a:rPr>
              <a:t>Критерии готовности материально-технических  </a:t>
            </a:r>
            <a:br>
              <a:rPr lang="ru-RU" sz="2000" b="1" dirty="0" smtClean="0">
                <a:solidFill>
                  <a:schemeClr val="tx1"/>
                </a:solidFill>
                <a:effectLst/>
              </a:rPr>
            </a:br>
            <a:r>
              <a:rPr lang="ru-RU" sz="2000" b="1" dirty="0" smtClean="0">
                <a:solidFill>
                  <a:schemeClr val="tx1"/>
                </a:solidFill>
                <a:effectLst/>
              </a:rPr>
              <a:t>условий ОО  к введению ФГОС ( на 1.09.2016)</a:t>
            </a:r>
            <a:endParaRPr lang="ru-RU" sz="2000" dirty="0" smtClean="0">
              <a:effectLst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142844" y="571482"/>
          <a:ext cx="8858312" cy="6137974"/>
        </p:xfrm>
        <a:graphic>
          <a:graphicData uri="http://schemas.openxmlformats.org/drawingml/2006/table">
            <a:tbl>
              <a:tblPr/>
              <a:tblGrid>
                <a:gridCol w="7220641"/>
                <a:gridCol w="1637671"/>
              </a:tblGrid>
              <a:tr h="500064"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600" b="1" kern="1200" dirty="0" smtClean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Arial Unicode MS"/>
                      </a:endParaRPr>
                    </a:p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Arial Unicode MS"/>
                        </a:rPr>
                        <a:t>В </a:t>
                      </a:r>
                      <a:r>
                        <a:rPr lang="ru-RU" sz="1600" b="1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Arial Unicode MS"/>
                        </a:rPr>
                        <a:t>здании проведен необходимый текущий 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Arial Unicode MS"/>
                        </a:rPr>
                        <a:t>ремонт</a:t>
                      </a:r>
                    </a:p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chemeClr val="tx1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5D4B00"/>
                          </a:solidFill>
                          <a:latin typeface="Times New Roman"/>
                          <a:ea typeface="Times New Roman"/>
                          <a:cs typeface="Arial Unicode MS"/>
                        </a:rPr>
                        <a:t>100%</a:t>
                      </a:r>
                      <a:endParaRPr lang="ru-RU" sz="1600" b="1" dirty="0">
                        <a:solidFill>
                          <a:srgbClr val="5D4B00"/>
                        </a:solidFill>
                        <a:latin typeface="Times New Roman"/>
                        <a:ea typeface="Times New Roman"/>
                        <a:cs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7999"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Arial Unicode MS"/>
                        </a:rPr>
                        <a:t> обеспечена возможность для беспрепятственного доступа </a:t>
                      </a:r>
                      <a:r>
                        <a:rPr lang="ru-RU" sz="1600" b="1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обучающихся с ограниченными возможностями здоровья к объектам   инфраструктуры образовательной организации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5D4B00"/>
                          </a:solidFill>
                          <a:latin typeface="Times New Roman"/>
                          <a:ea typeface="Times New Roman"/>
                          <a:cs typeface="Arial Unicode MS"/>
                        </a:rPr>
                        <a:t>13%</a:t>
                      </a:r>
                      <a:endParaRPr lang="ru-RU" sz="1600" b="1" dirty="0">
                        <a:solidFill>
                          <a:srgbClr val="5D4B00"/>
                        </a:solidFill>
                        <a:latin typeface="Times New Roman"/>
                        <a:ea typeface="Times New Roman"/>
                        <a:cs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3999"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Arial Unicode MS"/>
                        </a:rPr>
                        <a:t>оснащенность образовательной деятельности соответствует требованиям ФГОС и федеральным «требованиям к минимальной оснащенности учебного процесса и оборудования учебных помещений»   </a:t>
                      </a:r>
                      <a:endParaRPr lang="ru-RU" sz="1600" b="1" kern="1200" dirty="0" smtClean="0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Arial Unicode MS"/>
                      </a:endParaRPr>
                    </a:p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Arial Unicode MS"/>
                        </a:rPr>
                        <a:t>(</a:t>
                      </a:r>
                      <a:r>
                        <a:rPr lang="ru-RU" sz="1600" b="1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Arial Unicode MS"/>
                        </a:rPr>
                        <a:t>Приказ </a:t>
                      </a:r>
                      <a:r>
                        <a:rPr lang="ru-RU" sz="1600" b="1" kern="1200" dirty="0" err="1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Arial Unicode MS"/>
                        </a:rPr>
                        <a:t>Минобрнауки</a:t>
                      </a:r>
                      <a:r>
                        <a:rPr lang="ru-RU" sz="1600" b="1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Arial Unicode MS"/>
                        </a:rPr>
                        <a:t>  от 4  октября 2010 г. N 986) 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5D4B00"/>
                          </a:solidFill>
                          <a:latin typeface="Times New Roman"/>
                          <a:ea typeface="Times New Roman"/>
                          <a:cs typeface="Arial Unicode MS"/>
                        </a:rPr>
                        <a:t>37%</a:t>
                      </a:r>
                      <a:endParaRPr lang="ru-RU" sz="1600" b="1" dirty="0">
                        <a:solidFill>
                          <a:srgbClr val="5D4B00"/>
                        </a:solidFill>
                        <a:latin typeface="Times New Roman"/>
                        <a:ea typeface="Times New Roman"/>
                        <a:cs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999">
                <a:tc>
                  <a:txBody>
                    <a:bodyPr/>
                    <a:lstStyle/>
                    <a:p>
                      <a:pPr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Arial Unicode MS"/>
                        </a:rPr>
                        <a:t>Образовательная организация имеет необходимый набор помещений, предусмотренный ФГОС, в том числе: 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l">
                        <a:spcAft>
                          <a:spcPts val="0"/>
                        </a:spcAft>
                      </a:pPr>
                      <a:endParaRPr lang="ru-RU" sz="1600" b="1">
                        <a:solidFill>
                          <a:srgbClr val="5D4B00"/>
                        </a:solidFill>
                        <a:latin typeface="Times New Roman"/>
                        <a:ea typeface="Times New Roman"/>
                        <a:cs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999">
                <a:tc>
                  <a:txBody>
                    <a:bodyPr/>
                    <a:lstStyle/>
                    <a:p>
                      <a:pPr marL="228600"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Arial Unicode MS"/>
                        </a:rPr>
                        <a:t>информационно-библиотечный центр с читальным залом, в котором обеспечена возможность использования компьютеров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5D4B00"/>
                          </a:solidFill>
                          <a:latin typeface="Times New Roman"/>
                          <a:ea typeface="Times New Roman"/>
                          <a:cs typeface="Arial Unicode MS"/>
                        </a:rPr>
                        <a:t>43%</a:t>
                      </a:r>
                      <a:endParaRPr lang="ru-RU" sz="1600" b="1" dirty="0">
                        <a:solidFill>
                          <a:srgbClr val="5D4B00"/>
                        </a:solidFill>
                        <a:latin typeface="Times New Roman"/>
                        <a:ea typeface="Times New Roman"/>
                        <a:cs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999">
                <a:tc>
                  <a:txBody>
                    <a:bodyPr/>
                    <a:lstStyle/>
                    <a:p>
                      <a:pPr marL="228600"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Arial Unicode MS"/>
                        </a:rPr>
                        <a:t> помещения для питания обучающихся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5D4B00"/>
                          </a:solidFill>
                          <a:latin typeface="Times New Roman"/>
                          <a:ea typeface="Times New Roman"/>
                          <a:cs typeface="Arial Unicode MS"/>
                        </a:rPr>
                        <a:t>100%</a:t>
                      </a:r>
                      <a:endParaRPr lang="ru-RU" sz="1600" b="1" dirty="0">
                        <a:solidFill>
                          <a:srgbClr val="5D4B00"/>
                        </a:solidFill>
                        <a:latin typeface="Times New Roman"/>
                        <a:ea typeface="Times New Roman"/>
                        <a:cs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999">
                <a:tc>
                  <a:txBody>
                    <a:bodyPr/>
                    <a:lstStyle/>
                    <a:p>
                      <a:pPr marL="228600" algn="l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latin typeface="Times New Roman"/>
                          <a:ea typeface="+mn-ea"/>
                          <a:cs typeface="Arial Unicode MS"/>
                        </a:rPr>
                        <a:t> спортивный комплекс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5D4B00"/>
                          </a:solidFill>
                          <a:latin typeface="Times New Roman"/>
                          <a:ea typeface="Times New Roman"/>
                          <a:cs typeface="Arial Unicode MS"/>
                        </a:rPr>
                        <a:t>54%</a:t>
                      </a:r>
                      <a:endParaRPr lang="ru-RU" sz="1600" b="1" dirty="0">
                        <a:solidFill>
                          <a:srgbClr val="5D4B00"/>
                        </a:solidFill>
                        <a:latin typeface="Times New Roman"/>
                        <a:ea typeface="Times New Roman"/>
                        <a:cs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999">
                <a:tc>
                  <a:txBody>
                    <a:bodyPr/>
                    <a:lstStyle/>
                    <a:p>
                      <a:pPr marL="228600"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медицинский блок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5D4B00"/>
                          </a:solidFill>
                          <a:latin typeface="Times New Roman"/>
                          <a:ea typeface="Times New Roman"/>
                          <a:cs typeface="Arial Unicode MS"/>
                        </a:rPr>
                        <a:t>9%</a:t>
                      </a:r>
                      <a:endParaRPr lang="ru-RU" sz="1600" b="1" dirty="0">
                        <a:solidFill>
                          <a:srgbClr val="5D4B00"/>
                        </a:solidFill>
                        <a:latin typeface="Times New Roman"/>
                        <a:ea typeface="Times New Roman"/>
                        <a:cs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835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Образовательная организация  располагает полным комплектом   средств обучения, </a:t>
                      </a:r>
                      <a:r>
                        <a:rPr lang="ru-RU" sz="1600" b="1" u="sng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поддерживаемых инструктивно-методическими материалами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5D4B00"/>
                          </a:solidFill>
                          <a:latin typeface="Times New Roman"/>
                          <a:ea typeface="Times New Roman"/>
                          <a:cs typeface="Arial Unicode MS"/>
                        </a:rPr>
                        <a:t>100%</a:t>
                      </a:r>
                      <a:endParaRPr lang="ru-RU" sz="1600" b="1" dirty="0">
                        <a:solidFill>
                          <a:srgbClr val="5D4B00"/>
                        </a:solidFill>
                        <a:latin typeface="Times New Roman"/>
                        <a:ea typeface="Times New Roman"/>
                        <a:cs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999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образовательной организации  выполняются требования </a:t>
                      </a:r>
                      <a:r>
                        <a:rPr lang="ru-RU" sz="1600" b="1" dirty="0" err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СанПиН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2.4.2.2821-10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5D4B00"/>
                          </a:solidFill>
                          <a:latin typeface="Times New Roman"/>
                          <a:ea typeface="Times New Roman"/>
                          <a:cs typeface="Arial Unicode MS"/>
                        </a:rPr>
                        <a:t>100%</a:t>
                      </a:r>
                      <a:endParaRPr lang="ru-RU" sz="1600" b="1" dirty="0">
                        <a:solidFill>
                          <a:srgbClr val="5D4B00"/>
                        </a:solidFill>
                        <a:latin typeface="Times New Roman"/>
                        <a:ea typeface="Times New Roman"/>
                        <a:cs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77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Образовательная организация обеспечена необходимыми учебниками и учебно-методическими пособиями в соответствии с федеральными перечнями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Arial Unicode M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5D4B00"/>
                          </a:solidFill>
                          <a:latin typeface="Times New Roman"/>
                          <a:ea typeface="Times New Roman"/>
                          <a:cs typeface="Arial Unicode MS"/>
                        </a:rPr>
                        <a:t>76,9%</a:t>
                      </a:r>
                    </a:p>
                    <a:p>
                      <a:pPr marL="85725" indent="0"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5D4B00"/>
                          </a:solidFill>
                          <a:latin typeface="Times New Roman"/>
                          <a:ea typeface="Times New Roman"/>
                          <a:cs typeface="Arial Unicode MS"/>
                        </a:rPr>
                        <a:t>с учетом личных 97,2%</a:t>
                      </a:r>
                      <a:endParaRPr lang="ru-RU" sz="1600" b="1" dirty="0">
                        <a:solidFill>
                          <a:srgbClr val="5D4B00"/>
                        </a:solidFill>
                        <a:latin typeface="Times New Roman"/>
                        <a:ea typeface="Times New Roman"/>
                        <a:cs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632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уровень готовности- средний </a:t>
                      </a:r>
                      <a:endParaRPr lang="ru-RU" sz="1600" b="1" dirty="0">
                        <a:solidFill>
                          <a:srgbClr val="5D4B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algn="l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rgbClr val="5D4B00"/>
                          </a:solidFill>
                          <a:latin typeface="Times New Roman"/>
                          <a:ea typeface="Times New Roman"/>
                          <a:cs typeface="Arial Unicode MS"/>
                        </a:rPr>
                        <a:t>65,3%</a:t>
                      </a:r>
                      <a:endParaRPr lang="ru-RU" sz="1800" b="1" dirty="0">
                        <a:solidFill>
                          <a:srgbClr val="5D4B00"/>
                        </a:solidFill>
                        <a:latin typeface="Times New Roman"/>
                        <a:ea typeface="Times New Roman"/>
                        <a:cs typeface="Arial Unicode M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CF39-5A71-4EE3-A38F-1A8B20A6ACD3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615262" cy="1143000"/>
          </a:xfrm>
        </p:spPr>
        <p:txBody>
          <a:bodyPr>
            <a:noAutofit/>
          </a:bodyPr>
          <a:lstStyle/>
          <a:p>
            <a:r>
              <a:rPr lang="ru-RU" sz="2400" u="sng" dirty="0" smtClean="0"/>
              <a:t>Психолого-педагогические условия </a:t>
            </a:r>
            <a:r>
              <a:rPr lang="ru-RU" sz="2400" dirty="0" smtClean="0"/>
              <a:t>реализации основной образовательной программы </a:t>
            </a:r>
            <a:endParaRPr lang="ru-RU" sz="24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28662" y="1357298"/>
          <a:ext cx="7429553" cy="4143405"/>
        </p:xfrm>
        <a:graphic>
          <a:graphicData uri="http://schemas.openxmlformats.org/drawingml/2006/table">
            <a:tbl>
              <a:tblPr/>
              <a:tblGrid>
                <a:gridCol w="3036427"/>
                <a:gridCol w="1458766"/>
                <a:gridCol w="1498397"/>
                <a:gridCol w="1435963"/>
              </a:tblGrid>
              <a:tr h="13184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Работники </a:t>
                      </a: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 ОУ реализующего  </a:t>
                      </a: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ФГОС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2013-2014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2014 – 2015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2015 – 2016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77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Педагог-психолог 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0,75 ст.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0,35 ст.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3,375 ст.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77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Дефектолог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77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Учитель-логопед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176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Социальный педагог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1,25 ст.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0,35 ст.</a:t>
                      </a:r>
                      <a:endParaRPr lang="ru-RU" sz="2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1,25 ст.</a:t>
                      </a:r>
                      <a:endParaRPr lang="ru-RU" sz="2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5" name="Picture 2" descr="C:\Users\Admin\Pictures\t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99592" cy="1175782"/>
          </a:xfrm>
          <a:prstGeom prst="rect">
            <a:avLst/>
          </a:prstGeom>
          <a:noFill/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CF39-5A71-4EE3-A38F-1A8B20A6ACD3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472518" cy="1143000"/>
          </a:xfrm>
        </p:spPr>
        <p:txBody>
          <a:bodyPr>
            <a:noAutofit/>
          </a:bodyPr>
          <a:lstStyle/>
          <a:p>
            <a:r>
              <a:rPr lang="ru-RU" sz="2800" dirty="0" smtClean="0"/>
              <a:t>Количество детей-инвалидов и детей с ОВЗ, направленных на обследование в РП МПК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CF39-5A71-4EE3-A38F-1A8B20A6ACD3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1" name="Rectangle 2"/>
          <p:cNvSpPr>
            <a:spLocks noGrp="1" noChangeArrowheads="1"/>
          </p:cNvSpPr>
          <p:nvPr>
            <p:ph type="title"/>
          </p:nvPr>
        </p:nvSpPr>
        <p:spPr>
          <a:xfrm>
            <a:off x="1475656" y="0"/>
            <a:ext cx="8893175" cy="908720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tx1"/>
                </a:solidFill>
                <a:effectLst/>
              </a:rPr>
              <a:t>Критерии готовности информационных  </a:t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> условий ОО  к реализации </a:t>
            </a:r>
            <a:r>
              <a:rPr lang="ru-RU" sz="2400" b="1" dirty="0" smtClean="0"/>
              <a:t> ФГОС</a:t>
            </a:r>
            <a:r>
              <a:rPr lang="ru-RU" sz="2400" b="1" dirty="0" smtClean="0">
                <a:solidFill>
                  <a:schemeClr val="tx1"/>
                </a:solidFill>
                <a:effectLst/>
              </a:rPr>
              <a:t>: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1650" y="980728"/>
            <a:ext cx="8642350" cy="4274790"/>
          </a:xfrm>
          <a:solidFill>
            <a:schemeClr val="bg1"/>
          </a:solidFill>
          <a:ln>
            <a:solidFill>
              <a:schemeClr val="bg2"/>
            </a:solidFill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Char char="§"/>
              <a:defRPr/>
            </a:pPr>
            <a:endParaRPr lang="ru-RU" sz="1800" b="0" dirty="0" smtClean="0">
              <a:solidFill>
                <a:srgbClr val="CC00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ru-RU" sz="1800" b="0" dirty="0" smtClean="0">
                <a:solidFill>
                  <a:schemeClr val="accent2">
                    <a:lumMod val="75000"/>
                  </a:schemeClr>
                </a:solidFill>
              </a:rPr>
              <a:t>Обеспечен свободный доступ в Интернет </a:t>
            </a:r>
            <a:r>
              <a:rPr lang="ru-RU" sz="1800" b="0" dirty="0" smtClean="0"/>
              <a:t>для педагогов и обучающихся</a:t>
            </a:r>
          </a:p>
          <a:p>
            <a:pPr>
              <a:lnSpc>
                <a:spcPct val="80000"/>
              </a:lnSpc>
              <a:defRPr/>
            </a:pPr>
            <a:r>
              <a:rPr lang="ru-RU" sz="1800" b="0" dirty="0" smtClean="0"/>
              <a:t>Обеспечен доступ в сеть с использованием технологии</a:t>
            </a:r>
            <a:r>
              <a:rPr lang="ru-RU" sz="1800" b="0" dirty="0" smtClean="0">
                <a:solidFill>
                  <a:schemeClr val="bg2"/>
                </a:solidFill>
              </a:rPr>
              <a:t> </a:t>
            </a:r>
            <a:r>
              <a:rPr lang="en-US" sz="1800" b="0" dirty="0" err="1" smtClean="0">
                <a:solidFill>
                  <a:schemeClr val="accent2">
                    <a:lumMod val="75000"/>
                  </a:schemeClr>
                </a:solidFill>
              </a:rPr>
              <a:t>Wi</a:t>
            </a:r>
            <a:r>
              <a:rPr lang="ru-RU" sz="1800" b="0" dirty="0" smtClean="0">
                <a:solidFill>
                  <a:schemeClr val="accent2">
                    <a:lumMod val="75000"/>
                  </a:schemeClr>
                </a:solidFill>
              </a:rPr>
              <a:t>-</a:t>
            </a:r>
            <a:r>
              <a:rPr lang="en-US" sz="1800" b="0" dirty="0" err="1" smtClean="0">
                <a:solidFill>
                  <a:schemeClr val="accent2">
                    <a:lumMod val="75000"/>
                  </a:schemeClr>
                </a:solidFill>
              </a:rPr>
              <a:t>Fi</a:t>
            </a:r>
            <a:endParaRPr lang="ru-RU" sz="1800" b="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800" b="0" dirty="0" smtClean="0">
              <a:solidFill>
                <a:srgbClr val="CC0000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ru-RU" sz="1800" b="0" dirty="0" smtClean="0"/>
              <a:t>Наличие </a:t>
            </a:r>
            <a:r>
              <a:rPr lang="ru-RU" sz="1800" b="0" dirty="0" smtClean="0">
                <a:solidFill>
                  <a:schemeClr val="accent2">
                    <a:lumMod val="75000"/>
                  </a:schemeClr>
                </a:solidFill>
              </a:rPr>
              <a:t>электронного классного журнала</a:t>
            </a:r>
          </a:p>
          <a:p>
            <a:pPr>
              <a:lnSpc>
                <a:spcPct val="80000"/>
              </a:lnSpc>
              <a:defRPr/>
            </a:pPr>
            <a:r>
              <a:rPr lang="ru-RU" sz="1800" b="0" dirty="0" smtClean="0"/>
              <a:t>Наличие </a:t>
            </a:r>
            <a:r>
              <a:rPr lang="ru-RU" sz="1800" b="0" dirty="0" smtClean="0">
                <a:solidFill>
                  <a:schemeClr val="accent2">
                    <a:lumMod val="75000"/>
                  </a:schemeClr>
                </a:solidFill>
              </a:rPr>
              <a:t>электронного дневника учащегося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800" b="0" dirty="0" smtClean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ru-RU" sz="1800" b="0" dirty="0" smtClean="0"/>
              <a:t>Используется  </a:t>
            </a:r>
            <a:r>
              <a:rPr lang="ru-RU" sz="1800" b="0" dirty="0" smtClean="0">
                <a:solidFill>
                  <a:schemeClr val="accent2">
                    <a:lumMod val="75000"/>
                  </a:schemeClr>
                </a:solidFill>
              </a:rPr>
              <a:t>Интернет-сайт для публикации и размещения детских образовательных продуктов (система электронного </a:t>
            </a:r>
            <a:r>
              <a:rPr lang="ru-RU" sz="1800" b="0" dirty="0" err="1" smtClean="0">
                <a:solidFill>
                  <a:schemeClr val="accent2">
                    <a:lumMod val="75000"/>
                  </a:schemeClr>
                </a:solidFill>
              </a:rPr>
              <a:t>портфолио</a:t>
            </a:r>
            <a:r>
              <a:rPr lang="ru-RU" sz="1800" b="0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800" b="0" dirty="0" smtClean="0">
              <a:solidFill>
                <a:schemeClr val="bg2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ru-RU" sz="1800" b="0" dirty="0" smtClean="0"/>
              <a:t>Создана и функционирует</a:t>
            </a:r>
            <a:r>
              <a:rPr lang="ru-RU" sz="1800" b="0" dirty="0" smtClean="0">
                <a:solidFill>
                  <a:schemeClr val="bg2"/>
                </a:solidFill>
              </a:rPr>
              <a:t> </a:t>
            </a:r>
            <a:r>
              <a:rPr lang="ru-RU" sz="1800" b="0" dirty="0" smtClean="0">
                <a:solidFill>
                  <a:schemeClr val="accent2">
                    <a:lumMod val="75000"/>
                  </a:schemeClr>
                </a:solidFill>
              </a:rPr>
              <a:t>площадка для диалога </a:t>
            </a:r>
            <a:r>
              <a:rPr lang="ru-RU" sz="1800" b="0" dirty="0" smtClean="0"/>
              <a:t>между участниками образовательного процесса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800" b="0" dirty="0" smtClean="0"/>
          </a:p>
          <a:p>
            <a:pPr>
              <a:lnSpc>
                <a:spcPct val="80000"/>
              </a:lnSpc>
              <a:defRPr/>
            </a:pPr>
            <a:r>
              <a:rPr lang="ru-RU" sz="1800" b="0" dirty="0" smtClean="0"/>
              <a:t>Наличие результатов</a:t>
            </a:r>
            <a:r>
              <a:rPr lang="ru-RU" sz="1800" b="0" dirty="0" smtClean="0">
                <a:solidFill>
                  <a:schemeClr val="bg2"/>
                </a:solidFill>
              </a:rPr>
              <a:t> </a:t>
            </a:r>
            <a:r>
              <a:rPr lang="ru-RU" sz="1800" b="0" dirty="0" smtClean="0">
                <a:solidFill>
                  <a:schemeClr val="accent2">
                    <a:lumMod val="75000"/>
                  </a:schemeClr>
                </a:solidFill>
              </a:rPr>
              <a:t>изучения мнения родителей  </a:t>
            </a:r>
            <a:r>
              <a:rPr lang="ru-RU" sz="1800" b="0" dirty="0" smtClean="0"/>
              <a:t>по вопросам введения новых стандартов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800" b="0" dirty="0" smtClean="0"/>
          </a:p>
          <a:p>
            <a:pPr>
              <a:lnSpc>
                <a:spcPct val="80000"/>
              </a:lnSpc>
              <a:defRPr/>
            </a:pPr>
            <a:r>
              <a:rPr lang="ru-RU" sz="1800" b="0" dirty="0" smtClean="0"/>
              <a:t>Наличие в</a:t>
            </a:r>
            <a:r>
              <a:rPr lang="ru-RU" sz="1800" b="0" dirty="0" smtClean="0">
                <a:solidFill>
                  <a:schemeClr val="bg2"/>
                </a:solidFill>
              </a:rPr>
              <a:t> </a:t>
            </a:r>
            <a:r>
              <a:rPr lang="ru-RU" sz="1800" b="0" dirty="0" smtClean="0">
                <a:solidFill>
                  <a:schemeClr val="accent2">
                    <a:lumMod val="75000"/>
                  </a:schemeClr>
                </a:solidFill>
              </a:rPr>
              <a:t>Публичном отчете ОО </a:t>
            </a:r>
            <a:r>
              <a:rPr lang="ru-RU" sz="1800" b="0" dirty="0" smtClean="0"/>
              <a:t>раздела, содержащего информацию о ходе введения ФГОС</a:t>
            </a:r>
          </a:p>
          <a:p>
            <a:pPr>
              <a:lnSpc>
                <a:spcPct val="80000"/>
              </a:lnSpc>
              <a:defRPr/>
            </a:pPr>
            <a:endParaRPr lang="ru-RU" sz="1800" b="0" dirty="0" smtClean="0"/>
          </a:p>
          <a:p>
            <a:pPr>
              <a:lnSpc>
                <a:spcPct val="80000"/>
              </a:lnSpc>
              <a:defRPr/>
            </a:pPr>
            <a:endParaRPr lang="ru-RU" sz="1800" b="0" dirty="0" smtClean="0"/>
          </a:p>
          <a:p>
            <a:pPr>
              <a:lnSpc>
                <a:spcPct val="80000"/>
              </a:lnSpc>
              <a:defRPr/>
            </a:pPr>
            <a:endParaRPr lang="ru-RU" sz="1800" b="0" dirty="0" smtClean="0">
              <a:solidFill>
                <a:schemeClr val="bg2"/>
              </a:solidFill>
            </a:endParaRPr>
          </a:p>
        </p:txBody>
      </p:sp>
      <p:pic>
        <p:nvPicPr>
          <p:cNvPr id="4" name="Picture 2" descr="C:\Users\Admin\Pictures\t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899592" cy="117578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043608" y="764704"/>
            <a:ext cx="138352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Уровень ОО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46786" name="Picture 2" descr="http://ts4.mm.bing.net/th?id=H.4891277121814631&amp;pid=1.7&amp;w=213&amp;h=128&amp;c=7&amp;rs=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373217"/>
            <a:ext cx="2699792" cy="1484784"/>
          </a:xfrm>
          <a:prstGeom prst="rect">
            <a:avLst/>
          </a:prstGeom>
          <a:noFill/>
        </p:spPr>
      </p:pic>
      <p:pic>
        <p:nvPicPr>
          <p:cNvPr id="246787" name="Picture 3" descr="C:\Users\Admin\Pictures\news_text_523_3326_kursy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6296" y="5229200"/>
            <a:ext cx="1907704" cy="1628800"/>
          </a:xfrm>
          <a:prstGeom prst="rect">
            <a:avLst/>
          </a:prstGeom>
          <a:noFill/>
        </p:spPr>
      </p:pic>
      <p:pic>
        <p:nvPicPr>
          <p:cNvPr id="246788" name="Picture 4" descr="C:\Users\Admin\Pictures\art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43808" y="5229200"/>
            <a:ext cx="4248472" cy="1628800"/>
          </a:xfrm>
          <a:prstGeom prst="rect">
            <a:avLst/>
          </a:prstGeom>
          <a:noFill/>
        </p:spPr>
      </p:pic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CF39-5A71-4EE3-A38F-1A8B20A6ACD3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/>
          </p:cNvSpPr>
          <p:nvPr>
            <p:ph type="title" idx="4294967295"/>
          </p:nvPr>
        </p:nvSpPr>
        <p:spPr>
          <a:xfrm>
            <a:off x="1371600" y="-171400"/>
            <a:ext cx="7772400" cy="1143001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ru-RU" sz="2000" b="1" dirty="0" smtClean="0">
                <a:solidFill>
                  <a:schemeClr val="tx1"/>
                </a:solidFill>
              </a:rPr>
              <a:t>ФГОС п.23 </a:t>
            </a:r>
            <a:r>
              <a:rPr lang="ru-RU" sz="2000" b="1" dirty="0" smtClean="0"/>
              <a:t>Финансовые условия реализации основной образовательной программы </a:t>
            </a:r>
            <a:endParaRPr lang="ru-RU" sz="2000" b="1" dirty="0" smtClean="0">
              <a:solidFill>
                <a:schemeClr val="tx1"/>
              </a:solidFill>
            </a:endParaRPr>
          </a:p>
        </p:txBody>
      </p:sp>
      <p:sp>
        <p:nvSpPr>
          <p:cNvPr id="187394" name="Rectangle 3"/>
          <p:cNvSpPr>
            <a:spLocks noGrp="1"/>
          </p:cNvSpPr>
          <p:nvPr>
            <p:ph type="body" idx="4294967295"/>
          </p:nvPr>
        </p:nvSpPr>
        <p:spPr>
          <a:xfrm>
            <a:off x="250825" y="1447800"/>
            <a:ext cx="8642350" cy="5077544"/>
          </a:xfrm>
        </p:spPr>
        <p:txBody>
          <a:bodyPr lIns="91440" tIns="45720" rIns="91440" bIns="45720"/>
          <a:lstStyle/>
          <a:p>
            <a:pPr eaLnBrk="1" hangingPunct="1">
              <a:buNone/>
            </a:pPr>
            <a:endParaRPr lang="ru-RU" dirty="0" smtClean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51520" y="704821"/>
          <a:ext cx="8640960" cy="23641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0"/>
              </a:tblGrid>
              <a:tr h="330485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1"/>
                          </a:solidFill>
                        </a:rPr>
                        <a:t>Особенности требований к финансово-экономическим условиям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743591">
                <a:tc>
                  <a:txBody>
                    <a:bodyPr/>
                    <a:lstStyle/>
                    <a:p>
                      <a:pPr marL="342900" indent="-342900" algn="l">
                        <a:buFontTx/>
                        <a:buAutoNum type="arabicPeriod"/>
                      </a:pPr>
                      <a:r>
                        <a:rPr kumimoji="0" lang="ru-RU" sz="1400" b="0" dirty="0" smtClean="0">
                          <a:solidFill>
                            <a:srgbClr val="800000"/>
                          </a:solidFill>
                          <a:latin typeface="+mn-lt"/>
                        </a:rPr>
                        <a:t>Требования </a:t>
                      </a:r>
                      <a:r>
                        <a:rPr kumimoji="0" lang="ru-RU" sz="1400" b="0" dirty="0" smtClean="0">
                          <a:solidFill>
                            <a:srgbClr val="A50021"/>
                          </a:solidFill>
                          <a:latin typeface="+mn-lt"/>
                        </a:rPr>
                        <a:t>соответствуют  № 83-ФЗ  </a:t>
                      </a:r>
                      <a:r>
                        <a:rPr kumimoji="0" lang="ru-RU" sz="1400" b="0" dirty="0" smtClean="0">
                          <a:latin typeface="+mn-lt"/>
                        </a:rPr>
                        <a:t>«О внесении изменений в отдельные законодательные</a:t>
                      </a:r>
                    </a:p>
                    <a:p>
                      <a:pPr marL="342900" indent="-342900" algn="l">
                        <a:buFontTx/>
                        <a:buNone/>
                      </a:pPr>
                      <a:r>
                        <a:rPr kumimoji="0" lang="ru-RU" sz="1400" b="0" baseline="0" dirty="0" smtClean="0">
                          <a:latin typeface="+mn-lt"/>
                        </a:rPr>
                        <a:t> </a:t>
                      </a:r>
                      <a:r>
                        <a:rPr kumimoji="0" lang="ru-RU" sz="1400" b="0" dirty="0" smtClean="0">
                          <a:latin typeface="+mn-lt"/>
                        </a:rPr>
                        <a:t>акты Российской Федерации в связи с совершенствованием правового положения</a:t>
                      </a:r>
                    </a:p>
                    <a:p>
                      <a:pPr marL="342900" indent="-342900" algn="l">
                        <a:buFontTx/>
                        <a:buNone/>
                      </a:pPr>
                      <a:r>
                        <a:rPr kumimoji="0" lang="ru-RU" sz="1400" b="0" baseline="0" dirty="0" smtClean="0">
                          <a:latin typeface="+mn-lt"/>
                        </a:rPr>
                        <a:t> </a:t>
                      </a:r>
                      <a:r>
                        <a:rPr kumimoji="0" lang="ru-RU" sz="1400" b="0" dirty="0" smtClean="0">
                          <a:latin typeface="+mn-lt"/>
                        </a:rPr>
                        <a:t>государственных (муниципальных) учреждений»</a:t>
                      </a:r>
                      <a:endParaRPr kumimoji="0" lang="ru-RU" sz="1400" b="0" dirty="0" smtClean="0">
                        <a:solidFill>
                          <a:srgbClr val="663300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5232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Зафиксировано</a:t>
                      </a:r>
                      <a:r>
                        <a:rPr lang="ru-RU" sz="14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финансовые условия должны обеспечивать образовательной</a:t>
                      </a:r>
                      <a:r>
                        <a:rPr lang="ru-RU" sz="140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организации</a:t>
                      </a:r>
                      <a:r>
                        <a:rPr lang="ru-RU" sz="14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u="none" strike="noStrike" kern="1200" dirty="0" smtClean="0">
                          <a:solidFill>
                            <a:srgbClr val="A50021"/>
                          </a:solidFill>
                          <a:latin typeface="+mn-lt"/>
                          <a:ea typeface="+mn-ea"/>
                          <a:cs typeface="+mn-cs"/>
                        </a:rPr>
                        <a:t>возможность исполнения требований Стандарта</a:t>
                      </a:r>
                      <a:endParaRPr lang="ru-RU" sz="1400" kern="1200" dirty="0" smtClean="0">
                        <a:solidFill>
                          <a:srgbClr val="A5002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716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Установлено: должна </a:t>
                      </a:r>
                      <a:r>
                        <a:rPr lang="ru-RU" sz="1400" u="none" strike="noStrike" kern="1200" dirty="0" smtClean="0">
                          <a:solidFill>
                            <a:srgbClr val="A50021"/>
                          </a:solidFill>
                          <a:latin typeface="+mn-lt"/>
                          <a:ea typeface="+mn-ea"/>
                          <a:cs typeface="+mn-cs"/>
                        </a:rPr>
                        <a:t>обеспечиваться реализация обязательной части основной образовательной программы и части, формируемой участниками образовательного процесса, </a:t>
                      </a:r>
                      <a:r>
                        <a:rPr lang="ru-RU" sz="14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включая выполнение индивидуальных проектов и внеурочную деятельность</a:t>
                      </a:r>
                      <a:endParaRPr lang="ru-RU" sz="14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323528" y="3140968"/>
          <a:ext cx="8568952" cy="326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8952"/>
              </a:tblGrid>
              <a:tr h="5760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          ФЗ Статья 99. Особенности финансового обеспечения оказания государственных и муниципальных услуг в сфере образования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2…нормативные затраты </a:t>
                      </a:r>
                      <a:r>
                        <a:rPr lang="ru-RU" sz="1400" b="1" u="sng" dirty="0" smtClean="0"/>
                        <a:t>на оказание государственной или муниципальной услуги в</a:t>
                      </a:r>
                      <a:r>
                        <a:rPr lang="ru-RU" sz="1400" dirty="0" smtClean="0"/>
                        <a:t> сфере образования определяются  …в соответствии с ФГОС </a:t>
                      </a:r>
                      <a:r>
                        <a:rPr lang="ru-RU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с учетом форм обучения, типа образовательной организации, сетевой формы реализации образовательных программ, образовательных технологий, специальных условий получения образования обучающимися с ограниченными возможностями здоровья, обеспечения дополнительного профессионального образования педагогическим работникам… 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3….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Расходы на оплату труда педагогических работников</a:t>
                      </a:r>
                      <a:r>
                        <a:rPr lang="ru-RU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ru-RU" sz="1400" dirty="0" smtClean="0"/>
                        <a:t>… </a:t>
                      </a:r>
                      <a:r>
                        <a:rPr lang="ru-RU" sz="1400" i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не могут быть ниже уровня, соответствующего средней заработной плате в соответствующем субъекте Российской Федерации</a:t>
                      </a:r>
                      <a:endParaRPr lang="ru-RU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4</a:t>
                      </a:r>
                      <a:r>
                        <a:rPr lang="ru-RU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. Для малокомплектных образовательных организаций и образовательных организаций, расположенных в сельских населенных пунктах  … </a:t>
                      </a:r>
                      <a:r>
                        <a:rPr lang="ru-RU" sz="1400" dirty="0" smtClean="0"/>
                        <a:t>нормативные затраты   … в сфере образования должны предусматривать в том числе </a:t>
                      </a:r>
                      <a:r>
                        <a:rPr lang="ru-RU" sz="14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затраты на осуществление образовательной деятельности, не зависящие от количества обучающихся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Скругленный прямоугольник 8"/>
          <p:cNvSpPr/>
          <p:nvPr/>
        </p:nvSpPr>
        <p:spPr>
          <a:xfrm>
            <a:off x="0" y="116632"/>
            <a:ext cx="1656184" cy="914400"/>
          </a:xfrm>
          <a:prstGeom prst="roundRect">
            <a:avLst>
              <a:gd name="adj" fmla="val 15196"/>
            </a:avLst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perspectiveContrastingRightFacing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Ключевые особенности ФГОС СОО</a:t>
            </a:r>
            <a:endParaRPr lang="ru-RU" sz="1600" b="1" dirty="0"/>
          </a:p>
        </p:txBody>
      </p:sp>
      <p:pic>
        <p:nvPicPr>
          <p:cNvPr id="12" name="Рисунок 11" descr="iветочка на фоне флаг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3068960"/>
            <a:ext cx="827584" cy="794480"/>
          </a:xfrm>
          <a:prstGeom prst="rect">
            <a:avLst/>
          </a:prstGeom>
        </p:spPr>
      </p:pic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CF39-5A71-4EE3-A38F-1A8B20A6ACD3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800" b="1" dirty="0" smtClean="0"/>
              <a:t>ПРАВИТЕЛЬСТВО   РОССИЙСКОЙ   ФЕДЕРАЦИИ </a:t>
            </a:r>
            <a:br>
              <a:rPr lang="ru-RU" sz="1800" b="1" dirty="0" smtClean="0"/>
            </a:br>
            <a:r>
              <a:rPr lang="ru-RU" sz="1800" b="1" dirty="0" smtClean="0"/>
              <a:t>Р А С П О Р Я Ж Е Н И Е </a:t>
            </a:r>
            <a:br>
              <a:rPr lang="ru-RU" sz="1800" b="1" dirty="0" smtClean="0"/>
            </a:br>
            <a:r>
              <a:rPr lang="ru-RU" sz="1600" i="1" dirty="0" smtClean="0"/>
              <a:t>от 30 декабря 2012 г.  № 2620-р  </a:t>
            </a:r>
            <a:r>
              <a:rPr lang="ru-RU" sz="1600" i="1" cap="small" dirty="0" smtClean="0"/>
              <a:t> </a:t>
            </a:r>
            <a:r>
              <a:rPr lang="ru-RU" sz="1800" b="1" cap="small" dirty="0" smtClean="0"/>
              <a:t/>
            </a:r>
            <a:br>
              <a:rPr lang="ru-RU" sz="1800" b="1" cap="small" dirty="0" smtClean="0"/>
            </a:br>
            <a:endParaRPr lang="ru-RU" sz="1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124744"/>
            <a:ext cx="84969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П Л А Н</a:t>
            </a:r>
            <a:r>
              <a:rPr lang="ru-RU" dirty="0" smtClean="0"/>
              <a:t>   </a:t>
            </a:r>
            <a:r>
              <a:rPr lang="ru-RU" b="1" dirty="0" smtClean="0"/>
              <a:t>мероприятий ("дорожная карта")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>"</a:t>
            </a:r>
            <a:r>
              <a:rPr lang="ru-RU" b="1" dirty="0" smtClean="0"/>
              <a:t>Изменения в отраслях социальной сферы, направленные на повышение эффективности образования и науки"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3429000"/>
            <a:ext cx="770485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/>
              <a:t>Повышение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качества подготовки российских школьников, </a:t>
            </a:r>
            <a:r>
              <a:rPr lang="ru-RU" sz="2400" dirty="0" smtClean="0"/>
              <a:t>которое оценивается в том числе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по результатам их участия в международных сопоставительных исследованиях.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59632" y="2924944"/>
            <a:ext cx="35254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/>
              <a:t>Ожидаемые результаты:</a:t>
            </a:r>
            <a:endParaRPr lang="ru-RU" sz="2400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CF39-5A71-4EE3-A38F-1A8B20A6ACD3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656184"/>
          </a:xfrm>
        </p:spPr>
        <p:txBody>
          <a:bodyPr>
            <a:noAutofit/>
          </a:bodyPr>
          <a:lstStyle/>
          <a:p>
            <a:r>
              <a:rPr lang="ru-RU" sz="1800" dirty="0" smtClean="0"/>
              <a:t>Российская Федерация</a:t>
            </a:r>
            <a:br>
              <a:rPr lang="ru-RU" sz="1800" dirty="0" smtClean="0"/>
            </a:br>
            <a:r>
              <a:rPr lang="ru-RU" sz="1800" dirty="0" smtClean="0"/>
              <a:t>Федеральный закон</a:t>
            </a:r>
            <a:br>
              <a:rPr lang="ru-RU" sz="1800" dirty="0" smtClean="0"/>
            </a:br>
            <a:r>
              <a:rPr lang="ru-RU" sz="2000" dirty="0" smtClean="0"/>
              <a:t> </a:t>
            </a:r>
            <a:r>
              <a:rPr lang="ru-RU" sz="2000" b="1" dirty="0" smtClean="0"/>
              <a:t>Об образовании в Российской Федерации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 </a:t>
            </a:r>
            <a:r>
              <a:rPr lang="ru-RU" sz="1400" i="1" dirty="0" smtClean="0"/>
              <a:t>Принят Государственной Думой 21 декабря 2012 года</a:t>
            </a:r>
            <a:br>
              <a:rPr lang="ru-RU" sz="1400" i="1" dirty="0" smtClean="0"/>
            </a:br>
            <a:r>
              <a:rPr lang="ru-RU" sz="1400" i="1" dirty="0" smtClean="0"/>
              <a:t>Одобрен Советом Федерации 26 декабря 2012 года</a:t>
            </a:r>
            <a:r>
              <a:rPr lang="ru-RU" sz="1800" i="1" dirty="0" smtClean="0"/>
              <a:t/>
            </a:r>
            <a:br>
              <a:rPr lang="ru-RU" sz="1800" i="1" dirty="0" smtClean="0"/>
            </a:br>
            <a:r>
              <a:rPr lang="ru-RU" sz="1600" b="1" dirty="0" smtClean="0"/>
              <a:t>Статья 11. Федеральные государственные образовательные стандарты и федеральные</a:t>
            </a:r>
            <a:br>
              <a:rPr lang="ru-RU" sz="1600" b="1" dirty="0" smtClean="0"/>
            </a:br>
            <a:r>
              <a:rPr lang="ru-RU" sz="1600" b="1" dirty="0" smtClean="0"/>
              <a:t>государственные требования. Образовательные стандарты</a:t>
            </a:r>
            <a:br>
              <a:rPr lang="ru-RU" sz="1600" b="1" dirty="0" smtClean="0"/>
            </a:br>
            <a:endParaRPr lang="ru-RU" sz="1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2132856"/>
            <a:ext cx="8301608" cy="439248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1. Федеральные государственные образовательные стандарты и</a:t>
            </a:r>
          </a:p>
          <a:p>
            <a:pPr>
              <a:buNone/>
            </a:pPr>
            <a:r>
              <a:rPr lang="ru-RU" dirty="0" smtClean="0"/>
              <a:t>федеральные государственные требования </a:t>
            </a:r>
            <a:r>
              <a:rPr lang="ru-RU" dirty="0" smtClean="0">
                <a:solidFill>
                  <a:srgbClr val="A50021"/>
                </a:solidFill>
              </a:rPr>
              <a:t>обеспечивают:</a:t>
            </a:r>
          </a:p>
          <a:p>
            <a:pPr>
              <a:buNone/>
            </a:pPr>
            <a:endParaRPr lang="ru-RU" dirty="0" smtClean="0"/>
          </a:p>
          <a:p>
            <a:pPr marL="514350" indent="-514350">
              <a:buAutoNum type="arabicParenR"/>
            </a:pPr>
            <a:r>
              <a:rPr lang="ru-RU" dirty="0" smtClean="0">
                <a:solidFill>
                  <a:srgbClr val="A50021"/>
                </a:solidFill>
              </a:rPr>
              <a:t>единство образовательного пространства </a:t>
            </a:r>
            <a:r>
              <a:rPr lang="ru-RU" dirty="0" smtClean="0"/>
              <a:t>Российской Федерации</a:t>
            </a:r>
          </a:p>
          <a:p>
            <a:pPr>
              <a:buNone/>
            </a:pPr>
            <a:r>
              <a:rPr lang="ru-RU" dirty="0" smtClean="0"/>
              <a:t>2) </a:t>
            </a:r>
            <a:r>
              <a:rPr lang="ru-RU" dirty="0" smtClean="0">
                <a:solidFill>
                  <a:srgbClr val="A50021"/>
                </a:solidFill>
              </a:rPr>
              <a:t>преемственность</a:t>
            </a:r>
            <a:r>
              <a:rPr lang="ru-RU" dirty="0" smtClean="0"/>
              <a:t> основных образовательных программ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3) </a:t>
            </a:r>
            <a:r>
              <a:rPr lang="ru-RU" dirty="0" smtClean="0">
                <a:solidFill>
                  <a:srgbClr val="A50021"/>
                </a:solidFill>
              </a:rPr>
              <a:t>вариативность содержания</a:t>
            </a:r>
            <a:r>
              <a:rPr lang="ru-RU" dirty="0" smtClean="0"/>
              <a:t> образовательных программ</a:t>
            </a:r>
          </a:p>
          <a:p>
            <a:pPr>
              <a:buNone/>
            </a:pPr>
            <a:r>
              <a:rPr lang="ru-RU" dirty="0" smtClean="0"/>
              <a:t>соответствующего уровня образования, возможность формирования</a:t>
            </a:r>
          </a:p>
          <a:p>
            <a:pPr>
              <a:buNone/>
            </a:pPr>
            <a:r>
              <a:rPr lang="ru-RU" dirty="0" smtClean="0"/>
              <a:t>образовательных программ различных уровня сложности и</a:t>
            </a:r>
          </a:p>
          <a:p>
            <a:pPr>
              <a:buNone/>
            </a:pPr>
            <a:r>
              <a:rPr lang="ru-RU" dirty="0" smtClean="0"/>
              <a:t>направленности с учетом образовательных потребностей </a:t>
            </a:r>
          </a:p>
          <a:p>
            <a:pPr>
              <a:buNone/>
            </a:pPr>
            <a:r>
              <a:rPr lang="ru-RU" dirty="0" smtClean="0"/>
              <a:t>и способностей обучающихся</a:t>
            </a:r>
          </a:p>
          <a:p>
            <a:pPr>
              <a:buNone/>
            </a:pPr>
            <a:r>
              <a:rPr lang="ru-RU" dirty="0" smtClean="0"/>
              <a:t>4) </a:t>
            </a:r>
            <a:r>
              <a:rPr lang="ru-RU" dirty="0" smtClean="0">
                <a:solidFill>
                  <a:srgbClr val="A50021"/>
                </a:solidFill>
              </a:rPr>
              <a:t>государственные гарантии уровня и качества образования </a:t>
            </a:r>
            <a:r>
              <a:rPr lang="ru-RU" dirty="0" smtClean="0"/>
              <a:t>на</a:t>
            </a:r>
          </a:p>
          <a:p>
            <a:pPr>
              <a:buNone/>
            </a:pPr>
            <a:r>
              <a:rPr lang="ru-RU" dirty="0" smtClean="0"/>
              <a:t>основе единства обязательных требований к условиям </a:t>
            </a:r>
          </a:p>
          <a:p>
            <a:pPr>
              <a:buNone/>
            </a:pPr>
            <a:r>
              <a:rPr lang="ru-RU" dirty="0" smtClean="0"/>
              <a:t>Реализации основных образовательных программ</a:t>
            </a:r>
          </a:p>
          <a:p>
            <a:pPr>
              <a:buNone/>
            </a:pPr>
            <a:r>
              <a:rPr lang="ru-RU" dirty="0" smtClean="0"/>
              <a:t> и результатам их освоения.</a:t>
            </a:r>
            <a:endParaRPr lang="ru-RU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8390" t="19792" r="59473" b="65416"/>
          <a:stretch/>
        </p:blipFill>
        <p:spPr bwMode="auto">
          <a:xfrm>
            <a:off x="7092280" y="0"/>
            <a:ext cx="2051720" cy="7200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6" descr="ученик ЕГЭ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20272" y="4740149"/>
            <a:ext cx="1979712" cy="1910955"/>
          </a:xfrm>
          <a:prstGeom prst="rect">
            <a:avLst/>
          </a:prstGeom>
        </p:spPr>
      </p:pic>
      <p:pic>
        <p:nvPicPr>
          <p:cNvPr id="278530" name="Picture 2" descr="C:\Users\Admin\Pictures\iветочка на фоне флага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428750" cy="1371600"/>
          </a:xfrm>
          <a:prstGeom prst="rect">
            <a:avLst/>
          </a:prstGeom>
          <a:noFill/>
        </p:spPr>
      </p:pic>
      <p:sp>
        <p:nvSpPr>
          <p:cNvPr id="10" name="Скругленный прямоугольник 9"/>
          <p:cNvSpPr/>
          <p:nvPr/>
        </p:nvSpPr>
        <p:spPr>
          <a:xfrm>
            <a:off x="683568" y="5085184"/>
            <a:ext cx="5760640" cy="360040"/>
          </a:xfrm>
          <a:prstGeom prst="roundRect">
            <a:avLst>
              <a:gd name="adj" fmla="val 49650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CF39-5A71-4EE3-A38F-1A8B20A6ACD3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404664"/>
            <a:ext cx="8568952" cy="1228998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solidFill>
                  <a:schemeClr val="accent2">
                    <a:lumMod val="75000"/>
                  </a:schemeClr>
                </a:solidFill>
              </a:rPr>
              <a:t>Завершено формирование  системы    ФГОС  общего образования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dirty="0" smtClean="0"/>
              <a:t> </a:t>
            </a:r>
            <a:r>
              <a:rPr lang="ru-RU" sz="1800" dirty="0" smtClean="0"/>
              <a:t>(</a:t>
            </a:r>
            <a:r>
              <a:rPr kumimoji="0" lang="ru-RU" sz="1800" b="1" dirty="0" smtClean="0"/>
              <a:t>План действий по модернизации общего образования</a:t>
            </a:r>
            <a:br>
              <a:rPr kumimoji="0" lang="ru-RU" sz="1800" b="1" dirty="0" smtClean="0"/>
            </a:br>
            <a:r>
              <a:rPr kumimoji="0" lang="ru-RU" sz="1800" b="1" dirty="0" smtClean="0"/>
              <a:t> на 2011 - 2015 годы; Распоряжение Правительства РФ   </a:t>
            </a:r>
            <a:br>
              <a:rPr kumimoji="0" lang="ru-RU" sz="1800" b="1" dirty="0" smtClean="0"/>
            </a:br>
            <a:r>
              <a:rPr kumimoji="0" lang="ru-RU" sz="1800" b="1" dirty="0" smtClean="0"/>
              <a:t>от 7  сентября 2010 г. №1507-р 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9914449"/>
              </p:ext>
            </p:extLst>
          </p:nvPr>
        </p:nvGraphicFramePr>
        <p:xfrm>
          <a:off x="467544" y="1124744"/>
          <a:ext cx="7992888" cy="5733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8390" t="19792" r="59473" b="65416"/>
          <a:stretch/>
        </p:blipFill>
        <p:spPr bwMode="auto">
          <a:xfrm>
            <a:off x="0" y="0"/>
            <a:ext cx="1783538" cy="6926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CF39-5A71-4EE3-A38F-1A8B20A6ACD3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/>
        </p:nvGraphicFramePr>
        <p:xfrm>
          <a:off x="1403648" y="404664"/>
          <a:ext cx="7740352" cy="53012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трелка вверх 4"/>
          <p:cNvSpPr/>
          <p:nvPr/>
        </p:nvSpPr>
        <p:spPr>
          <a:xfrm>
            <a:off x="0" y="260648"/>
            <a:ext cx="1763688" cy="63367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r>
              <a:rPr lang="ru-RU" b="1" dirty="0" smtClean="0"/>
              <a:t>Школа 2008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980728"/>
            <a:ext cx="9092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Школа 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2020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5984" y="428604"/>
            <a:ext cx="5961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charset="0"/>
              </a:rPr>
              <a:t>ФГОС: Сегодня – в «Завтра»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300192" y="5473005"/>
            <a:ext cx="284380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ru-RU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 «Завтра»: </a:t>
            </a:r>
          </a:p>
          <a:p>
            <a:pPr algn="r">
              <a:buFont typeface="Wingdings" pitchFamily="2" charset="2"/>
              <a:buChar char="Ø"/>
            </a:pPr>
            <a:r>
              <a:rPr kumimoji="1" lang="ru-RU" sz="1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глобализация </a:t>
            </a:r>
          </a:p>
          <a:p>
            <a:pPr algn="r">
              <a:buFont typeface="Wingdings" pitchFamily="2" charset="2"/>
              <a:buChar char="Ø"/>
            </a:pPr>
            <a:r>
              <a:rPr kumimoji="1" lang="ru-RU" sz="1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гиперконкуренция</a:t>
            </a:r>
            <a:endParaRPr kumimoji="1" lang="ru-RU" sz="12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algn="r">
              <a:buFont typeface="Wingdings" pitchFamily="2" charset="2"/>
              <a:buChar char="Ø"/>
            </a:pPr>
            <a:r>
              <a:rPr kumimoji="1" lang="ru-RU" sz="1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сверхбыстрая смена технологий</a:t>
            </a:r>
          </a:p>
          <a:p>
            <a:pPr algn="r">
              <a:buFont typeface="Wingdings" pitchFamily="2" charset="2"/>
              <a:buChar char="Ø"/>
            </a:pPr>
            <a:r>
              <a:rPr kumimoji="1" lang="ru-RU" sz="1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интернет </a:t>
            </a:r>
          </a:p>
          <a:p>
            <a:pPr algn="r">
              <a:buFont typeface="Wingdings" pitchFamily="2" charset="2"/>
              <a:buChar char="Ø"/>
            </a:pPr>
            <a:r>
              <a:rPr kumimoji="1" lang="ru-RU" sz="1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социальная самоорганизация</a:t>
            </a:r>
            <a:endParaRPr kumimoji="1" lang="ru-RU" sz="1200" b="1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endParaRPr lang="ru-RU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641757" y="1746355"/>
            <a:ext cx="615553" cy="408541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Быстро меняющийся мир </a:t>
            </a:r>
            <a:endParaRPr lang="ru-RU" sz="2800" dirty="0">
              <a:solidFill>
                <a:srgbClr val="FF000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11" name="Picture 4" descr="&amp;Kcy;&amp;acy;&amp;rcy;&amp;tcy;&amp;icy;&amp;ncy;&amp;kcy;&amp;acy; 4 &amp;icy;&amp;zcy; 2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28728" y="5286388"/>
            <a:ext cx="1043608" cy="1340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8390" t="19792" r="59473" b="65416"/>
          <a:stretch/>
        </p:blipFill>
        <p:spPr bwMode="auto">
          <a:xfrm>
            <a:off x="1357290" y="1142984"/>
            <a:ext cx="1643074" cy="5547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Дуга 12"/>
          <p:cNvSpPr/>
          <p:nvPr/>
        </p:nvSpPr>
        <p:spPr>
          <a:xfrm rot="15130912">
            <a:off x="6855404" y="4234942"/>
            <a:ext cx="1265841" cy="3356666"/>
          </a:xfrm>
          <a:prstGeom prst="arc">
            <a:avLst>
              <a:gd name="adj1" fmla="val 16086080"/>
              <a:gd name="adj2" fmla="val 548343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7" name="Схема 16"/>
          <p:cNvGraphicFramePr/>
          <p:nvPr/>
        </p:nvGraphicFramePr>
        <p:xfrm>
          <a:off x="3419872" y="3212976"/>
          <a:ext cx="5184576" cy="3096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7396277" y="2996952"/>
            <a:ext cx="17477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rgbClr val="FF0000"/>
                </a:solidFill>
              </a:rPr>
              <a:t>Преемственность</a:t>
            </a:r>
          </a:p>
          <a:p>
            <a:r>
              <a:rPr lang="ru-RU" sz="1600" b="1" dirty="0" smtClean="0">
                <a:solidFill>
                  <a:srgbClr val="FF0000"/>
                </a:solidFill>
              </a:rPr>
              <a:t> и развитие</a:t>
            </a:r>
            <a:endParaRPr lang="ru-RU" sz="1600" b="1" dirty="0">
              <a:solidFill>
                <a:srgbClr val="FF0000"/>
              </a:solidFill>
            </a:endParaRP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CF39-5A71-4EE3-A38F-1A8B20A6ACD3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765175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dirty="0" smtClean="0"/>
              <a:t>ФГОС – стандарты выбора</a:t>
            </a:r>
          </a:p>
        </p:txBody>
      </p:sp>
      <p:graphicFrame>
        <p:nvGraphicFramePr>
          <p:cNvPr id="18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0" y="1357298"/>
          <a:ext cx="6160731" cy="50937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365" name="AutoShape 4"/>
          <p:cNvSpPr>
            <a:spLocks noChangeArrowheads="1"/>
          </p:cNvSpPr>
          <p:nvPr/>
        </p:nvSpPr>
        <p:spPr bwMode="auto">
          <a:xfrm>
            <a:off x="6228184" y="980728"/>
            <a:ext cx="2664295" cy="5328592"/>
          </a:xfrm>
          <a:prstGeom prst="upArrowCallout">
            <a:avLst>
              <a:gd name="adj1" fmla="val 48444"/>
              <a:gd name="adj2" fmla="val 39619"/>
              <a:gd name="adj3" fmla="val 16521"/>
              <a:gd name="adj4" fmla="val 90201"/>
            </a:avLst>
          </a:prstGeom>
          <a:noFill/>
          <a:ln w="571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b="1">
              <a:solidFill>
                <a:schemeClr val="bg1"/>
              </a:solidFill>
            </a:endParaRPr>
          </a:p>
          <a:p>
            <a:pPr algn="ctr"/>
            <a:endParaRPr lang="ru-RU" b="1">
              <a:solidFill>
                <a:schemeClr val="bg1"/>
              </a:solidFill>
            </a:endParaRPr>
          </a:p>
          <a:p>
            <a:pPr algn="ctr"/>
            <a:endParaRPr lang="ru-RU" b="1">
              <a:solidFill>
                <a:schemeClr val="bg1"/>
              </a:solidFill>
            </a:endParaRPr>
          </a:p>
          <a:p>
            <a:pPr algn="ctr"/>
            <a:endParaRPr lang="ru-RU" b="1">
              <a:solidFill>
                <a:schemeClr val="bg1"/>
              </a:solidFill>
            </a:endParaRPr>
          </a:p>
          <a:p>
            <a:pPr algn="ctr"/>
            <a:endParaRPr lang="ru-RU" b="1">
              <a:solidFill>
                <a:schemeClr val="bg1"/>
              </a:solidFill>
            </a:endParaRPr>
          </a:p>
          <a:p>
            <a:pPr algn="ctr"/>
            <a:endParaRPr lang="ru-RU" b="1">
              <a:solidFill>
                <a:schemeClr val="bg1"/>
              </a:solidFill>
            </a:endParaRPr>
          </a:p>
          <a:p>
            <a:pPr algn="ctr"/>
            <a:endParaRPr lang="ru-RU" b="1">
              <a:solidFill>
                <a:schemeClr val="bg1"/>
              </a:solidFill>
            </a:endParaRPr>
          </a:p>
          <a:p>
            <a:pPr algn="ctr"/>
            <a:endParaRPr lang="ru-RU" b="1">
              <a:solidFill>
                <a:schemeClr val="bg1"/>
              </a:solidFill>
            </a:endParaRPr>
          </a:p>
          <a:p>
            <a:pPr algn="ctr"/>
            <a:endParaRPr lang="ru-RU" b="1">
              <a:solidFill>
                <a:schemeClr val="bg1"/>
              </a:solidFill>
            </a:endParaRPr>
          </a:p>
          <a:p>
            <a:pPr algn="ctr"/>
            <a:endParaRPr lang="ru-RU" b="1">
              <a:solidFill>
                <a:schemeClr val="bg1"/>
              </a:solidFill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ru-RU">
              <a:solidFill>
                <a:schemeClr val="bg1"/>
              </a:solidFill>
            </a:endParaRPr>
          </a:p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6372200" y="3284984"/>
            <a:ext cx="2374900" cy="10588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/>
              <a:t>Учитель –</a:t>
            </a:r>
            <a:r>
              <a:rPr lang="ru-RU" dirty="0"/>
              <a:t> выбор путей, </a:t>
            </a:r>
          </a:p>
          <a:p>
            <a:pPr algn="ctr"/>
            <a:r>
              <a:rPr lang="ru-RU" dirty="0"/>
              <a:t>средств, способов </a:t>
            </a:r>
          </a:p>
          <a:p>
            <a:pPr algn="ctr"/>
            <a:r>
              <a:rPr lang="ru-RU" dirty="0"/>
              <a:t>достижения </a:t>
            </a:r>
          </a:p>
          <a:p>
            <a:pPr algn="ctr"/>
            <a:r>
              <a:rPr lang="ru-RU" dirty="0" smtClean="0"/>
              <a:t>результатов</a:t>
            </a:r>
            <a:endParaRPr lang="ru-RU" dirty="0"/>
          </a:p>
        </p:txBody>
      </p:sp>
      <p:sp>
        <p:nvSpPr>
          <p:cNvPr id="15367" name="Oval 6"/>
          <p:cNvSpPr>
            <a:spLocks noChangeArrowheads="1"/>
          </p:cNvSpPr>
          <p:nvPr/>
        </p:nvSpPr>
        <p:spPr bwMode="auto">
          <a:xfrm>
            <a:off x="6300192" y="1700808"/>
            <a:ext cx="2484437" cy="136815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ru-RU" b="1" dirty="0"/>
              <a:t>Ученик - </a:t>
            </a:r>
            <a:r>
              <a:rPr lang="ru-RU" dirty="0"/>
              <a:t>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ru-RU" dirty="0"/>
              <a:t>выбор индивидуальной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ru-RU" dirty="0"/>
              <a:t>траектории развития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ru-RU" dirty="0">
              <a:solidFill>
                <a:srgbClr val="A50021"/>
              </a:solidFill>
            </a:endParaRPr>
          </a:p>
        </p:txBody>
      </p:sp>
      <p:sp>
        <p:nvSpPr>
          <p:cNvPr id="15369" name="Rectangle 21"/>
          <p:cNvSpPr>
            <a:spLocks noChangeArrowheads="1"/>
          </p:cNvSpPr>
          <p:nvPr/>
        </p:nvSpPr>
        <p:spPr bwMode="auto">
          <a:xfrm>
            <a:off x="142844" y="928670"/>
            <a:ext cx="635798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/>
              <a:t>Чем </a:t>
            </a:r>
            <a:r>
              <a:rPr lang="ru-RU" b="1" dirty="0" smtClean="0"/>
              <a:t>выше уровень, </a:t>
            </a:r>
            <a:r>
              <a:rPr lang="ru-RU" b="1" dirty="0"/>
              <a:t>тем </a:t>
            </a:r>
            <a:r>
              <a:rPr lang="ru-RU" b="1" dirty="0" smtClean="0"/>
              <a:t> больше </a:t>
            </a:r>
            <a:r>
              <a:rPr lang="ru-RU" b="1" dirty="0"/>
              <a:t>возможность выбора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8390" t="19792" r="59473" b="65416"/>
          <a:stretch/>
        </p:blipFill>
        <p:spPr bwMode="auto">
          <a:xfrm>
            <a:off x="6227763" y="0"/>
            <a:ext cx="2916237" cy="8367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Скругленный прямоугольник 13"/>
          <p:cNvSpPr/>
          <p:nvPr/>
        </p:nvSpPr>
        <p:spPr>
          <a:xfrm>
            <a:off x="6286512" y="4581128"/>
            <a:ext cx="2571768" cy="194421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Школа –     </a:t>
            </a:r>
            <a:r>
              <a:rPr lang="ru-RU" sz="1600" dirty="0" smtClean="0">
                <a:solidFill>
                  <a:schemeClr val="tx1"/>
                </a:solidFill>
              </a:rPr>
              <a:t>самостоятельна в  разработке ООП, учебных планов, </a:t>
            </a:r>
            <a:r>
              <a:rPr lang="ru-RU" sz="1600" dirty="0" smtClean="0"/>
              <a:t>в </a:t>
            </a:r>
            <a:r>
              <a:rPr lang="ru-RU" sz="1600" dirty="0" smtClean="0">
                <a:solidFill>
                  <a:schemeClr val="tx1"/>
                </a:solidFill>
              </a:rPr>
              <a:t>формировании своей структуры, штатного расписания,  выборе оборудования</a:t>
            </a:r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15" name="Picture 2" descr="C:\Users\Admin\Pictures\th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8424" y="4005064"/>
            <a:ext cx="509786" cy="451643"/>
          </a:xfrm>
          <a:prstGeom prst="rect">
            <a:avLst/>
          </a:prstGeom>
          <a:noFill/>
        </p:spPr>
      </p:pic>
      <p:pic>
        <p:nvPicPr>
          <p:cNvPr id="16" name="Picture 2" descr="C:\Users\Admin\Pictures\MB90043394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00192" y="4725144"/>
            <a:ext cx="504056" cy="504056"/>
          </a:xfrm>
          <a:prstGeom prst="rect">
            <a:avLst/>
          </a:prstGeom>
          <a:noFill/>
        </p:spPr>
      </p:pic>
      <p:sp>
        <p:nvSpPr>
          <p:cNvPr id="17" name="Овал 16"/>
          <p:cNvSpPr/>
          <p:nvPr/>
        </p:nvSpPr>
        <p:spPr>
          <a:xfrm>
            <a:off x="7308304" y="2636912"/>
            <a:ext cx="557313" cy="560445"/>
          </a:xfrm>
          <a:prstGeom prst="ellipse">
            <a:avLst/>
          </a:prstGeom>
          <a:blipFill rotWithShape="0">
            <a:blip r:embed="rId6" cstate="print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D0BB0B-553A-42BC-AA8A-69BC228F7DCF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24" y="214290"/>
            <a:ext cx="8639944" cy="1066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dirty="0" smtClean="0">
                <a:solidFill>
                  <a:schemeClr val="tx1"/>
                </a:solidFill>
                <a:effectLst/>
              </a:rPr>
              <a:t>Требования к условиям реализации основных</a:t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</a:rPr>
              <a:t> образовательных программ</a:t>
            </a:r>
            <a:br>
              <a:rPr lang="ru-RU" sz="2400" b="1" dirty="0" smtClean="0">
                <a:solidFill>
                  <a:schemeClr val="tx1"/>
                </a:solidFill>
                <a:effectLst/>
              </a:rPr>
            </a:br>
            <a:endParaRPr lang="ru-RU" sz="2400" b="1" dirty="0" smtClean="0">
              <a:solidFill>
                <a:schemeClr val="tx1"/>
              </a:solidFill>
              <a:effectLst/>
            </a:endParaRPr>
          </a:p>
        </p:txBody>
      </p:sp>
      <p:sp>
        <p:nvSpPr>
          <p:cNvPr id="21507" name="Oval 3"/>
          <p:cNvSpPr>
            <a:spLocks noChangeArrowheads="1"/>
          </p:cNvSpPr>
          <p:nvPr/>
        </p:nvSpPr>
        <p:spPr bwMode="auto">
          <a:xfrm rot="-2138547">
            <a:off x="2555875" y="981075"/>
            <a:ext cx="1655763" cy="2589213"/>
          </a:xfrm>
          <a:prstGeom prst="ellipse">
            <a:avLst/>
          </a:prstGeom>
          <a:solidFill>
            <a:srgbClr val="DAB08E"/>
          </a:solidFill>
          <a:ln w="9525">
            <a:solidFill>
              <a:schemeClr val="bg2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r>
              <a:rPr kumimoji="0" lang="ru-RU" sz="1400" b="1" dirty="0">
                <a:solidFill>
                  <a:schemeClr val="bg1"/>
                </a:solidFill>
                <a:cs typeface="+mn-cs"/>
              </a:rPr>
              <a:t>Информационно-</a:t>
            </a:r>
          </a:p>
          <a:p>
            <a:pPr algn="ctr">
              <a:spcBef>
                <a:spcPct val="50000"/>
              </a:spcBef>
              <a:defRPr/>
            </a:pPr>
            <a:r>
              <a:rPr kumimoji="0" lang="ru-RU" sz="1400" b="1" dirty="0" smtClean="0">
                <a:solidFill>
                  <a:schemeClr val="bg1"/>
                </a:solidFill>
                <a:cs typeface="+mn-cs"/>
              </a:rPr>
              <a:t>методические</a:t>
            </a:r>
            <a:endParaRPr kumimoji="0" lang="ru-RU" sz="1400" b="1" dirty="0">
              <a:solidFill>
                <a:schemeClr val="bg1"/>
              </a:solidFill>
              <a:cs typeface="+mn-cs"/>
            </a:endParaRPr>
          </a:p>
          <a:p>
            <a:pPr algn="ctr">
              <a:defRPr/>
            </a:pPr>
            <a:r>
              <a:rPr kumimoji="0" lang="ru-RU" sz="1400" b="1" dirty="0" smtClean="0">
                <a:solidFill>
                  <a:schemeClr val="bg1"/>
                </a:solidFill>
                <a:cs typeface="+mn-cs"/>
              </a:rPr>
              <a:t>условия</a:t>
            </a:r>
            <a:endParaRPr kumimoji="0" lang="ru-RU" sz="1400" b="1" dirty="0">
              <a:solidFill>
                <a:schemeClr val="bg1"/>
              </a:solidFill>
              <a:cs typeface="+mn-cs"/>
            </a:endParaRPr>
          </a:p>
        </p:txBody>
      </p:sp>
      <p:sp>
        <p:nvSpPr>
          <p:cNvPr id="21508" name="Oval 4"/>
          <p:cNvSpPr>
            <a:spLocks noChangeArrowheads="1"/>
          </p:cNvSpPr>
          <p:nvPr/>
        </p:nvSpPr>
        <p:spPr bwMode="auto">
          <a:xfrm rot="1700715">
            <a:off x="4533900" y="915988"/>
            <a:ext cx="1655763" cy="2663825"/>
          </a:xfrm>
          <a:prstGeom prst="ellipse">
            <a:avLst/>
          </a:prstGeom>
          <a:solidFill>
            <a:srgbClr val="F2E7A6"/>
          </a:solidFill>
          <a:ln w="9525">
            <a:solidFill>
              <a:schemeClr val="bg2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spcBef>
                <a:spcPct val="50000"/>
              </a:spcBef>
              <a:defRPr/>
            </a:pPr>
            <a:r>
              <a:rPr kumimoji="0" lang="ru-RU" sz="1400" b="1" dirty="0">
                <a:cs typeface="+mn-cs"/>
              </a:rPr>
              <a:t>Материально-</a:t>
            </a:r>
          </a:p>
          <a:p>
            <a:pPr algn="ctr">
              <a:spcBef>
                <a:spcPct val="50000"/>
              </a:spcBef>
              <a:defRPr/>
            </a:pPr>
            <a:r>
              <a:rPr kumimoji="0" lang="ru-RU" sz="1400" b="1" dirty="0" smtClean="0">
                <a:cs typeface="+mn-cs"/>
              </a:rPr>
              <a:t>Технические</a:t>
            </a:r>
            <a:endParaRPr kumimoji="0" lang="ru-RU" sz="1400" b="1" dirty="0">
              <a:cs typeface="+mn-cs"/>
            </a:endParaRPr>
          </a:p>
          <a:p>
            <a:pPr algn="ctr">
              <a:defRPr/>
            </a:pPr>
            <a:r>
              <a:rPr kumimoji="0" lang="ru-RU" sz="1400" b="1" i="1" dirty="0" smtClean="0">
                <a:cs typeface="+mn-cs"/>
              </a:rPr>
              <a:t>условия</a:t>
            </a:r>
            <a:endParaRPr kumimoji="0" lang="ru-RU" sz="1400" b="1" i="1" dirty="0">
              <a:cs typeface="+mn-cs"/>
            </a:endParaRPr>
          </a:p>
        </p:txBody>
      </p:sp>
      <p:sp>
        <p:nvSpPr>
          <p:cNvPr id="21509" name="Oval 5"/>
          <p:cNvSpPr>
            <a:spLocks noChangeArrowheads="1"/>
          </p:cNvSpPr>
          <p:nvPr/>
        </p:nvSpPr>
        <p:spPr bwMode="auto">
          <a:xfrm rot="7385683">
            <a:off x="5388993" y="2943445"/>
            <a:ext cx="1655762" cy="2895231"/>
          </a:xfrm>
          <a:prstGeom prst="ellipse">
            <a:avLst/>
          </a:prstGeom>
          <a:solidFill>
            <a:srgbClr val="ECD1CC"/>
          </a:solidFill>
          <a:ln w="9525">
            <a:solidFill>
              <a:schemeClr val="bg2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rot="10800000" vert="eaVert" wrap="none" anchor="ctr"/>
          <a:lstStyle/>
          <a:p>
            <a:pPr algn="ctr">
              <a:defRPr/>
            </a:pPr>
            <a:r>
              <a:rPr kumimoji="0" lang="ru-RU" sz="1400" b="1" dirty="0" smtClean="0">
                <a:cs typeface="+mn-cs"/>
              </a:rPr>
              <a:t>Финансовые условия</a:t>
            </a:r>
            <a:endParaRPr kumimoji="0" lang="ru-RU" sz="1400" b="1" dirty="0">
              <a:cs typeface="+mn-cs"/>
            </a:endParaRPr>
          </a:p>
        </p:txBody>
      </p:sp>
      <p:sp>
        <p:nvSpPr>
          <p:cNvPr id="21510" name="Oval 6"/>
          <p:cNvSpPr>
            <a:spLocks noChangeArrowheads="1"/>
          </p:cNvSpPr>
          <p:nvPr/>
        </p:nvSpPr>
        <p:spPr bwMode="auto">
          <a:xfrm>
            <a:off x="3708400" y="4076700"/>
            <a:ext cx="1655763" cy="2781300"/>
          </a:xfrm>
          <a:prstGeom prst="ellipse">
            <a:avLst/>
          </a:prstGeom>
          <a:solidFill>
            <a:srgbClr val="C4E8B6"/>
          </a:solidFill>
          <a:ln w="9525">
            <a:solidFill>
              <a:schemeClr val="bg2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kumimoji="0" lang="ru-RU" sz="1400" b="1" dirty="0" err="1">
                <a:cs typeface="+mn-cs"/>
              </a:rPr>
              <a:t>Психолого</a:t>
            </a:r>
            <a:r>
              <a:rPr kumimoji="0" lang="ru-RU" sz="1400" b="1" dirty="0">
                <a:cs typeface="+mn-cs"/>
              </a:rPr>
              <a:t>-</a:t>
            </a:r>
          </a:p>
          <a:p>
            <a:pPr algn="ctr">
              <a:defRPr/>
            </a:pPr>
            <a:r>
              <a:rPr lang="ru-RU" sz="1400" b="1" dirty="0" smtClean="0"/>
              <a:t>п</a:t>
            </a:r>
            <a:r>
              <a:rPr kumimoji="0" lang="ru-RU" sz="1400" b="1" dirty="0" smtClean="0">
                <a:cs typeface="+mn-cs"/>
              </a:rPr>
              <a:t>едагогические</a:t>
            </a:r>
          </a:p>
          <a:p>
            <a:pPr algn="ctr">
              <a:defRPr/>
            </a:pPr>
            <a:r>
              <a:rPr kumimoji="0" lang="ru-RU" sz="1400" b="1" dirty="0" smtClean="0">
                <a:cs typeface="+mn-cs"/>
              </a:rPr>
              <a:t> условия</a:t>
            </a:r>
            <a:endParaRPr kumimoji="0" lang="ru-RU" sz="1400" b="1" dirty="0">
              <a:cs typeface="+mn-cs"/>
            </a:endParaRPr>
          </a:p>
        </p:txBody>
      </p:sp>
      <p:sp>
        <p:nvSpPr>
          <p:cNvPr id="21511" name="Oval 7"/>
          <p:cNvSpPr>
            <a:spLocks noChangeArrowheads="1"/>
          </p:cNvSpPr>
          <p:nvPr/>
        </p:nvSpPr>
        <p:spPr bwMode="auto">
          <a:xfrm rot="-6004100">
            <a:off x="1806584" y="2852189"/>
            <a:ext cx="1655763" cy="2870829"/>
          </a:xfrm>
          <a:prstGeom prst="ellipse">
            <a:avLst/>
          </a:prstGeom>
          <a:solidFill>
            <a:srgbClr val="CAEAEC"/>
          </a:solidFill>
          <a:ln w="9525">
            <a:solidFill>
              <a:schemeClr val="bg2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vert="eaVert" wrap="none" anchor="ctr"/>
          <a:lstStyle/>
          <a:p>
            <a:pPr algn="ctr">
              <a:spcBef>
                <a:spcPct val="50000"/>
              </a:spcBef>
              <a:defRPr/>
            </a:pPr>
            <a:r>
              <a:rPr kumimoji="0" lang="ru-RU" sz="1400" b="1" dirty="0" smtClean="0">
                <a:cs typeface="+mn-cs"/>
              </a:rPr>
              <a:t>Кадровые </a:t>
            </a:r>
            <a:endParaRPr kumimoji="0" lang="ru-RU" sz="1400" b="1" dirty="0">
              <a:cs typeface="+mn-cs"/>
            </a:endParaRPr>
          </a:p>
          <a:p>
            <a:pPr algn="ctr">
              <a:defRPr/>
            </a:pPr>
            <a:r>
              <a:rPr kumimoji="0" lang="ru-RU" sz="1400" b="1" dirty="0" smtClean="0">
                <a:cs typeface="+mn-cs"/>
              </a:rPr>
              <a:t>условия</a:t>
            </a:r>
            <a:endParaRPr kumimoji="0" lang="ru-RU" sz="1400" b="1" dirty="0">
              <a:cs typeface="+mn-cs"/>
            </a:endParaRPr>
          </a:p>
        </p:txBody>
      </p:sp>
      <p:sp>
        <p:nvSpPr>
          <p:cNvPr id="54279" name="AutoShape 8"/>
          <p:cNvSpPr>
            <a:spLocks noChangeAspect="1" noChangeArrowheads="1"/>
          </p:cNvSpPr>
          <p:nvPr/>
        </p:nvSpPr>
        <p:spPr bwMode="auto">
          <a:xfrm>
            <a:off x="3419475" y="2492375"/>
            <a:ext cx="2162175" cy="2054225"/>
          </a:xfrm>
          <a:prstGeom prst="pentagon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4282" name="Text Box 12"/>
          <p:cNvSpPr txBox="1">
            <a:spLocks noChangeArrowheads="1"/>
          </p:cNvSpPr>
          <p:nvPr/>
        </p:nvSpPr>
        <p:spPr bwMode="auto">
          <a:xfrm rot="-5400000">
            <a:off x="-1727175" y="3535487"/>
            <a:ext cx="5040313" cy="650875"/>
          </a:xfrm>
          <a:prstGeom prst="rect">
            <a:avLst/>
          </a:prstGeom>
          <a:solidFill>
            <a:srgbClr val="80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kumimoji="0" lang="ru-RU" sz="2400" b="1">
                <a:solidFill>
                  <a:schemeClr val="bg1"/>
                </a:solidFill>
              </a:rPr>
              <a:t>Школа сетевого столетия</a:t>
            </a:r>
            <a:r>
              <a:rPr kumimoji="0" lang="ru-RU" sz="3600" b="1" i="1" u="sng"/>
              <a:t> 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643702" y="1772816"/>
            <a:ext cx="2286016" cy="15624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i="1" dirty="0" smtClean="0">
                <a:solidFill>
                  <a:schemeClr val="bg1"/>
                </a:solidFill>
              </a:rPr>
              <a:t>Готовить школу</a:t>
            </a:r>
          </a:p>
          <a:p>
            <a:r>
              <a:rPr lang="ru-RU" b="1" i="1" dirty="0" smtClean="0">
                <a:solidFill>
                  <a:schemeClr val="bg1"/>
                </a:solidFill>
              </a:rPr>
              <a:t> к ребенку, а не </a:t>
            </a:r>
          </a:p>
          <a:p>
            <a:r>
              <a:rPr lang="ru-RU" b="1" i="1" dirty="0" smtClean="0">
                <a:solidFill>
                  <a:schemeClr val="bg1"/>
                </a:solidFill>
              </a:rPr>
              <a:t>ребенка к школе </a:t>
            </a:r>
          </a:p>
          <a:p>
            <a:r>
              <a:rPr lang="ru-RU" b="1" i="1" dirty="0" err="1" smtClean="0">
                <a:solidFill>
                  <a:schemeClr val="bg1"/>
                </a:solidFill>
              </a:rPr>
              <a:t>А.Г.Асмолов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8" name="Рисунок 17" descr="старшеклассники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35896" y="2846652"/>
            <a:ext cx="1719000" cy="1668992"/>
          </a:xfrm>
          <a:prstGeom prst="rect">
            <a:avLst/>
          </a:prstGeom>
        </p:spPr>
      </p:pic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CF39-5A71-4EE3-A38F-1A8B20A6ACD3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467544" y="4653136"/>
            <a:ext cx="374441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001156" cy="715516"/>
          </a:xfrm>
        </p:spPr>
        <p:txBody>
          <a:bodyPr>
            <a:normAutofit/>
          </a:bodyPr>
          <a:lstStyle/>
          <a:p>
            <a:r>
              <a:rPr lang="ru-RU" sz="1800" b="1" dirty="0" smtClean="0"/>
              <a:t>Требования </a:t>
            </a:r>
            <a:r>
              <a:rPr lang="ru-RU" sz="1800" b="1" dirty="0"/>
              <a:t>к кадровым условиям </a:t>
            </a:r>
            <a:r>
              <a:rPr lang="ru-RU" sz="1800" b="1" dirty="0" smtClean="0"/>
              <a:t>реализации</a:t>
            </a:r>
            <a:br>
              <a:rPr lang="ru-RU" sz="1800" b="1" dirty="0" smtClean="0"/>
            </a:br>
            <a:r>
              <a:rPr lang="ru-RU" sz="1800" b="1" dirty="0" smtClean="0"/>
              <a:t> ООП </a:t>
            </a:r>
            <a:r>
              <a:rPr lang="ru-RU" sz="1800" b="1" dirty="0" smtClean="0"/>
              <a:t>основного  </a:t>
            </a:r>
            <a:r>
              <a:rPr lang="ru-RU" sz="1800" b="1" dirty="0" smtClean="0"/>
              <a:t>общего образования</a:t>
            </a:r>
            <a:endParaRPr lang="ru-RU" sz="18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66645162"/>
              </p:ext>
            </p:extLst>
          </p:nvPr>
        </p:nvGraphicFramePr>
        <p:xfrm>
          <a:off x="0" y="675270"/>
          <a:ext cx="5786446" cy="6197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3223"/>
                <a:gridCol w="2893223"/>
              </a:tblGrid>
              <a:tr h="9303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Квалификация</a:t>
                      </a: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педагогических работников образовательных </a:t>
                      </a:r>
                      <a:r>
                        <a:rPr lang="ru-RU" sz="14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организаций </a:t>
                      </a: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должна отражать:</a:t>
                      </a:r>
                      <a:endParaRPr lang="ru-RU" sz="1400" b="1" dirty="0" smtClean="0">
                        <a:effectLst/>
                      </a:endParaRPr>
                    </a:p>
                    <a:p>
                      <a:pPr algn="ctr"/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 педагогического работника, должны быть сформированы </a:t>
                      </a:r>
                      <a:r>
                        <a:rPr lang="ru-RU" sz="1400" b="1" u="sng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основные компетенции</a:t>
                      </a: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в том числе умения:</a:t>
                      </a:r>
                    </a:p>
                  </a:txBody>
                  <a:tcPr/>
                </a:tc>
              </a:tr>
              <a:tr h="835065"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компетентность в соответствующих предметных областях знания и методах обучения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eaLnBrk="1" latinLnBrk="0" hangingPunct="1"/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обеспечивать условия для успешной деятельности</a:t>
                      </a:r>
                      <a:r>
                        <a:rPr lang="ru-RU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позитивной мотивации, а также </a:t>
                      </a:r>
                      <a:r>
                        <a:rPr lang="ru-RU" sz="1200" b="1" kern="1200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самомотивирования</a:t>
                      </a:r>
                      <a:r>
                        <a:rPr lang="ru-RU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обучающихся</a:t>
                      </a:r>
                      <a:endParaRPr lang="ru-RU" sz="1200" dirty="0">
                        <a:effectLst/>
                      </a:endParaRPr>
                    </a:p>
                  </a:txBody>
                  <a:tcPr/>
                </a:tc>
              </a:tr>
              <a:tr h="6526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сформированность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гуманистической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позиции, позитивной направленности на педагогическую деятельность</a:t>
                      </a:r>
                      <a:endParaRPr lang="ru-RU" sz="1200" dirty="0" smtClean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осуществлять поиск и анализ информации с помощью </a:t>
                      </a:r>
                      <a:r>
                        <a:rPr lang="ru-RU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ИКТ</a:t>
                      </a:r>
                      <a:endParaRPr lang="ru-RU" sz="1200" dirty="0">
                        <a:solidFill>
                          <a:schemeClr val="accent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1020635">
                <a:tc>
                  <a:txBody>
                    <a:bodyPr/>
                    <a:lstStyle/>
                    <a:p>
                      <a:pPr rtl="0" eaLnBrk="1" latinLnBrk="0" hangingPunct="1"/>
                      <a:r>
                        <a:rPr lang="ru-RU" sz="1200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общую культуру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определяющую характер и стиль педагогической деятельности, влияющую на успешность педагогического общения</a:t>
                      </a:r>
                      <a:endParaRPr lang="ru-RU" sz="12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разрабатывать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программы, методические материалы</a:t>
                      </a:r>
                      <a:r>
                        <a:rPr lang="ru-RU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 рекомендовать 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обучающимся дополнительные источники информации</a:t>
                      </a:r>
                      <a:endParaRPr lang="ru-RU" sz="1200" dirty="0"/>
                    </a:p>
                  </a:txBody>
                  <a:tcPr/>
                </a:tc>
              </a:tr>
              <a:tr h="652678">
                <a:tc>
                  <a:txBody>
                    <a:bodyPr/>
                    <a:lstStyle/>
                    <a:p>
                      <a:pPr rtl="0" eaLnBrk="1" latinLnBrk="0" hangingPunct="1"/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самоорганизованность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эмоциональную устойчивость</a:t>
                      </a:r>
                      <a:endParaRPr lang="ru-RU" sz="1200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организовывать и сопровождать </a:t>
                      </a:r>
                      <a:r>
                        <a:rPr lang="ru-RU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учебно-исследовательскую и проектную 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деятельность обучающихся </a:t>
                      </a:r>
                      <a:endParaRPr lang="ru-RU" sz="1200" dirty="0"/>
                    </a:p>
                  </a:txBody>
                  <a:tcPr/>
                </a:tc>
              </a:tr>
              <a:tr h="855734">
                <a:tc rowSpan="3"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реализовывать </a:t>
                      </a:r>
                      <a:r>
                        <a:rPr lang="ru-RU" sz="1200" b="1" kern="120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педагогическое оценивание 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деятельности обучающихся в соответствии с требованиями Стандарта</a:t>
                      </a:r>
                      <a:endParaRPr lang="ru-RU" sz="1200" dirty="0"/>
                    </a:p>
                  </a:txBody>
                  <a:tcPr/>
                </a:tc>
              </a:tr>
              <a:tr h="957263"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использовать стандартизированные и </a:t>
                      </a:r>
                      <a:r>
                        <a:rPr lang="ru-RU" sz="12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нестандартизированные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работы; проводить интерпретацию результатов достижений обучающихся</a:t>
                      </a:r>
                      <a:endParaRPr lang="ru-RU" sz="1200" dirty="0"/>
                    </a:p>
                  </a:txBody>
                  <a:tcPr/>
                </a:tc>
              </a:tr>
              <a:tr h="278355"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CF39-5A71-4EE3-A38F-1A8B20A6ACD3}" type="slidenum">
              <a:rPr lang="ru-RU" smtClean="0"/>
              <a:pPr/>
              <a:t>7</a:t>
            </a:fld>
            <a:endParaRPr lang="ru-RU"/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5715008" y="785794"/>
          <a:ext cx="4810116" cy="56436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400896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1691680" y="0"/>
            <a:ext cx="8063880" cy="54868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000" b="1" dirty="0" smtClean="0">
                <a:solidFill>
                  <a:srgbClr val="DC1712"/>
                </a:solidFill>
              </a:rPr>
              <a:t/>
            </a:r>
            <a:br>
              <a:rPr lang="ru-RU" sz="2000" b="1" dirty="0" smtClean="0">
                <a:solidFill>
                  <a:srgbClr val="DC1712"/>
                </a:solidFill>
              </a:rPr>
            </a:br>
            <a:r>
              <a:rPr lang="ru-RU" sz="2000" b="1" dirty="0" smtClean="0">
                <a:solidFill>
                  <a:schemeClr val="tx1"/>
                </a:solidFill>
              </a:rPr>
              <a:t>Особенности требований к материально-техническим</a:t>
            </a:r>
            <a:br>
              <a:rPr lang="ru-RU" sz="2000" b="1" dirty="0" smtClean="0">
                <a:solidFill>
                  <a:schemeClr val="tx1"/>
                </a:solidFill>
              </a:rPr>
            </a:br>
            <a:r>
              <a:rPr lang="ru-RU" sz="2000" b="1" dirty="0" smtClean="0">
                <a:solidFill>
                  <a:schemeClr val="tx1"/>
                </a:solidFill>
              </a:rPr>
              <a:t> и информационным условиям</a:t>
            </a:r>
          </a:p>
        </p:txBody>
      </p:sp>
      <p:sp>
        <p:nvSpPr>
          <p:cNvPr id="24579" name="AutoShape 4"/>
          <p:cNvSpPr>
            <a:spLocks noChangeArrowheads="1"/>
          </p:cNvSpPr>
          <p:nvPr/>
        </p:nvSpPr>
        <p:spPr bwMode="auto">
          <a:xfrm>
            <a:off x="6516216" y="2636912"/>
            <a:ext cx="2447925" cy="6477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  <a:defRPr/>
            </a:pPr>
            <a:r>
              <a:rPr lang="ru-RU" sz="1400" b="1">
                <a:solidFill>
                  <a:srgbClr val="663300"/>
                </a:solidFill>
                <a:latin typeface="Arial" pitchFamily="34" charset="0"/>
                <a:cs typeface="+mn-cs"/>
              </a:rPr>
              <a:t> </a:t>
            </a:r>
            <a:r>
              <a:rPr lang="ru-RU" sz="1400" b="1">
                <a:solidFill>
                  <a:srgbClr val="800000"/>
                </a:solidFill>
                <a:latin typeface="Arial" pitchFamily="34" charset="0"/>
                <a:cs typeface="+mn-cs"/>
              </a:rPr>
              <a:t>реализации ООП,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  <a:defRPr/>
            </a:pPr>
            <a:r>
              <a:rPr lang="ru-RU" sz="1400" b="1">
                <a:latin typeface="Arial" pitchFamily="34" charset="0"/>
                <a:cs typeface="+mn-cs"/>
              </a:rPr>
              <a:t>достижения требований 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  <a:defRPr/>
            </a:pPr>
            <a:r>
              <a:rPr lang="ru-RU" sz="1400" b="1">
                <a:latin typeface="Arial" pitchFamily="34" charset="0"/>
                <a:cs typeface="+mn-cs"/>
              </a:rPr>
              <a:t>к результатам</a:t>
            </a:r>
          </a:p>
        </p:txBody>
      </p:sp>
      <p:sp>
        <p:nvSpPr>
          <p:cNvPr id="24580" name="AutoShape 5"/>
          <p:cNvSpPr>
            <a:spLocks noChangeArrowheads="1"/>
          </p:cNvSpPr>
          <p:nvPr/>
        </p:nvSpPr>
        <p:spPr bwMode="auto">
          <a:xfrm>
            <a:off x="2051720" y="764704"/>
            <a:ext cx="6552728" cy="50405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rgbClr val="663300"/>
            </a:solidFill>
            <a:round/>
            <a:headEnd/>
            <a:tailEnd/>
          </a:ln>
          <a:effectLst>
            <a:outerShdw dist="107763" dir="13500000" algn="ctr" rotWithShape="0">
              <a:srgbClr val="FFFFE7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kumimoji="0" lang="ru-RU" sz="1400" b="1" dirty="0">
                <a:solidFill>
                  <a:srgbClr val="AE1A16"/>
                </a:solidFill>
                <a:latin typeface="Arial" pitchFamily="34" charset="0"/>
                <a:cs typeface="+mn-cs"/>
              </a:rPr>
              <a:t>Усилены требования к школьной инфраструктуре, оборудованию, </a:t>
            </a:r>
          </a:p>
          <a:p>
            <a:pPr algn="ctr">
              <a:defRPr/>
            </a:pPr>
            <a:r>
              <a:rPr kumimoji="0" lang="ru-RU" sz="1400" b="1" dirty="0">
                <a:solidFill>
                  <a:srgbClr val="AE1A16"/>
                </a:solidFill>
                <a:latin typeface="Arial" pitchFamily="34" charset="0"/>
                <a:cs typeface="+mn-cs"/>
              </a:rPr>
              <a:t>информационной образовательной среде</a:t>
            </a:r>
            <a:r>
              <a:rPr kumimoji="0" lang="ru-RU" sz="1400" dirty="0">
                <a:solidFill>
                  <a:srgbClr val="AE1A16"/>
                </a:solidFill>
                <a:latin typeface="Arial" pitchFamily="34" charset="0"/>
                <a:cs typeface="+mn-cs"/>
              </a:rPr>
              <a:t> </a:t>
            </a:r>
          </a:p>
        </p:txBody>
      </p:sp>
      <p:sp>
        <p:nvSpPr>
          <p:cNvPr id="108550" name="AutoShape 6"/>
          <p:cNvSpPr>
            <a:spLocks noChangeArrowheads="1"/>
          </p:cNvSpPr>
          <p:nvPr/>
        </p:nvSpPr>
        <p:spPr bwMode="auto">
          <a:xfrm rot="5400000">
            <a:off x="7101681" y="377949"/>
            <a:ext cx="1079500" cy="3005138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rot="10800000" vert="eaVert" wrap="none" anchor="ctr"/>
          <a:lstStyle/>
          <a:p>
            <a:pPr algn="ctr">
              <a:defRPr/>
            </a:pPr>
            <a:r>
              <a:rPr kumimoji="0" lang="ru-RU" sz="1600" b="1" dirty="0">
                <a:solidFill>
                  <a:schemeClr val="bg1"/>
                </a:solidFill>
                <a:latin typeface="Arial" pitchFamily="34" charset="0"/>
                <a:cs typeface="+mn-cs"/>
              </a:rPr>
              <a:t>условия </a:t>
            </a:r>
          </a:p>
          <a:p>
            <a:pPr algn="ctr">
              <a:defRPr/>
            </a:pPr>
            <a:r>
              <a:rPr kumimoji="0" lang="ru-RU" sz="1600" b="1" dirty="0">
                <a:solidFill>
                  <a:schemeClr val="bg1"/>
                </a:solidFill>
                <a:latin typeface="Arial" pitchFamily="34" charset="0"/>
                <a:cs typeface="+mn-cs"/>
              </a:rPr>
              <a:t>должны</a:t>
            </a:r>
          </a:p>
          <a:p>
            <a:pPr algn="ctr">
              <a:defRPr/>
            </a:pPr>
            <a:r>
              <a:rPr kumimoji="0" lang="ru-RU" sz="1600" b="1" dirty="0">
                <a:solidFill>
                  <a:schemeClr val="bg1"/>
                </a:solidFill>
                <a:latin typeface="Arial" pitchFamily="34" charset="0"/>
                <a:cs typeface="+mn-cs"/>
              </a:rPr>
              <a:t>обеспечивать</a:t>
            </a:r>
          </a:p>
          <a:p>
            <a:pPr algn="ctr">
              <a:defRPr/>
            </a:pPr>
            <a:r>
              <a:rPr kumimoji="0" lang="ru-RU" sz="1600" b="1" dirty="0">
                <a:solidFill>
                  <a:schemeClr val="bg1"/>
                </a:solidFill>
                <a:latin typeface="Arial" pitchFamily="34" charset="0"/>
                <a:cs typeface="+mn-cs"/>
              </a:rPr>
              <a:t>возможность </a:t>
            </a:r>
          </a:p>
        </p:txBody>
      </p:sp>
      <p:sp>
        <p:nvSpPr>
          <p:cNvPr id="108552" name="AutoShape 8"/>
          <p:cNvSpPr>
            <a:spLocks noChangeArrowheads="1"/>
          </p:cNvSpPr>
          <p:nvPr/>
        </p:nvSpPr>
        <p:spPr bwMode="auto">
          <a:xfrm rot="5400000">
            <a:off x="2186038" y="126330"/>
            <a:ext cx="576262" cy="3005138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tx2">
              <a:lumMod val="60000"/>
              <a:lumOff val="4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>
            <a:prstShdw prst="shdw17" dist="17961" dir="2700000">
              <a:schemeClr val="bg1">
                <a:gamma/>
                <a:shade val="60000"/>
                <a:invGamma/>
              </a:schemeClr>
            </a:prstShdw>
          </a:effectLst>
        </p:spPr>
        <p:txBody>
          <a:bodyPr rot="10800000" vert="eaVert" wrap="none" anchor="ctr"/>
          <a:lstStyle/>
          <a:p>
            <a:pPr algn="ctr">
              <a:defRPr/>
            </a:pPr>
            <a:r>
              <a:rPr kumimoji="0" lang="ru-RU" sz="1600" b="1" dirty="0">
                <a:solidFill>
                  <a:schemeClr val="bg1"/>
                </a:solidFill>
                <a:latin typeface="Arial" pitchFamily="34" charset="0"/>
                <a:cs typeface="+mn-cs"/>
              </a:rPr>
              <a:t>ОУ должны</a:t>
            </a:r>
          </a:p>
          <a:p>
            <a:pPr algn="ctr">
              <a:defRPr/>
            </a:pPr>
            <a:r>
              <a:rPr kumimoji="0" lang="ru-RU" sz="1600" b="1" dirty="0">
                <a:solidFill>
                  <a:schemeClr val="bg1"/>
                </a:solidFill>
                <a:latin typeface="Arial" pitchFamily="34" charset="0"/>
                <a:cs typeface="+mn-cs"/>
              </a:rPr>
              <a:t>иметь</a:t>
            </a:r>
          </a:p>
        </p:txBody>
      </p:sp>
      <p:sp>
        <p:nvSpPr>
          <p:cNvPr id="24584" name="AutoShape 9"/>
          <p:cNvSpPr>
            <a:spLocks noChangeArrowheads="1"/>
          </p:cNvSpPr>
          <p:nvPr/>
        </p:nvSpPr>
        <p:spPr bwMode="auto">
          <a:xfrm>
            <a:off x="323528" y="4149080"/>
            <a:ext cx="2016224" cy="151216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663300"/>
            </a:solidFill>
            <a:round/>
            <a:headEnd/>
            <a:tailEnd/>
          </a:ln>
          <a:effectLst>
            <a:outerShdw dist="107763" dir="13500000" algn="ctr" rotWithShape="0">
              <a:srgbClr val="FFFFE7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kumimoji="0" lang="ru-RU" sz="1400" b="1" dirty="0">
                <a:solidFill>
                  <a:srgbClr val="800000"/>
                </a:solidFill>
                <a:latin typeface="Arial" pitchFamily="34" charset="0"/>
                <a:cs typeface="+mn-cs"/>
              </a:rPr>
              <a:t>цифровые </a:t>
            </a:r>
            <a:endParaRPr kumimoji="0" lang="ru-RU" sz="1400" b="1" dirty="0" smtClean="0">
              <a:solidFill>
                <a:srgbClr val="800000"/>
              </a:solidFill>
              <a:latin typeface="Arial" pitchFamily="34" charset="0"/>
              <a:cs typeface="+mn-cs"/>
            </a:endParaRPr>
          </a:p>
          <a:p>
            <a:pPr algn="ctr">
              <a:defRPr/>
            </a:pPr>
            <a:r>
              <a:rPr kumimoji="0" lang="ru-RU" sz="1400" b="1" dirty="0" smtClean="0">
                <a:solidFill>
                  <a:srgbClr val="800000"/>
                </a:solidFill>
                <a:latin typeface="Arial" pitchFamily="34" charset="0"/>
                <a:cs typeface="+mn-cs"/>
              </a:rPr>
              <a:t>образовательные</a:t>
            </a:r>
          </a:p>
          <a:p>
            <a:pPr algn="ctr">
              <a:defRPr/>
            </a:pPr>
            <a:r>
              <a:rPr kumimoji="0" lang="ru-RU" sz="1400" b="1" dirty="0" smtClean="0">
                <a:solidFill>
                  <a:srgbClr val="800000"/>
                </a:solidFill>
                <a:latin typeface="Arial" pitchFamily="34" charset="0"/>
                <a:cs typeface="+mn-cs"/>
              </a:rPr>
              <a:t> </a:t>
            </a:r>
            <a:r>
              <a:rPr kumimoji="0" lang="ru-RU" sz="1400" b="1" dirty="0">
                <a:solidFill>
                  <a:srgbClr val="800000"/>
                </a:solidFill>
                <a:latin typeface="Arial" pitchFamily="34" charset="0"/>
                <a:cs typeface="+mn-cs"/>
              </a:rPr>
              <a:t>ресурсы, </a:t>
            </a:r>
            <a:r>
              <a:rPr kumimoji="0" lang="ru-RU" sz="1400" b="1" dirty="0" smtClean="0">
                <a:solidFill>
                  <a:srgbClr val="800000"/>
                </a:solidFill>
                <a:latin typeface="Arial" pitchFamily="34" charset="0"/>
                <a:cs typeface="+mn-cs"/>
              </a:rPr>
              <a:t>ИКТ </a:t>
            </a:r>
          </a:p>
          <a:p>
            <a:pPr algn="ctr">
              <a:defRPr/>
            </a:pPr>
            <a:r>
              <a:rPr kumimoji="0" lang="ru-RU" sz="1400" b="1" dirty="0" smtClean="0">
                <a:solidFill>
                  <a:srgbClr val="800000"/>
                </a:solidFill>
                <a:latin typeface="Arial" pitchFamily="34" charset="0"/>
                <a:cs typeface="+mn-cs"/>
              </a:rPr>
              <a:t>оборудование</a:t>
            </a:r>
            <a:r>
              <a:rPr kumimoji="0" lang="ru-RU" sz="1400" b="1" dirty="0">
                <a:solidFill>
                  <a:srgbClr val="800000"/>
                </a:solidFill>
                <a:latin typeface="Arial" pitchFamily="34" charset="0"/>
                <a:cs typeface="+mn-cs"/>
              </a:rPr>
              <a:t>, </a:t>
            </a:r>
            <a:endParaRPr kumimoji="0" lang="ru-RU" sz="1400" b="1" dirty="0" smtClean="0">
              <a:solidFill>
                <a:srgbClr val="800000"/>
              </a:solidFill>
              <a:latin typeface="Arial" pitchFamily="34" charset="0"/>
              <a:cs typeface="+mn-cs"/>
            </a:endParaRPr>
          </a:p>
          <a:p>
            <a:pPr algn="ctr">
              <a:defRPr/>
            </a:pPr>
            <a:r>
              <a:rPr kumimoji="0" lang="ru-RU" sz="1400" b="1" dirty="0" smtClean="0">
                <a:solidFill>
                  <a:srgbClr val="800000"/>
                </a:solidFill>
                <a:latin typeface="Arial" pitchFamily="34" charset="0"/>
                <a:cs typeface="+mn-cs"/>
              </a:rPr>
              <a:t>коммуникационные</a:t>
            </a:r>
            <a:endParaRPr kumimoji="0" lang="ru-RU" sz="1400" b="1" dirty="0">
              <a:solidFill>
                <a:srgbClr val="800000"/>
              </a:solidFill>
              <a:latin typeface="Arial" pitchFamily="34" charset="0"/>
              <a:cs typeface="+mn-cs"/>
            </a:endParaRPr>
          </a:p>
          <a:p>
            <a:pPr algn="ctr">
              <a:defRPr/>
            </a:pPr>
            <a:r>
              <a:rPr kumimoji="0" lang="ru-RU" sz="1400" b="1" dirty="0">
                <a:solidFill>
                  <a:srgbClr val="800000"/>
                </a:solidFill>
                <a:latin typeface="Arial" pitchFamily="34" charset="0"/>
                <a:cs typeface="+mn-cs"/>
              </a:rPr>
              <a:t> каналы, технологии</a:t>
            </a:r>
          </a:p>
        </p:txBody>
      </p:sp>
      <p:sp>
        <p:nvSpPr>
          <p:cNvPr id="24585" name="AutoShape 10"/>
          <p:cNvSpPr>
            <a:spLocks noChangeArrowheads="1"/>
          </p:cNvSpPr>
          <p:nvPr/>
        </p:nvSpPr>
        <p:spPr bwMode="auto">
          <a:xfrm>
            <a:off x="251520" y="2132856"/>
            <a:ext cx="2160588" cy="84239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>
            <a:outerShdw dist="107763" dir="13500000" algn="ctr" rotWithShape="0">
              <a:srgbClr val="FFFFE7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kumimoji="0" lang="ru-RU" sz="1400" b="1" dirty="0">
                <a:latin typeface="Arial" pitchFamily="34" charset="0"/>
                <a:cs typeface="+mn-cs"/>
              </a:rPr>
              <a:t>информационно-</a:t>
            </a:r>
          </a:p>
          <a:p>
            <a:pPr algn="ctr">
              <a:defRPr/>
            </a:pPr>
            <a:r>
              <a:rPr kumimoji="0" lang="ru-RU" sz="1400" b="1" dirty="0">
                <a:latin typeface="Arial" pitchFamily="34" charset="0"/>
                <a:cs typeface="+mn-cs"/>
              </a:rPr>
              <a:t>библиотечные </a:t>
            </a:r>
          </a:p>
          <a:p>
            <a:pPr algn="ctr">
              <a:defRPr/>
            </a:pPr>
            <a:r>
              <a:rPr kumimoji="0" lang="ru-RU" sz="1400" b="1" dirty="0">
                <a:latin typeface="Arial" pitchFamily="34" charset="0"/>
                <a:cs typeface="+mn-cs"/>
              </a:rPr>
              <a:t>центры с</a:t>
            </a:r>
            <a:r>
              <a:rPr kumimoji="0" lang="ru-RU" sz="1400" b="1" dirty="0">
                <a:solidFill>
                  <a:srgbClr val="663300"/>
                </a:solidFill>
                <a:latin typeface="Arial" pitchFamily="34" charset="0"/>
                <a:cs typeface="+mn-cs"/>
              </a:rPr>
              <a:t>  </a:t>
            </a:r>
            <a:r>
              <a:rPr kumimoji="0" lang="ru-RU" sz="1400" b="1" dirty="0" err="1">
                <a:solidFill>
                  <a:srgbClr val="800000"/>
                </a:solidFill>
                <a:latin typeface="Arial" pitchFamily="34" charset="0"/>
                <a:cs typeface="+mn-cs"/>
              </a:rPr>
              <a:t>медиатекой</a:t>
            </a:r>
            <a:endParaRPr kumimoji="0" lang="ru-RU" sz="1400" dirty="0">
              <a:solidFill>
                <a:srgbClr val="8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24586" name="AutoShape 11"/>
          <p:cNvSpPr>
            <a:spLocks noChangeArrowheads="1"/>
          </p:cNvSpPr>
          <p:nvPr/>
        </p:nvSpPr>
        <p:spPr bwMode="auto">
          <a:xfrm>
            <a:off x="2843808" y="3717032"/>
            <a:ext cx="2880320" cy="936625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663300"/>
            </a:solidFill>
            <a:round/>
            <a:headEnd/>
            <a:tailEnd/>
          </a:ln>
          <a:effectLst>
            <a:outerShdw dist="107763" dir="13500000" algn="ctr" rotWithShape="0">
              <a:srgbClr val="FFFFE7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kumimoji="0" lang="ru-RU" sz="1400" b="1" dirty="0">
                <a:solidFill>
                  <a:srgbClr val="800000"/>
                </a:solidFill>
                <a:latin typeface="Arial" pitchFamily="34" charset="0"/>
                <a:cs typeface="+mn-cs"/>
              </a:rPr>
              <a:t>полные </a:t>
            </a:r>
            <a:r>
              <a:rPr kumimoji="0" lang="ru-RU" sz="1400" b="1" dirty="0" smtClean="0">
                <a:solidFill>
                  <a:srgbClr val="800000"/>
                </a:solidFill>
                <a:latin typeface="Arial" pitchFamily="34" charset="0"/>
                <a:cs typeface="+mn-cs"/>
              </a:rPr>
              <a:t>комплекты</a:t>
            </a:r>
            <a:endParaRPr kumimoji="0" lang="ru-RU" sz="1400" b="1" dirty="0">
              <a:solidFill>
                <a:srgbClr val="800000"/>
              </a:solidFill>
              <a:latin typeface="Arial" pitchFamily="34" charset="0"/>
              <a:cs typeface="+mn-cs"/>
            </a:endParaRPr>
          </a:p>
          <a:p>
            <a:pPr algn="ctr">
              <a:defRPr/>
            </a:pPr>
            <a:r>
              <a:rPr kumimoji="0" lang="ru-RU" sz="1400" b="1" dirty="0">
                <a:solidFill>
                  <a:srgbClr val="800000"/>
                </a:solidFill>
                <a:latin typeface="Arial" pitchFamily="34" charset="0"/>
                <a:cs typeface="+mn-cs"/>
              </a:rPr>
              <a:t>оснащения и оборудования</a:t>
            </a:r>
          </a:p>
          <a:p>
            <a:pPr algn="ctr">
              <a:defRPr/>
            </a:pPr>
            <a:r>
              <a:rPr kumimoji="0" lang="ru-RU" sz="1400" b="1" dirty="0">
                <a:solidFill>
                  <a:srgbClr val="800000"/>
                </a:solidFill>
                <a:latin typeface="Arial" pitchFamily="34" charset="0"/>
                <a:cs typeface="+mn-cs"/>
              </a:rPr>
              <a:t> всех предметных областей</a:t>
            </a:r>
          </a:p>
          <a:p>
            <a:pPr algn="ctr">
              <a:defRPr/>
            </a:pPr>
            <a:r>
              <a:rPr kumimoji="0" lang="ru-RU" sz="1400" b="1" dirty="0">
                <a:solidFill>
                  <a:srgbClr val="800000"/>
                </a:solidFill>
                <a:latin typeface="Arial" pitchFamily="34" charset="0"/>
                <a:cs typeface="+mn-cs"/>
              </a:rPr>
              <a:t> и внеурочной деятельности</a:t>
            </a:r>
            <a:r>
              <a:rPr kumimoji="0" lang="ru-RU" dirty="0">
                <a:solidFill>
                  <a:srgbClr val="800000"/>
                </a:solidFill>
                <a:latin typeface="Arial" pitchFamily="34" charset="0"/>
                <a:cs typeface="+mn-cs"/>
              </a:rPr>
              <a:t> </a:t>
            </a:r>
          </a:p>
        </p:txBody>
      </p:sp>
      <p:sp>
        <p:nvSpPr>
          <p:cNvPr id="24587" name="AutoShape 12"/>
          <p:cNvSpPr>
            <a:spLocks noChangeArrowheads="1"/>
          </p:cNvSpPr>
          <p:nvPr/>
        </p:nvSpPr>
        <p:spPr bwMode="auto">
          <a:xfrm>
            <a:off x="2915816" y="2060848"/>
            <a:ext cx="2376165" cy="15128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>
            <a:outerShdw dist="107763" dir="13500000" algn="ctr" rotWithShape="0">
              <a:srgbClr val="FFFFE7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kumimoji="0" lang="ru-RU" sz="1400" b="1" dirty="0">
                <a:latin typeface="Arial" pitchFamily="34" charset="0"/>
                <a:cs typeface="+mn-cs"/>
              </a:rPr>
              <a:t>Учебные кабинеты</a:t>
            </a:r>
            <a:r>
              <a:rPr kumimoji="0" lang="ru-RU" sz="1400" b="1" dirty="0">
                <a:solidFill>
                  <a:srgbClr val="AE1A16"/>
                </a:solidFill>
                <a:latin typeface="Arial" pitchFamily="34" charset="0"/>
                <a:cs typeface="+mn-cs"/>
              </a:rPr>
              <a:t> </a:t>
            </a:r>
            <a:r>
              <a:rPr kumimoji="0" lang="ru-RU" sz="1400" b="1" dirty="0">
                <a:solidFill>
                  <a:srgbClr val="800000"/>
                </a:solidFill>
                <a:latin typeface="Arial" pitchFamily="34" charset="0"/>
                <a:cs typeface="+mn-cs"/>
              </a:rPr>
              <a:t>с АРМ </a:t>
            </a:r>
          </a:p>
          <a:p>
            <a:pPr algn="ctr">
              <a:defRPr/>
            </a:pPr>
            <a:r>
              <a:rPr kumimoji="0" lang="ru-RU" sz="1400" b="1" dirty="0">
                <a:solidFill>
                  <a:srgbClr val="800000"/>
                </a:solidFill>
                <a:latin typeface="Arial" pitchFamily="34" charset="0"/>
                <a:cs typeface="+mn-cs"/>
              </a:rPr>
              <a:t>учителя и ученика и</a:t>
            </a:r>
          </a:p>
          <a:p>
            <a:pPr algn="ctr">
              <a:defRPr/>
            </a:pPr>
            <a:r>
              <a:rPr kumimoji="0" lang="ru-RU" sz="1400" b="1" dirty="0">
                <a:solidFill>
                  <a:srgbClr val="800000"/>
                </a:solidFill>
                <a:latin typeface="Arial" pitchFamily="34" charset="0"/>
                <a:cs typeface="+mn-cs"/>
              </a:rPr>
              <a:t> помещения </a:t>
            </a:r>
            <a:r>
              <a:rPr kumimoji="0" lang="ru-RU" sz="1400" b="1" dirty="0" smtClean="0">
                <a:solidFill>
                  <a:srgbClr val="800000"/>
                </a:solidFill>
                <a:latin typeface="Arial" pitchFamily="34" charset="0"/>
                <a:cs typeface="+mn-cs"/>
              </a:rPr>
              <a:t>для</a:t>
            </a:r>
          </a:p>
          <a:p>
            <a:pPr algn="ctr">
              <a:defRPr/>
            </a:pPr>
            <a:r>
              <a:rPr kumimoji="0" lang="ru-RU" sz="1400" b="1" dirty="0" smtClean="0">
                <a:solidFill>
                  <a:srgbClr val="800000"/>
                </a:solidFill>
                <a:latin typeface="Arial" pitchFamily="34" charset="0"/>
                <a:cs typeface="+mn-cs"/>
              </a:rPr>
              <a:t> проектной, </a:t>
            </a:r>
            <a:r>
              <a:rPr kumimoji="0" lang="ru-RU" sz="1400" b="1" dirty="0" err="1" smtClean="0">
                <a:solidFill>
                  <a:srgbClr val="800000"/>
                </a:solidFill>
                <a:latin typeface="Arial" pitchFamily="34" charset="0"/>
                <a:cs typeface="+mn-cs"/>
              </a:rPr>
              <a:t>учебно</a:t>
            </a:r>
            <a:r>
              <a:rPr kumimoji="0" lang="ru-RU" sz="1400" b="1" dirty="0" smtClean="0">
                <a:solidFill>
                  <a:srgbClr val="800000"/>
                </a:solidFill>
                <a:latin typeface="Arial" pitchFamily="34" charset="0"/>
                <a:cs typeface="+mn-cs"/>
              </a:rPr>
              <a:t>-</a:t>
            </a:r>
          </a:p>
          <a:p>
            <a:pPr algn="ctr">
              <a:defRPr/>
            </a:pPr>
            <a:r>
              <a:rPr kumimoji="0" lang="ru-RU" sz="1400" b="1" dirty="0" smtClean="0">
                <a:solidFill>
                  <a:srgbClr val="800000"/>
                </a:solidFill>
                <a:latin typeface="Arial" pitchFamily="34" charset="0"/>
                <a:cs typeface="+mn-cs"/>
              </a:rPr>
              <a:t>исследовательской,  </a:t>
            </a:r>
          </a:p>
          <a:p>
            <a:pPr algn="ctr">
              <a:defRPr/>
            </a:pPr>
            <a:r>
              <a:rPr kumimoji="0" lang="ru-RU" sz="1400" b="1" dirty="0" smtClean="0">
                <a:solidFill>
                  <a:srgbClr val="800000"/>
                </a:solidFill>
                <a:latin typeface="Arial" pitchFamily="34" charset="0"/>
                <a:cs typeface="+mn-cs"/>
              </a:rPr>
              <a:t>внеурочной </a:t>
            </a:r>
            <a:endParaRPr kumimoji="0" lang="ru-RU" sz="1400" b="1" dirty="0">
              <a:solidFill>
                <a:srgbClr val="800000"/>
              </a:solidFill>
              <a:latin typeface="Arial" pitchFamily="34" charset="0"/>
              <a:cs typeface="+mn-cs"/>
            </a:endParaRPr>
          </a:p>
          <a:p>
            <a:pPr algn="ctr">
              <a:defRPr/>
            </a:pPr>
            <a:r>
              <a:rPr kumimoji="0" lang="ru-RU" sz="1400" b="1" dirty="0">
                <a:solidFill>
                  <a:srgbClr val="800000"/>
                </a:solidFill>
                <a:latin typeface="Arial" pitchFamily="34" charset="0"/>
                <a:cs typeface="+mn-cs"/>
              </a:rPr>
              <a:t>деятельности  </a:t>
            </a:r>
          </a:p>
        </p:txBody>
      </p:sp>
      <p:sp>
        <p:nvSpPr>
          <p:cNvPr id="108557" name="AutoShape 13"/>
          <p:cNvSpPr>
            <a:spLocks/>
          </p:cNvSpPr>
          <p:nvPr/>
        </p:nvSpPr>
        <p:spPr bwMode="auto">
          <a:xfrm rot="5089360">
            <a:off x="4638676" y="5878512"/>
            <a:ext cx="576262" cy="1141413"/>
          </a:xfrm>
          <a:prstGeom prst="rightBrace">
            <a:avLst>
              <a:gd name="adj1" fmla="val 16506"/>
              <a:gd name="adj2" fmla="val 44981"/>
            </a:avLst>
          </a:prstGeom>
          <a:noFill/>
          <a:ln w="9525">
            <a:noFill/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  <p:sp>
        <p:nvSpPr>
          <p:cNvPr id="24590" name="AutoShape 15"/>
          <p:cNvSpPr>
            <a:spLocks noChangeArrowheads="1"/>
          </p:cNvSpPr>
          <p:nvPr/>
        </p:nvSpPr>
        <p:spPr bwMode="auto">
          <a:xfrm>
            <a:off x="6660232" y="3429000"/>
            <a:ext cx="2232248" cy="108012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  <a:effectLst>
            <a:outerShdw dist="107763" dir="135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  <a:defRPr/>
            </a:pPr>
            <a:r>
              <a:rPr lang="ru-RU" sz="1400" b="1" dirty="0">
                <a:latin typeface="Arial" pitchFamily="34" charset="0"/>
                <a:cs typeface="+mn-cs"/>
              </a:rPr>
              <a:t>осуществления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  <a:defRPr/>
            </a:pPr>
            <a:r>
              <a:rPr lang="ru-RU" sz="1400" b="1" dirty="0">
                <a:latin typeface="Arial" pitchFamily="34" charset="0"/>
                <a:cs typeface="+mn-cs"/>
              </a:rPr>
              <a:t> управления</a:t>
            </a:r>
            <a:r>
              <a:rPr lang="ru-RU" sz="1400" b="1" dirty="0" smtClean="0">
                <a:solidFill>
                  <a:srgbClr val="663300"/>
                </a:solidFill>
                <a:latin typeface="Arial" pitchFamily="34" charset="0"/>
                <a:cs typeface="+mn-cs"/>
              </a:rPr>
              <a:t>: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  <a:defRPr/>
            </a:pPr>
            <a:r>
              <a:rPr lang="ru-RU" sz="1400" b="1" dirty="0" smtClean="0">
                <a:solidFill>
                  <a:srgbClr val="663300"/>
                </a:solidFill>
                <a:latin typeface="Arial" pitchFamily="34" charset="0"/>
                <a:cs typeface="+mn-cs"/>
              </a:rPr>
              <a:t> </a:t>
            </a:r>
            <a:r>
              <a:rPr lang="ru-RU" sz="1400" b="1" dirty="0">
                <a:solidFill>
                  <a:srgbClr val="800000"/>
                </a:solidFill>
                <a:latin typeface="Arial" pitchFamily="34" charset="0"/>
                <a:cs typeface="+mn-cs"/>
              </a:rPr>
              <a:t>взаимодействие,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  <a:defRPr/>
            </a:pPr>
            <a:r>
              <a:rPr lang="ru-RU" sz="1400" b="1" dirty="0">
                <a:solidFill>
                  <a:srgbClr val="800000"/>
                </a:solidFill>
                <a:latin typeface="Arial" pitchFamily="34" charset="0"/>
                <a:cs typeface="+mn-cs"/>
              </a:rPr>
              <a:t> мониторинги, </a:t>
            </a:r>
            <a:endParaRPr lang="ru-RU" sz="1400" b="1" dirty="0" smtClean="0">
              <a:solidFill>
                <a:srgbClr val="800000"/>
              </a:solidFill>
              <a:latin typeface="Arial" pitchFamily="34" charset="0"/>
              <a:cs typeface="+mn-cs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None/>
              <a:defRPr/>
            </a:pPr>
            <a:r>
              <a:rPr lang="ru-RU" sz="1400" b="1" dirty="0" smtClean="0">
                <a:solidFill>
                  <a:srgbClr val="800000"/>
                </a:solidFill>
                <a:latin typeface="Arial" pitchFamily="34" charset="0"/>
                <a:cs typeface="+mn-cs"/>
              </a:rPr>
              <a:t>анализ</a:t>
            </a:r>
            <a:r>
              <a:rPr lang="ru-RU" sz="1400" b="1" dirty="0">
                <a:solidFill>
                  <a:srgbClr val="800000"/>
                </a:solidFill>
                <a:latin typeface="Arial" pitchFamily="34" charset="0"/>
                <a:cs typeface="+mn-cs"/>
              </a:rPr>
              <a:t>, планирование </a:t>
            </a:r>
          </a:p>
        </p:txBody>
      </p:sp>
      <p:sp>
        <p:nvSpPr>
          <p:cNvPr id="15" name="AutoShape 10"/>
          <p:cNvSpPr>
            <a:spLocks noChangeArrowheads="1"/>
          </p:cNvSpPr>
          <p:nvPr/>
        </p:nvSpPr>
        <p:spPr bwMode="auto">
          <a:xfrm>
            <a:off x="179512" y="3140968"/>
            <a:ext cx="2483768" cy="79208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bg1"/>
            </a:solidFill>
            <a:round/>
            <a:headEnd/>
            <a:tailEnd/>
          </a:ln>
          <a:effectLst>
            <a:outerShdw dist="107763" dir="13500000" algn="ctr" rotWithShape="0">
              <a:srgbClr val="FFFFE7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1400" b="1" dirty="0" smtClean="0">
                <a:latin typeface="Arial" pitchFamily="34" charset="0"/>
              </a:rPr>
              <a:t>л</a:t>
            </a:r>
            <a:r>
              <a:rPr kumimoji="0" lang="ru-RU" sz="1400" b="1" dirty="0" smtClean="0">
                <a:latin typeface="Arial" pitchFamily="34" charset="0"/>
                <a:cs typeface="+mn-cs"/>
              </a:rPr>
              <a:t>аборатории, мастерские,</a:t>
            </a:r>
          </a:p>
          <a:p>
            <a:pPr algn="ctr">
              <a:defRPr/>
            </a:pPr>
            <a:r>
              <a:rPr kumimoji="0" lang="ru-RU" sz="1400" b="1" dirty="0" smtClean="0">
                <a:latin typeface="Arial" pitchFamily="34" charset="0"/>
                <a:cs typeface="+mn-cs"/>
              </a:rPr>
              <a:t> цеха в соответствии </a:t>
            </a:r>
          </a:p>
          <a:p>
            <a:pPr algn="ctr">
              <a:defRPr/>
            </a:pPr>
            <a:r>
              <a:rPr kumimoji="0" lang="ru-RU" sz="1400" b="1" dirty="0" smtClean="0">
                <a:solidFill>
                  <a:srgbClr val="800000"/>
                </a:solidFill>
                <a:latin typeface="Arial" pitchFamily="34" charset="0"/>
                <a:cs typeface="+mn-cs"/>
              </a:rPr>
              <a:t>с профилями обучения</a:t>
            </a:r>
            <a:endParaRPr kumimoji="0" lang="ru-RU" sz="1400" b="1" dirty="0">
              <a:solidFill>
                <a:srgbClr val="8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-252536" y="0"/>
            <a:ext cx="2088232" cy="1124744"/>
          </a:xfrm>
          <a:prstGeom prst="roundRect">
            <a:avLst>
              <a:gd name="adj" fmla="val 15196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perspectiveContrastingRightFacing"/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Ключевые особенности ФГОС СОО</a:t>
            </a:r>
            <a:endParaRPr lang="ru-RU" b="1" dirty="0"/>
          </a:p>
        </p:txBody>
      </p:sp>
      <p:sp>
        <p:nvSpPr>
          <p:cNvPr id="19" name="AutoShape 9"/>
          <p:cNvSpPr>
            <a:spLocks noChangeArrowheads="1"/>
          </p:cNvSpPr>
          <p:nvPr/>
        </p:nvSpPr>
        <p:spPr bwMode="auto">
          <a:xfrm>
            <a:off x="3131840" y="4797152"/>
            <a:ext cx="2376264" cy="864096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663300"/>
            </a:solidFill>
            <a:round/>
            <a:headEnd/>
            <a:tailEnd/>
          </a:ln>
          <a:effectLst>
            <a:outerShdw dist="107763" dir="13500000" algn="ctr" rotWithShape="0">
              <a:srgbClr val="FFFFE7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1400" b="1" dirty="0"/>
              <a:t>актовые, спортивные и </a:t>
            </a:r>
            <a:endParaRPr lang="ru-RU" sz="1400" b="1" dirty="0" smtClean="0"/>
          </a:p>
          <a:p>
            <a:pPr algn="ctr">
              <a:defRPr/>
            </a:pPr>
            <a:r>
              <a:rPr lang="ru-RU" sz="1400" b="1" dirty="0" smtClean="0"/>
              <a:t>хореографические </a:t>
            </a:r>
            <a:r>
              <a:rPr lang="ru-RU" sz="1400" b="1" dirty="0"/>
              <a:t>залы</a:t>
            </a:r>
            <a:r>
              <a:rPr lang="ru-RU" sz="1400" b="1" dirty="0" smtClean="0"/>
              <a:t>,</a:t>
            </a:r>
          </a:p>
          <a:p>
            <a:pPr algn="ctr">
              <a:defRPr/>
            </a:pPr>
            <a:r>
              <a:rPr lang="ru-RU" sz="1400" b="1" dirty="0" smtClean="0"/>
              <a:t> </a:t>
            </a:r>
            <a:r>
              <a:rPr lang="ru-RU" sz="1400" b="1" dirty="0"/>
              <a:t>спортивные сооружения </a:t>
            </a:r>
            <a:endParaRPr kumimoji="0" lang="ru-RU" sz="1400" b="1" dirty="0">
              <a:latin typeface="Arial" pitchFamily="34" charset="0"/>
              <a:cs typeface="+mn-cs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 bwMode="auto">
          <a:xfrm>
            <a:off x="0" y="5733256"/>
            <a:ext cx="6156176" cy="9144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tx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tx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tx2">
                  <a:lumMod val="60000"/>
                  <a:lumOff val="40000"/>
                  <a:shade val="100000"/>
                  <a:satMod val="115000"/>
                </a:schemeClr>
              </a:gs>
            </a:gsLst>
            <a:lin ang="18900000" scaled="1"/>
            <a:tileRect/>
          </a:gra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innerShdw blurRad="63500" dist="50800" dir="16200000">
              <a:schemeClr val="bg1">
                <a:alpha val="50000"/>
              </a:schemeClr>
            </a:inn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Ориентиры:</a:t>
            </a:r>
            <a:r>
              <a:rPr kumimoji="1" lang="ru-RU" sz="1600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 </a:t>
            </a:r>
            <a:r>
              <a:rPr kumimoji="1" lang="ru-RU" sz="16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профильное образование, реализация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ru-RU" sz="16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 индивидуальных учебных планов, дистанционное, сетевое образование</a:t>
            </a:r>
            <a:endParaRPr kumimoji="1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250882" name="Picture 2" descr="C:\Users\Admin\Pictures\thCAYZAFC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64770" y="5085184"/>
            <a:ext cx="3242591" cy="1772816"/>
          </a:xfrm>
          <a:prstGeom prst="rect">
            <a:avLst/>
          </a:prstGeom>
          <a:noFill/>
        </p:spPr>
      </p:pic>
      <p:sp>
        <p:nvSpPr>
          <p:cNvPr id="24582" name="AutoShape 7"/>
          <p:cNvSpPr>
            <a:spLocks noChangeArrowheads="1"/>
          </p:cNvSpPr>
          <p:nvPr/>
        </p:nvSpPr>
        <p:spPr bwMode="auto">
          <a:xfrm>
            <a:off x="7164288" y="4581128"/>
            <a:ext cx="1368152" cy="64928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663300"/>
            </a:solidFill>
            <a:round/>
            <a:headEnd/>
            <a:tailEnd/>
          </a:ln>
          <a:effectLst>
            <a:outerShdw dist="107763" dir="13500000" algn="ctr" rotWithShape="0">
              <a:srgbClr val="FFFFE7">
                <a:alpha val="50000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kumimoji="0" lang="ru-RU" sz="1400" b="1" dirty="0" smtClean="0">
                <a:latin typeface="Arial" pitchFamily="34" charset="0"/>
                <a:cs typeface="+mn-cs"/>
              </a:rPr>
              <a:t>выполнения</a:t>
            </a:r>
            <a:endParaRPr kumimoji="0" lang="ru-RU" sz="1400" b="1" dirty="0">
              <a:solidFill>
                <a:srgbClr val="800000"/>
              </a:solidFill>
              <a:latin typeface="Arial" pitchFamily="34" charset="0"/>
              <a:cs typeface="+mn-cs"/>
            </a:endParaRPr>
          </a:p>
          <a:p>
            <a:pPr algn="ctr">
              <a:defRPr/>
            </a:pPr>
            <a:r>
              <a:rPr kumimoji="0" lang="ru-RU" sz="1400" b="1" dirty="0">
                <a:solidFill>
                  <a:srgbClr val="800000"/>
                </a:solidFill>
                <a:latin typeface="Arial" pitchFamily="34" charset="0"/>
                <a:cs typeface="+mn-cs"/>
              </a:rPr>
              <a:t> </a:t>
            </a:r>
            <a:r>
              <a:rPr kumimoji="0" lang="ru-RU" sz="1400" b="1" dirty="0" err="1">
                <a:solidFill>
                  <a:srgbClr val="800000"/>
                </a:solidFill>
                <a:latin typeface="Arial" pitchFamily="34" charset="0"/>
                <a:cs typeface="+mn-cs"/>
              </a:rPr>
              <a:t>СанПиН</a:t>
            </a:r>
            <a:endParaRPr kumimoji="0" lang="ru-RU" sz="1400" b="1" dirty="0">
              <a:solidFill>
                <a:srgbClr val="800000"/>
              </a:solidFill>
              <a:latin typeface="Arial" pitchFamily="34" charset="0"/>
              <a:cs typeface="+mn-cs"/>
            </a:endParaRPr>
          </a:p>
        </p:txBody>
      </p:sp>
      <p:sp>
        <p:nvSpPr>
          <p:cNvPr id="21" name="Номер слайда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CCF39-5A71-4EE3-A38F-1A8B20A6ACD3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8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692696"/>
            <a:ext cx="8964488" cy="6165304"/>
          </a:xfrm>
          <a:solidFill>
            <a:schemeClr val="bg1"/>
          </a:solidFill>
          <a:ln>
            <a:solidFill>
              <a:schemeClr val="bg2"/>
            </a:solidFill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sz="2000" dirty="0" smtClean="0"/>
              <a:t> В</a:t>
            </a:r>
            <a:r>
              <a:rPr lang="ru-RU" sz="2000" b="0" dirty="0" smtClean="0"/>
              <a:t> здании проведен необходимый текущий (капитальный)</a:t>
            </a:r>
            <a:r>
              <a:rPr lang="ru-RU" sz="2000" b="0" dirty="0" smtClean="0">
                <a:solidFill>
                  <a:schemeClr val="bg2"/>
                </a:solidFill>
              </a:rPr>
              <a:t> </a:t>
            </a:r>
            <a:r>
              <a:rPr lang="ru-RU" sz="2000" b="0" dirty="0" smtClean="0">
                <a:solidFill>
                  <a:srgbClr val="CC0000"/>
                </a:solidFill>
              </a:rPr>
              <a:t>ремонт</a:t>
            </a:r>
          </a:p>
          <a:p>
            <a:pPr>
              <a:lnSpc>
                <a:spcPct val="80000"/>
              </a:lnSpc>
              <a:buNone/>
              <a:defRPr/>
            </a:pPr>
            <a:endParaRPr lang="ru-RU" sz="2000" b="0" dirty="0" smtClean="0">
              <a:solidFill>
                <a:srgbClr val="CC00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sz="2000" b="0" dirty="0" smtClean="0"/>
              <a:t> обеспечена возможность для</a:t>
            </a:r>
            <a:r>
              <a:rPr lang="ru-RU" sz="2000" b="0" dirty="0" smtClean="0">
                <a:solidFill>
                  <a:schemeClr val="bg2"/>
                </a:solidFill>
              </a:rPr>
              <a:t> </a:t>
            </a:r>
            <a:r>
              <a:rPr lang="ru-RU" sz="2000" b="0" dirty="0" smtClean="0">
                <a:solidFill>
                  <a:srgbClr val="CC0000"/>
                </a:solidFill>
              </a:rPr>
              <a:t>беспрепятственного доступа 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ru-RU" sz="2000" b="0" dirty="0" smtClean="0">
                <a:solidFill>
                  <a:srgbClr val="CC0000"/>
                </a:solidFill>
              </a:rPr>
              <a:t>обучающихся с ограниченными возможностями здоровья</a:t>
            </a:r>
            <a:r>
              <a:rPr lang="ru-RU" sz="2000" b="0" dirty="0" smtClean="0">
                <a:solidFill>
                  <a:schemeClr val="bg2"/>
                </a:solidFill>
              </a:rPr>
              <a:t> </a:t>
            </a:r>
            <a:r>
              <a:rPr lang="ru-RU" sz="2000" b="0" dirty="0" smtClean="0"/>
              <a:t>к объектам </a:t>
            </a:r>
            <a:r>
              <a:rPr lang="ru-RU" sz="2000" dirty="0" smtClean="0"/>
              <a:t>  </a:t>
            </a:r>
            <a:r>
              <a:rPr lang="ru-RU" sz="2000" b="0" dirty="0" smtClean="0"/>
              <a:t>инфраструктуры образовательной организации</a:t>
            </a:r>
          </a:p>
          <a:p>
            <a:pPr>
              <a:lnSpc>
                <a:spcPct val="80000"/>
              </a:lnSpc>
              <a:buNone/>
              <a:defRPr/>
            </a:pPr>
            <a:endParaRPr lang="ru-RU" sz="2000" b="0" dirty="0" smtClean="0"/>
          </a:p>
          <a:p>
            <a:pPr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sz="2000" b="0" dirty="0" smtClean="0">
                <a:solidFill>
                  <a:srgbClr val="CC0000"/>
                </a:solidFill>
              </a:rPr>
              <a:t>оснащенность</a:t>
            </a:r>
            <a:r>
              <a:rPr lang="ru-RU" sz="2000" b="0" dirty="0" smtClean="0">
                <a:solidFill>
                  <a:schemeClr val="bg2"/>
                </a:solidFill>
              </a:rPr>
              <a:t> </a:t>
            </a:r>
            <a:r>
              <a:rPr lang="ru-RU" sz="2000" b="0" dirty="0" smtClean="0"/>
              <a:t>образовательной деятельности</a:t>
            </a:r>
            <a:r>
              <a:rPr lang="ru-RU" sz="2000" b="0" dirty="0" smtClean="0">
                <a:solidFill>
                  <a:schemeClr val="bg2"/>
                </a:solidFill>
              </a:rPr>
              <a:t> </a:t>
            </a:r>
            <a:r>
              <a:rPr lang="ru-RU" sz="2000" b="0" dirty="0" smtClean="0">
                <a:solidFill>
                  <a:srgbClr val="CC0000"/>
                </a:solidFill>
              </a:rPr>
              <a:t>соответствует требованиям ФГОС </a:t>
            </a:r>
            <a:r>
              <a:rPr lang="ru-RU" sz="2000" b="0" dirty="0" smtClean="0"/>
              <a:t>и федеральным «требованиям к минимальной оснащенности учебного процесса и оборудования учебных помещений»   (Приказ </a:t>
            </a:r>
            <a:r>
              <a:rPr lang="ru-RU" sz="2000" b="0" dirty="0" err="1" smtClean="0"/>
              <a:t>Минобрнауки</a:t>
            </a:r>
            <a:r>
              <a:rPr lang="ru-RU" sz="2000" b="0" dirty="0" smtClean="0"/>
              <a:t>  от 4  октября 2010 г. N 986) 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sz="2000" dirty="0" smtClean="0"/>
              <a:t>Образовательная организация имеет необходимый набор помещений, предусмотренный ФГОС, в том числе: 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ru-RU" sz="2000" dirty="0" smtClean="0"/>
              <a:t>информационно-библиотечный центр с читальным залом, в котором обеспечена возможность</a:t>
            </a:r>
            <a:r>
              <a:rPr lang="ru-RU" sz="2000" dirty="0" smtClean="0">
                <a:solidFill>
                  <a:schemeClr val="bg2"/>
                </a:solidFill>
              </a:rPr>
              <a:t> </a:t>
            </a:r>
            <a:r>
              <a:rPr lang="ru-RU" sz="2000" dirty="0" smtClean="0">
                <a:solidFill>
                  <a:srgbClr val="CC0000"/>
                </a:solidFill>
              </a:rPr>
              <a:t>использования компьютеров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ru-RU" sz="2000" dirty="0" smtClean="0"/>
              <a:t> помещения </a:t>
            </a:r>
            <a:r>
              <a:rPr lang="ru-RU" sz="2000" dirty="0" smtClean="0">
                <a:solidFill>
                  <a:srgbClr val="A50021"/>
                </a:solidFill>
              </a:rPr>
              <a:t>для питания </a:t>
            </a:r>
            <a:r>
              <a:rPr lang="ru-RU" sz="2000" dirty="0" smtClean="0"/>
              <a:t>обучающихся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ru-RU" sz="2000" dirty="0" smtClean="0"/>
              <a:t> </a:t>
            </a:r>
            <a:r>
              <a:rPr lang="ru-RU" sz="2000" dirty="0" smtClean="0">
                <a:solidFill>
                  <a:srgbClr val="A50021"/>
                </a:solidFill>
              </a:rPr>
              <a:t>спортивный </a:t>
            </a:r>
            <a:r>
              <a:rPr lang="ru-RU" sz="2000" dirty="0" smtClean="0"/>
              <a:t>комплекс</a:t>
            </a:r>
          </a:p>
          <a:p>
            <a:pPr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ru-RU" sz="2000" dirty="0" smtClean="0"/>
              <a:t> </a:t>
            </a:r>
            <a:r>
              <a:rPr lang="ru-RU" sz="2000" dirty="0" smtClean="0">
                <a:solidFill>
                  <a:srgbClr val="A50021"/>
                </a:solidFill>
              </a:rPr>
              <a:t>медицинский</a:t>
            </a:r>
            <a:r>
              <a:rPr lang="ru-RU" sz="2000" dirty="0" smtClean="0"/>
              <a:t> блок</a:t>
            </a:r>
          </a:p>
          <a:p>
            <a:pPr>
              <a:lnSpc>
                <a:spcPct val="80000"/>
              </a:lnSpc>
              <a:buNone/>
              <a:defRPr/>
            </a:pPr>
            <a:endParaRPr lang="ru-RU" sz="2000" dirty="0" smtClean="0"/>
          </a:p>
          <a:p>
            <a:pPr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sz="2000" dirty="0" smtClean="0"/>
              <a:t>Образовательная организация  располагает </a:t>
            </a:r>
            <a:r>
              <a:rPr lang="ru-RU" sz="2000" dirty="0" smtClean="0">
                <a:solidFill>
                  <a:srgbClr val="CC0000"/>
                </a:solidFill>
              </a:rPr>
              <a:t>полным комплектом   средств обучения, </a:t>
            </a:r>
            <a:r>
              <a:rPr lang="ru-RU" sz="2000" u="sng" dirty="0" smtClean="0"/>
              <a:t>поддерживаемых инструктивно-методическими материалами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sz="2000" dirty="0" smtClean="0"/>
              <a:t>В образовательной организации  выполняются</a:t>
            </a:r>
            <a:r>
              <a:rPr lang="ru-RU" sz="2000" dirty="0" smtClean="0">
                <a:solidFill>
                  <a:schemeClr val="bg2"/>
                </a:solidFill>
              </a:rPr>
              <a:t> </a:t>
            </a:r>
            <a:r>
              <a:rPr lang="ru-RU" sz="2000" dirty="0" smtClean="0">
                <a:solidFill>
                  <a:srgbClr val="CC0000"/>
                </a:solidFill>
              </a:rPr>
              <a:t>требования </a:t>
            </a:r>
            <a:r>
              <a:rPr lang="ru-RU" sz="2000" dirty="0" err="1" smtClean="0">
                <a:solidFill>
                  <a:srgbClr val="CC0000"/>
                </a:solidFill>
              </a:rPr>
              <a:t>СанПиН</a:t>
            </a:r>
            <a:r>
              <a:rPr lang="ru-RU" sz="2000" dirty="0" smtClean="0">
                <a:solidFill>
                  <a:srgbClr val="CC0000"/>
                </a:solidFill>
              </a:rPr>
              <a:t> 2.4.2.2821-10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ru-RU" sz="2000" dirty="0" smtClean="0"/>
              <a:t> Образовательная организация обеспечена необходимыми</a:t>
            </a:r>
            <a:r>
              <a:rPr lang="ru-RU" sz="2000" dirty="0" smtClean="0">
                <a:solidFill>
                  <a:schemeClr val="bg2"/>
                </a:solidFill>
              </a:rPr>
              <a:t> </a:t>
            </a:r>
            <a:r>
              <a:rPr lang="ru-RU" sz="2000" dirty="0" smtClean="0">
                <a:solidFill>
                  <a:srgbClr val="CC0000"/>
                </a:solidFill>
              </a:rPr>
              <a:t>учебниками и учебно-методическими пособиями</a:t>
            </a:r>
            <a:r>
              <a:rPr lang="ru-RU" sz="2000" dirty="0" smtClean="0">
                <a:solidFill>
                  <a:schemeClr val="bg2"/>
                </a:solidFill>
              </a:rPr>
              <a:t> </a:t>
            </a:r>
            <a:r>
              <a:rPr lang="ru-RU" sz="2000" dirty="0" smtClean="0"/>
              <a:t>в соответствии с федеральными перечнями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  <a:defRPr/>
            </a:pPr>
            <a:endParaRPr lang="ru-RU" sz="2000" b="0" dirty="0" smtClean="0">
              <a:latin typeface="Times New Roman" pitchFamily="18" charset="0"/>
            </a:endParaRPr>
          </a:p>
        </p:txBody>
      </p:sp>
      <p:sp>
        <p:nvSpPr>
          <p:cNvPr id="197633" name="Rectangle 2"/>
          <p:cNvSpPr>
            <a:spLocks noGrp="1" noChangeArrowheads="1"/>
          </p:cNvSpPr>
          <p:nvPr>
            <p:ph type="title"/>
          </p:nvPr>
        </p:nvSpPr>
        <p:spPr>
          <a:xfrm>
            <a:off x="-900608" y="0"/>
            <a:ext cx="9144000" cy="620688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sz="2000" b="1" dirty="0" smtClean="0">
                <a:solidFill>
                  <a:schemeClr val="tx1"/>
                </a:solidFill>
                <a:effectLst/>
              </a:rPr>
              <a:t>Критерии готовности материально-технических  </a:t>
            </a:r>
            <a:br>
              <a:rPr lang="ru-RU" sz="2000" b="1" dirty="0" smtClean="0">
                <a:solidFill>
                  <a:schemeClr val="tx1"/>
                </a:solidFill>
                <a:effectLst/>
              </a:rPr>
            </a:br>
            <a:r>
              <a:rPr lang="ru-RU" sz="2000" b="1" dirty="0" smtClean="0">
                <a:solidFill>
                  <a:schemeClr val="tx1"/>
                </a:solidFill>
                <a:effectLst/>
              </a:rPr>
              <a:t>условий ОО  к введению ФГОС</a:t>
            </a:r>
            <a:endParaRPr lang="ru-RU" sz="2000" dirty="0" smtClean="0">
              <a:effectLst/>
            </a:endParaRPr>
          </a:p>
        </p:txBody>
      </p:sp>
      <p:pic>
        <p:nvPicPr>
          <p:cNvPr id="4" name="Picture 2" descr="C:\Users\Admin\Pictures\t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368" y="0"/>
            <a:ext cx="1259632" cy="170080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948264" y="0"/>
            <a:ext cx="138352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Уровень ОО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47810" name="Picture 2" descr="C:\Users\Admin\Pictures\thCA5GQ07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3789040"/>
            <a:ext cx="3851920" cy="12045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21324</TotalTime>
  <Words>1229</Words>
  <Application>Microsoft Office PowerPoint</Application>
  <PresentationFormat>Экран (4:3)</PresentationFormat>
  <Paragraphs>287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ОБ ОСОБЕННОСТЯХ ВВЕДЕНИЯ  ФГОС в ОУ  МО «Бичурский район»</vt:lpstr>
      <vt:lpstr>Российская Федерация Федеральный закон  Об образовании в Российской Федерации  Принят Государственной Думой 21 декабря 2012 года Одобрен Советом Федерации 26 декабря 2012 года Статья 11. Федеральные государственные образовательные стандарты и федеральные государственные требования. Образовательные стандарты </vt:lpstr>
      <vt:lpstr>Завершено формирование  системы    ФГОС  общего образования  (План действий по модернизации общего образования  на 2011 - 2015 годы; Распоряжение Правительства РФ    от 7  сентября 2010 г. №1507-р ) </vt:lpstr>
      <vt:lpstr>Слайд 4</vt:lpstr>
      <vt:lpstr>ФГОС – стандарты выбора</vt:lpstr>
      <vt:lpstr>Требования к условиям реализации основных  образовательных программ </vt:lpstr>
      <vt:lpstr>Требования к кадровым условиям реализации  ООП основного  общего образования</vt:lpstr>
      <vt:lpstr> Особенности требований к материально-техническим  и информационным условиям</vt:lpstr>
      <vt:lpstr>Критерии готовности материально-технических   условий ОО  к введению ФГОС</vt:lpstr>
      <vt:lpstr>Критерии готовности материально-технических   условий ОО  к введению ФГОС ( на 1.09.2016)</vt:lpstr>
      <vt:lpstr>Психолого-педагогические условия реализации основной образовательной программы </vt:lpstr>
      <vt:lpstr>Количество детей-инвалидов и детей с ОВЗ, направленных на обследование в РП МПК</vt:lpstr>
      <vt:lpstr>Критерии готовности информационных    условий ОО  к реализации  ФГОС:</vt:lpstr>
      <vt:lpstr>ФГОС п.23 Финансовые условия реализации основной образовательной программы </vt:lpstr>
      <vt:lpstr>ПРАВИТЕЛЬСТВО   РОССИЙСКОЙ   ФЕДЕРАЦИИ  Р А С П О Р Я Ж Е Н И Е  от 30 декабря 2012 г.  № 2620-р    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особенностях введения фгос среднего общего образования</dc:title>
  <dc:creator>Admin</dc:creator>
  <cp:lastModifiedBy>User</cp:lastModifiedBy>
  <cp:revision>990</cp:revision>
  <dcterms:created xsi:type="dcterms:W3CDTF">2013-01-25T13:21:34Z</dcterms:created>
  <dcterms:modified xsi:type="dcterms:W3CDTF">2016-04-19T01:41:43Z</dcterms:modified>
</cp:coreProperties>
</file>