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73" r:id="rId2"/>
    <p:sldId id="271" r:id="rId3"/>
    <p:sldId id="257" r:id="rId4"/>
    <p:sldId id="258" r:id="rId5"/>
    <p:sldId id="259" r:id="rId6"/>
    <p:sldId id="260" r:id="rId7"/>
    <p:sldId id="279" r:id="rId8"/>
    <p:sldId id="287" r:id="rId9"/>
    <p:sldId id="262" r:id="rId10"/>
    <p:sldId id="264" r:id="rId11"/>
    <p:sldId id="263" r:id="rId12"/>
    <p:sldId id="278" r:id="rId13"/>
    <p:sldId id="265" r:id="rId14"/>
    <p:sldId id="267" r:id="rId15"/>
    <p:sldId id="268" r:id="rId16"/>
    <p:sldId id="269" r:id="rId17"/>
    <p:sldId id="261" r:id="rId18"/>
    <p:sldId id="285" r:id="rId19"/>
    <p:sldId id="280" r:id="rId20"/>
    <p:sldId id="283" r:id="rId21"/>
    <p:sldId id="284" r:id="rId22"/>
    <p:sldId id="286" r:id="rId23"/>
    <p:sldId id="275" r:id="rId24"/>
    <p:sldId id="276" r:id="rId25"/>
    <p:sldId id="281" r:id="rId26"/>
    <p:sldId id="282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848"/>
    <a:srgbClr val="CD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1F339-532C-4CBB-A69E-CEDCCE9F1278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72ECD-024A-43CD-96A2-57D36D436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2ECD-024A-43CD-96A2-57D36D43697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647CB3-31C2-4D55-868E-08F4A3AAD753}" type="datetimeFigureOut">
              <a:rPr lang="ru-RU" smtClean="0"/>
              <a:t>21.04.2016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D5250F-1382-4887-BCE8-B383FEDEF17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cior.edu.ru/" TargetMode="External"/><Relationship Id="rId2" Type="http://schemas.openxmlformats.org/officeDocument/2006/relationships/hyperlink" Target="mailto:htt!@#$%^&amp;*()_+_)(*&amp;^%$##@.school-collection.edu.r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Еравнинский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образования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Усть-Эгитуйская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780928"/>
            <a:ext cx="7854696" cy="374441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</a:t>
            </a:r>
            <a:r>
              <a:rPr lang="en-US" sz="3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интерактивного оборудования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биологии, химии в соответствии ФГОС ООО</a:t>
            </a:r>
          </a:p>
          <a:p>
            <a:pPr algn="ctr"/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Дайдаева</a:t>
            </a:r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Матвеевна, </a:t>
            </a:r>
          </a:p>
          <a:p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биологии, химии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21.04.2016г.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250F-1382-4887-BCE8-B383FEDEF1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5" y="188640"/>
            <a:ext cx="8665101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847036"/>
            <a:ext cx="3145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Лаборантская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1"/>
    </mc:Choice>
    <mc:Fallback xmlns="">
      <p:transition spd="slow" advTm="1110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1" y="404664"/>
            <a:ext cx="8472543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0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3"/>
    </mc:Choice>
    <mc:Fallback xmlns="">
      <p:transition spd="slow" advTm="114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коллекция цифровых-образовательных ресурсов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school-collection.edu.ru</a:t>
            </a:r>
            <a:endParaRPr lang="ru-RU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центр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информационно-образовательных ресурсов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 http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://fcior.edu.ru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64999" cy="585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093296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ФЦИОР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Информационный модуль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4"/>
    </mc:Choice>
    <mc:Fallback xmlns="">
      <p:transition spd="slow" advTm="156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1668"/>
            <a:ext cx="7493951" cy="56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16632"/>
            <a:ext cx="1710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ФЦИОР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499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3"/>
    </mc:Choice>
    <mc:Fallback xmlns="">
      <p:transition spd="slow" advTm="149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0"/>
            <a:ext cx="7956376" cy="596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021288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ФЦИОР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модуль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1"/>
    </mc:Choice>
    <mc:Fallback xmlns="">
      <p:transition spd="slow" advTm="1446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797101" cy="587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093296"/>
            <a:ext cx="632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ФЦИОР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 модуль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5"/>
    </mc:Choice>
    <mc:Fallback xmlns="">
      <p:transition spd="slow" advTm="155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4" y="332656"/>
            <a:ext cx="847254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20147069">
            <a:off x="465630" y="491475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интерактивных опросов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ActivExpression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20928770">
            <a:off x="6439815" y="2771759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1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 </a:t>
            </a:r>
            <a:r>
              <a:rPr lang="ru-RU" sz="2400" b="1" dirty="0">
                <a:solidFill>
                  <a:srgbClr val="261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01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5"/>
    </mc:Choice>
    <mc:Fallback xmlns="">
      <p:transition spd="slow" advTm="2282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Control\Desktop\семинар\IMG_20160420_172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148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51520" y="1988840"/>
            <a:ext cx="4844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интерактивных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опросов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ActivExpression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3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5"/>
    </mc:Choice>
    <mc:Fallback xmlns="">
      <p:transition spd="slow" advTm="2235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Control\Desktop\семинар\фото\IMG_20160420_16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9253"/>
          <a:stretch/>
        </p:blipFill>
        <p:spPr bwMode="auto">
          <a:xfrm>
            <a:off x="138545" y="188640"/>
            <a:ext cx="8787465" cy="5983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332656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интерактивных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опросов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ActivExpression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8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9"/>
    </mc:Choice>
    <mc:Fallback xmlns="">
      <p:transition spd="slow" advTm="236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фото шк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5" y="404665"/>
            <a:ext cx="8896703" cy="5942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0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"/>
    </mc:Choice>
    <mc:Fallback xmlns="">
      <p:transition spd="slow" advTm="428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Control\Desktop\семинар\IMG_20160420_172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2"/>
    </mc:Choice>
    <mc:Fallback xmlns="">
      <p:transition spd="slow" advTm="2337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Control\Desktop\семинар\IMG_20160420_172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2"/>
    </mc:Choice>
    <mc:Fallback xmlns="">
      <p:transition spd="slow" advTm="212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Control\Desktop\семинар\ф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8"/>
    </mc:Choice>
    <mc:Fallback xmlns="">
      <p:transition spd="slow" advTm="2373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ActivExpression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41588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Обработку и запись полученных ответов ведет программное обеспечение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ActivInspire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входящий в стандартный комплект, после чего результаты опроса можно вывести на интерактивную доску, либо сохранить для дальнейшего анализа.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Поддерживаются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 разного типа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в виде произвольного текста, цифровые, алфавитно-цифровые, по шкале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Лайкерта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проверка степени достоверности, пошаговые, с выбором одного из нескольких вариантов, истина/ложь и Да/Нет.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любых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символов и знаков пунктуации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8"/>
    </mc:Choice>
    <mc:Fallback xmlns="">
      <p:transition spd="slow" advTm="2313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особенности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ActivExpression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91182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Прочная конструкция пультов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специально рассчитанных на раздачу учащимся.</a:t>
            </a:r>
          </a:p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действия пультов до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занятия проводятся в больших классах, можно приобрести дополнительные пульты.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Совместимость с интерактивными досками разных производителей.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 всего класса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индивидуальным анализом результатов каждого учащегося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ответы можно сразу же демонстрировать, либо сохранять для последующего анализа по каждому ученику, равно как и по всему классу. Для экономии времени преподавателя все ответы автоматически сохраняются в формате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1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1"/>
    </mc:Choice>
    <mc:Fallback xmlns="">
      <p:transition spd="slow" advTm="2353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Control\Desktop\семинар\фото\IMG_20160420_16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ntrol\Desktop\семинар\фото\IMG_20160420_160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2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0848" y="38985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кабинет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5"/>
    </mc:Choice>
    <mc:Fallback xmlns="">
      <p:transition spd="slow" advTm="3093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Control\Desktop\семинар\фото\IMG_20160420_160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476672"/>
            <a:ext cx="9612560" cy="57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5"/>
    </mc:Choice>
    <mc:Fallback xmlns="">
      <p:transition spd="slow" advTm="2989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3D-технологии: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• </a:t>
            </a:r>
            <a:r>
              <a:rPr lang="ru-RU" dirty="0"/>
              <a:t>Вооружает учителя высококачественными учебными материалами, экономя, таким образом, время на объяснение сложных </a:t>
            </a:r>
            <a:r>
              <a:rPr lang="ru-RU" dirty="0" smtClean="0"/>
              <a:t>понятий</a:t>
            </a:r>
            <a:endParaRPr lang="ru-RU" dirty="0"/>
          </a:p>
          <a:p>
            <a:r>
              <a:rPr lang="ru-RU" dirty="0"/>
              <a:t>• Визуализация «сложных» тем школьной программы помогает ученикам лучше понимать изучаемый </a:t>
            </a:r>
            <a:r>
              <a:rPr lang="ru-RU" dirty="0" smtClean="0"/>
              <a:t>материал</a:t>
            </a:r>
            <a:endParaRPr lang="ru-RU" dirty="0"/>
          </a:p>
          <a:p>
            <a:r>
              <a:rPr lang="ru-RU" dirty="0"/>
              <a:t>• Включение 3D (трехмерных моделей) процессов и объектов в традиционные способы обучения вносит инновацию в «рутинный» процесс обучения, повышает мотивацию к обучению</a:t>
            </a:r>
          </a:p>
          <a:p>
            <a:r>
              <a:rPr lang="ru-RU" dirty="0"/>
              <a:t>• Облегчает систематизацию знаний</a:t>
            </a:r>
          </a:p>
          <a:p>
            <a:r>
              <a:rPr lang="ru-RU" dirty="0"/>
              <a:t>• Способствует усвоению большего объема информации, что положительно сказывается на результатах тестов и </a:t>
            </a:r>
            <a:r>
              <a:rPr lang="ru-RU" dirty="0" smtClean="0"/>
              <a:t>экзаменов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6"/>
    </mc:Choice>
    <mc:Fallback xmlns="">
      <p:transition spd="slow" advTm="5059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Новая папка (3)\IMG_20150425_114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/>
          <a:stretch/>
        </p:blipFill>
        <p:spPr bwMode="auto">
          <a:xfrm>
            <a:off x="107504" y="226993"/>
            <a:ext cx="8853055" cy="632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82"/>
            <a:ext cx="8688565" cy="649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336341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биологии химии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1"/>
    </mc:Choice>
    <mc:Fallback xmlns="">
      <p:transition spd="slow" advTm="113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54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981" y="35050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 химии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2"/>
    </mc:Choice>
    <mc:Fallback xmlns="">
      <p:transition spd="slow" advTm="1112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5" y="260648"/>
            <a:ext cx="8472543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482289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CD25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800" b="1" dirty="0" smtClean="0">
                <a:solidFill>
                  <a:srgbClr val="CD25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 химии</a:t>
            </a:r>
            <a:endParaRPr lang="ru-RU" sz="2800" b="1" dirty="0">
              <a:solidFill>
                <a:srgbClr val="CD25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4"/>
    </mc:Choice>
    <mc:Fallback xmlns="">
      <p:transition spd="slow" advTm="86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Control\Desktop\семинар\фото\IMG_20160420_16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3999" cy="548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"/>
    </mc:Choice>
    <mc:Fallback xmlns="">
      <p:transition spd="slow" advTm="88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5" descr="C:\Users\Control\Desktop\мои документы\9 класс фото\фото 9\IMG_14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3"/>
          <a:stretch>
            <a:fillRect/>
          </a:stretch>
        </p:blipFill>
        <p:spPr bwMode="auto">
          <a:xfrm>
            <a:off x="-26640" y="1340768"/>
            <a:ext cx="5201920" cy="221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C:\Users\Control\Desktop\мои документы\9 класс фото\фото 9\IMG_1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3"/>
          <a:stretch>
            <a:fillRect/>
          </a:stretch>
        </p:blipFill>
        <p:spPr bwMode="auto">
          <a:xfrm>
            <a:off x="2051720" y="4221088"/>
            <a:ext cx="52006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C:\Users\Control\Desktop\мои документы\9 класс фото\фото 9\IMG_1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68" t="42737" r="35968" b="-223"/>
          <a:stretch>
            <a:fillRect/>
          </a:stretch>
        </p:blipFill>
        <p:spPr bwMode="auto">
          <a:xfrm>
            <a:off x="3779912" y="1412776"/>
            <a:ext cx="52006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"/>
    </mc:Choice>
    <mc:Fallback xmlns="">
      <p:transition spd="slow" advTm="932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8588447" cy="6423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1372" y="475686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D25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400" b="1" dirty="0" smtClean="0">
                <a:solidFill>
                  <a:srgbClr val="CD25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 </a:t>
            </a:r>
            <a:r>
              <a:rPr lang="ru-RU" sz="2400" b="1" dirty="0">
                <a:solidFill>
                  <a:srgbClr val="CD25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</a:p>
        </p:txBody>
      </p:sp>
    </p:spTree>
    <p:extLst>
      <p:ext uri="{BB962C8B-B14F-4D97-AF65-F5344CB8AC3E}">
        <p14:creationId xmlns:p14="http://schemas.microsoft.com/office/powerpoint/2010/main" val="39275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"/>
    </mc:Choice>
    <mc:Fallback xmlns="">
      <p:transition spd="slow" advTm="10347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1001</TotalTime>
  <Words>215</Words>
  <Application>Microsoft Office PowerPoint</Application>
  <PresentationFormat>Экран (4:3)</PresentationFormat>
  <Paragraphs>47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Еравнинский отдел образования МАОУ «Усть-Эгитуйская сош»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особенности ActivExpression </vt:lpstr>
      <vt:lpstr>Основные особенности ActivExpression </vt:lpstr>
      <vt:lpstr>Презентация PowerPoint</vt:lpstr>
      <vt:lpstr>Презентация PowerPoint</vt:lpstr>
      <vt:lpstr>Преимущества использования 3D-технологии: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Control</dc:creator>
  <cp:lastModifiedBy>Admin</cp:lastModifiedBy>
  <cp:revision>41</cp:revision>
  <dcterms:created xsi:type="dcterms:W3CDTF">2016-04-18T12:28:36Z</dcterms:created>
  <dcterms:modified xsi:type="dcterms:W3CDTF">2016-04-21T04:27:09Z</dcterms:modified>
</cp:coreProperties>
</file>