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87" r:id="rId10"/>
    <p:sldId id="275" r:id="rId11"/>
    <p:sldId id="277" r:id="rId12"/>
    <p:sldId id="276" r:id="rId13"/>
    <p:sldId id="278" r:id="rId14"/>
    <p:sldId id="279" r:id="rId15"/>
    <p:sldId id="280" r:id="rId16"/>
    <p:sldId id="281" r:id="rId17"/>
    <p:sldId id="282" r:id="rId18"/>
    <p:sldId id="288" r:id="rId19"/>
    <p:sldId id="283" r:id="rId20"/>
    <p:sldId id="284" r:id="rId21"/>
    <p:sldId id="28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747" autoAdjust="0"/>
    <p:restoredTop sz="94660"/>
  </p:normalViewPr>
  <p:slideViewPr>
    <p:cSldViewPr>
      <p:cViewPr varScale="1">
        <p:scale>
          <a:sx n="81" d="100"/>
          <a:sy n="81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FE00-603A-4AC7-B046-DC3BC7E25CE0}" type="datetimeFigureOut">
              <a:rPr lang="ru-RU" smtClean="0"/>
              <a:pPr/>
              <a:t>04.05.2015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6C50-ABA4-4B61-B1AC-901B631EB2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FE00-603A-4AC7-B046-DC3BC7E25CE0}" type="datetimeFigureOut">
              <a:rPr lang="ru-RU" smtClean="0"/>
              <a:pPr/>
              <a:t>04.05.2015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6C50-ABA4-4B61-B1AC-901B631EB2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FE00-603A-4AC7-B046-DC3BC7E25CE0}" type="datetimeFigureOut">
              <a:rPr lang="ru-RU" smtClean="0"/>
              <a:pPr/>
              <a:t>04.05.2015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6C50-ABA4-4B61-B1AC-901B631EB2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FE00-603A-4AC7-B046-DC3BC7E25CE0}" type="datetimeFigureOut">
              <a:rPr lang="ru-RU" smtClean="0"/>
              <a:pPr/>
              <a:t>04.05.2015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6C50-ABA4-4B61-B1AC-901B631EB2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FE00-603A-4AC7-B046-DC3BC7E25CE0}" type="datetimeFigureOut">
              <a:rPr lang="ru-RU" smtClean="0"/>
              <a:pPr/>
              <a:t>04.05.2015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6C50-ABA4-4B61-B1AC-901B631EB2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FE00-603A-4AC7-B046-DC3BC7E25CE0}" type="datetimeFigureOut">
              <a:rPr lang="ru-RU" smtClean="0"/>
              <a:pPr/>
              <a:t>04.05.2015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6C50-ABA4-4B61-B1AC-901B631EB2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FE00-603A-4AC7-B046-DC3BC7E25CE0}" type="datetimeFigureOut">
              <a:rPr lang="ru-RU" smtClean="0"/>
              <a:pPr/>
              <a:t>04.05.2015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6C50-ABA4-4B61-B1AC-901B631EB2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FE00-603A-4AC7-B046-DC3BC7E25CE0}" type="datetimeFigureOut">
              <a:rPr lang="ru-RU" smtClean="0"/>
              <a:pPr/>
              <a:t>04.05.2015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6C50-ABA4-4B61-B1AC-901B631EB2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FE00-603A-4AC7-B046-DC3BC7E25CE0}" type="datetimeFigureOut">
              <a:rPr lang="ru-RU" smtClean="0"/>
              <a:pPr/>
              <a:t>04.05.2015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6C50-ABA4-4B61-B1AC-901B631EB2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FE00-603A-4AC7-B046-DC3BC7E25CE0}" type="datetimeFigureOut">
              <a:rPr lang="ru-RU" smtClean="0"/>
              <a:pPr/>
              <a:t>04.05.2015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6C50-ABA4-4B61-B1AC-901B631EB2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FE00-603A-4AC7-B046-DC3BC7E25CE0}" type="datetimeFigureOut">
              <a:rPr lang="ru-RU" smtClean="0"/>
              <a:pPr/>
              <a:t>04.05.2015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E6C50-ABA4-4B61-B1AC-901B631EB2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4FE00-603A-4AC7-B046-DC3BC7E25CE0}" type="datetimeFigureOut">
              <a:rPr lang="ru-RU" smtClean="0"/>
              <a:pPr/>
              <a:t>04.05.2015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E6C50-ABA4-4B61-B1AC-901B631EB25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764704"/>
            <a:ext cx="8215370" cy="576064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«Организация методической работы общеобразовательной организации в условиях введения ФГОС ООО»</a:t>
            </a:r>
          </a:p>
          <a:p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Центр методического сопровождения педагогических работников и образовательных организаций БРИОП</a:t>
            </a:r>
          </a:p>
          <a:p>
            <a:endParaRPr lang="ru-RU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8581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Формы организации обучения педагогов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007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1.Участие в работе временных творческих коллективов – обучение в процессе выполнения задач (ВТК) за счет общения, выполнения группового проекта</a:t>
            </a:r>
          </a:p>
          <a:p>
            <a:pPr>
              <a:buNone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2.Участие в управлении реализацией проекта введения ФГОС, работа в составе проектных команд</a:t>
            </a:r>
          </a:p>
          <a:p>
            <a:pPr>
              <a:buNone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3. Педагогические мастерские – обучение в процессе совместной разработки образцов профессиональной деятельности (учебных планов, планов уроков и программ и т.д.)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Формы организации обучения педагогов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4.Обучение на собственных открытых уроках – обучение, развитие профессиональных компетенций в процессе подготовки урока на основе требований стандарта</a:t>
            </a:r>
          </a:p>
          <a:p>
            <a:pPr>
              <a:buNone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5.Самоанализ и самооценка – обучение в процессе анализа и оценки своей деятельности по разработанным критериям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0013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План научно-методических семинаров </a:t>
            </a:r>
            <a:b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для педагогов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357298"/>
            <a:ext cx="8858312" cy="535785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endParaRPr lang="ru-RU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Современные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инновационные технологии в теории и практике обучения основной школы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§"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Новые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образовательные результаты: структура и содержание:</a:t>
            </a:r>
          </a:p>
          <a:p>
            <a:pPr>
              <a:buFontTx/>
              <a:buChar char="-"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ичностные, </a:t>
            </a:r>
            <a:r>
              <a:rPr lang="ru-RU" sz="2600" b="1" dirty="0" err="1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600" b="1" dirty="0" err="1" smtClean="0">
                <a:latin typeface="Times New Roman" pitchFamily="18" charset="0"/>
                <a:cs typeface="Times New Roman" pitchFamily="18" charset="0"/>
              </a:rPr>
              <a:t>етапредметные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и предметные  результаты в 5 классе и технологии, методы, методические приемы обеспечивающие их достижение.</a:t>
            </a:r>
          </a:p>
          <a:p>
            <a:pPr>
              <a:buFont typeface="Wingdings" pitchFamily="2" charset="2"/>
              <a:buChar char="§"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Современный урок в свете требований ФГОС.</a:t>
            </a:r>
            <a:endParaRPr lang="ru-RU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План научно-методических семинаров 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для педагогов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429288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Особенности реализации </a:t>
            </a:r>
            <a:r>
              <a:rPr lang="ru-RU" sz="2600" b="1" dirty="0" err="1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600" b="1" dirty="0" err="1" smtClean="0">
                <a:latin typeface="Times New Roman" pitchFamily="18" charset="0"/>
                <a:cs typeface="Times New Roman" pitchFamily="18" charset="0"/>
              </a:rPr>
              <a:t>истемно-деятельностного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и коммуникативно-когнитивного подходов к преподаванию в современной школе;</a:t>
            </a:r>
            <a:endParaRPr lang="ru-RU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Технология оценивания универсальных учебных действий;;</a:t>
            </a:r>
          </a:p>
          <a:p>
            <a:pPr>
              <a:buFont typeface="Wingdings" pitchFamily="2" charset="2"/>
              <a:buChar char="§"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Мониторинг процесса воспитания, анализ результативности воспитания учащихся, эффективность воспитательного процесса в школе;</a:t>
            </a:r>
          </a:p>
          <a:p>
            <a:pPr>
              <a:buFont typeface="Wingdings" pitchFamily="2" charset="2"/>
              <a:buChar char="§"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Технология разработки рабочей программы учителя на основе требований ФГОС;</a:t>
            </a:r>
          </a:p>
          <a:p>
            <a:pPr>
              <a:buFont typeface="Wingdings" pitchFamily="2" charset="2"/>
              <a:buChar char="§"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Организация проектной деятельности в основной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школе.</a:t>
            </a:r>
            <a:endParaRPr lang="ru-RU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Заседание методического совета школы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Реализация основной образовательной программы начального общего образования</a:t>
            </a:r>
          </a:p>
          <a:p>
            <a:pPr>
              <a:buFont typeface="Wingdings" pitchFamily="2" charset="2"/>
              <a:buChar char="v"/>
            </a:pPr>
            <a:endParaRPr lang="ru-RU" sz="3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Реализация основной образовательной программы основного </a:t>
            </a:r>
            <a:r>
              <a:rPr lang="ru-RU" sz="3000" b="1" smtClean="0">
                <a:latin typeface="Times New Roman" pitchFamily="18" charset="0"/>
                <a:cs typeface="Times New Roman" pitchFamily="18" charset="0"/>
              </a:rPr>
              <a:t>общего образования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Методическая служба школы в условиях введения ФГОС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1643050"/>
            <a:ext cx="800105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ПЕДАГОГИЧЕСКИЙ СОВЕТ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3071810"/>
            <a:ext cx="8001056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МЕТОДИЧЕСКИЙ СОВЕТ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14414" y="4143380"/>
            <a:ext cx="3571900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СОВЕТ ПО ВВЕДЕНИЮ ФГОС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57818" y="4143380"/>
            <a:ext cx="3143272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МОБИЛЬНЫЕ</a:t>
            </a:r>
            <a:r>
              <a:rPr lang="ru-RU" dirty="0" smtClean="0"/>
              <a:t> ГРУППЫ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УЧИТЕЛЕЙ-ПРЕДМЕТНИКОВ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14414" y="5643578"/>
            <a:ext cx="192882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ПРОЕКТНЫЕ КОМАНДЫ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429124" y="5643578"/>
            <a:ext cx="228601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КОМАНДЫ ТЬЮТЕРОВ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4357686" y="2571744"/>
            <a:ext cx="500066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2214546" y="3786190"/>
            <a:ext cx="500066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6000760" y="3786190"/>
            <a:ext cx="500066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1928794" y="5143512"/>
            <a:ext cx="500066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4286248" y="5143512"/>
            <a:ext cx="500066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500034" y="642918"/>
            <a:ext cx="2714644" cy="13573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ПЕДАГОГИЧЕСКИЙ СОВЕТ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500034" y="2643182"/>
            <a:ext cx="2643206" cy="13573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МЕТОДИЧЕКИЙ СОВЕТ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500034" y="4786322"/>
            <a:ext cx="2571768" cy="12858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СОВЕТ ПО ВВЕДЕНИЮ ФГОС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14678" y="714356"/>
            <a:ext cx="5357850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Руководство методической и практической деятельностью педагогического коллектива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14678" y="2214554"/>
            <a:ext cx="5357850" cy="2000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Создание условий для  профессионального роста и методического мастерства учителей;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Координация методической работы и отслеживание выполнения ООП ООО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14678" y="4500570"/>
            <a:ext cx="5357850" cy="21431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Координация действий педагогического коллектива;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информационное, методическое, экспертное сопровождение процесса;</a:t>
            </a:r>
          </a:p>
          <a:p>
            <a:pPr>
              <a:buFontTx/>
              <a:buChar char="-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разработка документов и программ с учетом региональных особенностей введения ФГОС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р</a:t>
            </a:r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357158" y="857232"/>
            <a:ext cx="2928958" cy="15001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КОМАНДА ТЬЮТЕРОВ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357158" y="3643314"/>
            <a:ext cx="2928958" cy="16430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ПРОЕКТНЫЕ КОМАНДЫ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00430" y="357166"/>
            <a:ext cx="5214974" cy="21431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Группа учителей, которая имеет практический профессиональный опыт, реализует учебные обучающие модули для педагогов и учеников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500430" y="2928934"/>
            <a:ext cx="5214974" cy="35004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Многофункциональные группы учителей разных учебных дисциплин.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Цель: проект реализации одного из направлений ФГОС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Принцип: тесное сотрудничество чтобы выполнить задачу.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Особенность: личная и взаимная ответственность и направленность на выполнение командных задач.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Два основных направления в реализации методической темы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28662" y="1714488"/>
            <a:ext cx="3500462" cy="46434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Начальная школа</a:t>
            </a:r>
          </a:p>
          <a:p>
            <a:pPr algn="ctr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●апробация системы оценивания</a:t>
            </a:r>
          </a:p>
          <a:p>
            <a:pPr algn="ctr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(1-2-3 классы)</a:t>
            </a:r>
          </a:p>
          <a:p>
            <a:pPr algn="ctr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Работа  творческой группы учителей начальной и основной школы. Мониторинг образовательных результатов (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ctr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4 класс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Педсовет по системе оценивания в начальной школе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929190" y="1714488"/>
            <a:ext cx="3857652" cy="46434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Основная школа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●разработка основной образовательной программы ООО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●создание условий (кадровых) для перехода на ФГОС</a:t>
            </a: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Научно-методические семинары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●Педсовет по обсуждению и принятию основной образовательной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программы ООО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Качество методической работы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Принятие всеми педагогами школы идеологии ФГОС ООО;</a:t>
            </a:r>
          </a:p>
          <a:p>
            <a:pPr>
              <a:buFont typeface="Wingdings" pitchFamily="2" charset="2"/>
              <a:buChar char="q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Оптимальное вхождение педагогов в систему ценностей современного образования;</a:t>
            </a:r>
          </a:p>
          <a:p>
            <a:pPr>
              <a:buFont typeface="Wingdings" pitchFamily="2" charset="2"/>
              <a:buChar char="q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Освоение новой системы требований к структуре ООП ООО, условиям ее реализации и оценке достижений обучающихся;</a:t>
            </a:r>
          </a:p>
          <a:p>
            <a:pPr>
              <a:buFont typeface="Wingdings" pitchFamily="2" charset="2"/>
              <a:buChar char="q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Овладение учебно-методическими и информационно-методическими ресурсами, необходимыми для эффективного решения задач ФГОС ООО.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 введения ФГОС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Создание условий для достижения нового качества общего образования, новых образовательных результатов, адекватных современным и прогнозируемым запросам личности, общества и государства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Методическая темы школы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Преемственность начального и основного общего образования как необходимое условие достижения новых образовательных результатов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1438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Методические темы педагогов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Проектная деятельность как средство оценки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результатов;</a:t>
            </a:r>
          </a:p>
          <a:p>
            <a:pPr>
              <a:buFontTx/>
              <a:buChar char="-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Формирование УУД на уроках и во внеурочное время;</a:t>
            </a:r>
          </a:p>
          <a:p>
            <a:pPr>
              <a:buFontTx/>
              <a:buChar char="-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Способы формирования УУД на уроках;</a:t>
            </a:r>
          </a:p>
          <a:p>
            <a:pPr>
              <a:buFontTx/>
              <a:buChar char="-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Система контроля и оценки предметных результатов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Tx/>
              <a:buChar char="-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Обучение рефлексии;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Формирование умения учиться через освоение универсальных учебных действий и т.д.</a:t>
            </a:r>
          </a:p>
          <a:p>
            <a:pPr algn="ctr">
              <a:buNone/>
            </a:pP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Желаем успехов!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РФ от 17 декабря 2010 г. № 1897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п. 21. Задача эффективного использования профессионального и творческого потенциала педагогических и руководящих работников образовательного учреждения, повышения их профессиональной, коммуникативной, информационной и правовой компетентности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357322"/>
          </a:xfrm>
        </p:spPr>
        <p:txBody>
          <a:bodyPr>
            <a:noAutofit/>
          </a:bodyPr>
          <a:lstStyle/>
          <a:p>
            <a:pPr algn="l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РФ от 17 декабря 2010 г. № 1897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07209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п. 22. Кадровые условия реализации ООП:</a:t>
            </a:r>
          </a:p>
          <a:p>
            <a:pPr>
              <a:buFont typeface="Wingdings" pitchFamily="2" charset="2"/>
              <a:buChar char="§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укомплектованность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необходимый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уровень квалификации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педагогических и иных работников образовательного учреждения;</a:t>
            </a:r>
          </a:p>
          <a:p>
            <a:pPr>
              <a:buFont typeface="Wingdings" pitchFamily="2" charset="2"/>
              <a:buChar char="§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непрерывность профессионального развития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педагогических работников ОУ, реализующего ООП;</a:t>
            </a:r>
          </a:p>
          <a:p>
            <a:pPr>
              <a:buFont typeface="Wingdings" pitchFamily="2" charset="2"/>
              <a:buChar char="§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оказание постоянной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научно-теоретической, методической и информационной поддержки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педагогическим работникам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Основной целью методической работы являются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 создание модели методического сопровождения перехода школы на новые стандарта;</a:t>
            </a:r>
          </a:p>
          <a:p>
            <a:pPr>
              <a:buFont typeface="Wingdings" pitchFamily="2" charset="2"/>
              <a:buChar char="Ø"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создание условий для реализации ФГОС нового поколения в школе;</a:t>
            </a:r>
          </a:p>
          <a:p>
            <a:pPr>
              <a:buFont typeface="Wingdings" pitchFamily="2" charset="2"/>
              <a:buChar char="Ø"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обеспечение профессиональной готовности педагогических работников к реализации ФГОС ООО через создание системы непрерывного профессионального развития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4294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Задачи методической работы школы: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928670"/>
            <a:ext cx="8786874" cy="578647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обеспечить непрерывное повышение профессиональной компетентности педагогов основной школы по вопросам организации образовательного процесса в соответствии с требованиями ФГОС;</a:t>
            </a:r>
          </a:p>
          <a:p>
            <a:pPr>
              <a:buFont typeface="Wingdings" pitchFamily="2" charset="2"/>
              <a:buChar char="§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разработать основную образовательную программу для основной ступени общего образования;</a:t>
            </a:r>
          </a:p>
          <a:p>
            <a:pPr>
              <a:buFont typeface="Wingdings" pitchFamily="2" charset="2"/>
              <a:buChar char="§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продолжить апробацию новой системы оценивания на начальной и основной ступени общего образования;</a:t>
            </a:r>
          </a:p>
          <a:p>
            <a:pPr>
              <a:buFont typeface="Wingdings" pitchFamily="2" charset="2"/>
              <a:buChar char="§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создать условия для формирования у учащихся и педагогов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ИКТ-компетенций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на уроках и во внеурочное время через внедрение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мультимедийных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информационно-коммуникационных технологий, электронных образовательных ресурсов;</a:t>
            </a:r>
          </a:p>
          <a:p>
            <a:pPr>
              <a:buFont typeface="Wingdings" pitchFamily="2" charset="2"/>
              <a:buChar char="§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обеспечить методическое сопровождение педагогов с учетом их индивидуальных профессиональных потребностей;  </a:t>
            </a:r>
          </a:p>
          <a:p>
            <a:pPr>
              <a:buFont typeface="Wingdings" pitchFamily="2" charset="2"/>
              <a:buChar char="§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продолжить освоение, внедрение и распространение передового педагогического опыта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Критерии готовности педагогического коллектива школы к введению ФГОС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план методической работы, обеспечивающий сопровождение введения ФГОС ООО;</a:t>
            </a:r>
          </a:p>
          <a:p>
            <a:pPr>
              <a:buFont typeface="Wingdings" pitchFamily="2" charset="2"/>
              <a:buChar char="§"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организация повышения квалификации всех учителей и администрации школы;</a:t>
            </a:r>
          </a:p>
          <a:p>
            <a:pPr>
              <a:buFont typeface="Wingdings" pitchFamily="2" charset="2"/>
              <a:buChar char="§"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обеспечение кадровых, финансовых, материально-технических условий реализации ООП ООО в соответствии с требованиями ФГОС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Направления методической работы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Обеспечение преемственности внедрения ФГОС НОО и ФГОС ООО</a:t>
            </a:r>
          </a:p>
          <a:p>
            <a:pPr>
              <a:buFont typeface="Wingdings" pitchFamily="2" charset="2"/>
              <a:buChar char="q"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Внедрение требований ФГОС в практику работы ОО</a:t>
            </a:r>
          </a:p>
          <a:p>
            <a:pPr>
              <a:buFont typeface="Wingdings" pitchFamily="2" charset="2"/>
              <a:buChar char="q"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Обеспечение методической помощи педагогам школы</a:t>
            </a:r>
          </a:p>
          <a:p>
            <a:pPr>
              <a:buFont typeface="Wingdings" pitchFamily="2" charset="2"/>
              <a:buChar char="q"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Анализ и обобщение педагогического опыта в решении проблем введения ФГОС ООО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Индивидуализация профессионального развития педагогов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786874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    Учитель – ключевая фигура современной школы, от его профессионализма зависит качество образования, поэтому современный педагог должен быть творческим: владеющим современными образовательными технологиями; эффективно взаимодействующим с семьями обучающихся; быть открытым новшествам, мотивированным на работу с учащимися, способным к личностному и профессиональному росту.</a:t>
            </a:r>
          </a:p>
          <a:p>
            <a:pPr>
              <a:buNone/>
            </a:pP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Непрерывность и преемственность методической деятельности.</a:t>
            </a:r>
          </a:p>
          <a:p>
            <a:pPr>
              <a:buNone/>
            </a:pPr>
            <a:r>
              <a:rPr lang="ru-RU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2. Использование методов стимулирования творческого роста.</a:t>
            </a:r>
          </a:p>
          <a:p>
            <a:pPr>
              <a:buNone/>
            </a:pPr>
            <a:r>
              <a:rPr lang="ru-RU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3. Сочетание индивидуальных и групповых форм деятельности с педагогами как основы профессионального диалога.</a:t>
            </a:r>
            <a:endParaRPr lang="ru-RU" sz="23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1008</Words>
  <Application>Microsoft Office PowerPoint</Application>
  <PresentationFormat>Экран (4:3)</PresentationFormat>
  <Paragraphs>117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Слайд 1</vt:lpstr>
      <vt:lpstr>Цель введения ФГОС</vt:lpstr>
      <vt:lpstr>Приказ Министерства образования и науки РФ от 17 декабря 2010 г. № 1897</vt:lpstr>
      <vt:lpstr>Приказ Министерства образования и науки РФ от 17 декабря 2010 г. № 1897</vt:lpstr>
      <vt:lpstr>Основной целью методической работы являются</vt:lpstr>
      <vt:lpstr>Задачи методической работы школы:</vt:lpstr>
      <vt:lpstr>Критерии готовности педагогического коллектива школы к введению ФГОС</vt:lpstr>
      <vt:lpstr>Направления методической работы</vt:lpstr>
      <vt:lpstr>Индивидуализация профессионального развития педагогов</vt:lpstr>
      <vt:lpstr>Формы организации обучения педагогов</vt:lpstr>
      <vt:lpstr>Формы организации обучения педагогов</vt:lpstr>
      <vt:lpstr>План научно-методических семинаров  для педагогов</vt:lpstr>
      <vt:lpstr>План научно-методических семинаров  для педагогов</vt:lpstr>
      <vt:lpstr>Заседание методического совета школы</vt:lpstr>
      <vt:lpstr>Методическая служба школы в условиях введения ФГОС</vt:lpstr>
      <vt:lpstr>Слайд 16</vt:lpstr>
      <vt:lpstr>Слайд 17</vt:lpstr>
      <vt:lpstr>Два основных направления в реализации методической темы</vt:lpstr>
      <vt:lpstr>Качество методической работы</vt:lpstr>
      <vt:lpstr>Методическая темы школы</vt:lpstr>
      <vt:lpstr>Методические темы педагогов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Larisa</dc:creator>
  <cp:lastModifiedBy>Boss</cp:lastModifiedBy>
  <cp:revision>38</cp:revision>
  <dcterms:created xsi:type="dcterms:W3CDTF">2014-03-26T10:32:46Z</dcterms:created>
  <dcterms:modified xsi:type="dcterms:W3CDTF">2015-05-04T09:41:08Z</dcterms:modified>
</cp:coreProperties>
</file>