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000" b="1" cap="all" dirty="0" err="1" smtClean="0"/>
              <a:t>Селенгинское</a:t>
            </a:r>
            <a:r>
              <a:rPr lang="ru-RU" sz="2000" b="1" cap="all" dirty="0" smtClean="0"/>
              <a:t> районное управление образованием</a:t>
            </a:r>
            <a:r>
              <a:rPr lang="ru-RU" sz="2000" cap="all" dirty="0" smtClean="0"/>
              <a:t/>
            </a:r>
            <a:br>
              <a:rPr lang="ru-RU" sz="2000" cap="all" dirty="0" smtClean="0"/>
            </a:br>
            <a:r>
              <a:rPr lang="ru-RU" sz="2000" dirty="0" smtClean="0"/>
              <a:t>Муниципальное бюджетное общеобразовательное учреждение средняя общеобразовательная школа №4 </a:t>
            </a:r>
            <a:r>
              <a:rPr lang="ru-RU" sz="2000" dirty="0" smtClean="0"/>
              <a:t>г</a:t>
            </a:r>
            <a:r>
              <a:rPr lang="ru-RU" sz="2000" dirty="0" smtClean="0"/>
              <a:t>. </a:t>
            </a:r>
            <a:r>
              <a:rPr lang="ru-RU" sz="2000" dirty="0" smtClean="0"/>
              <a:t>Гусиноозерска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429264"/>
            <a:ext cx="6400800" cy="114301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smtClean="0">
                <a:solidFill>
                  <a:srgbClr val="FF0000"/>
                </a:solidFill>
              </a:rPr>
              <a:t>МОДЕЛЬ </a:t>
            </a:r>
            <a:r>
              <a:rPr lang="ru-RU" b="1" dirty="0" smtClean="0">
                <a:solidFill>
                  <a:srgbClr val="FF0000"/>
                </a:solidFill>
              </a:rPr>
              <a:t>ОРГАНИЗАЦИИ ОБРАЗОВАТЕЛЬНОГО ПРОЦЕССА»</a:t>
            </a: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052" name="Picture 4" descr="1-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572296" cy="371477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8" descr="P10709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221" y="2041796"/>
            <a:ext cx="4429109" cy="33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2"/>
          <p:cNvSpPr>
            <a:spLocks noGrp="1"/>
          </p:cNvSpPr>
          <p:nvPr>
            <p:ph type="title" idx="4294967295"/>
          </p:nvPr>
        </p:nvSpPr>
        <p:spPr>
          <a:xfrm>
            <a:off x="285720" y="214290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>Физкультура: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нелинейное расписание 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  <p:pic>
        <p:nvPicPr>
          <p:cNvPr id="29701" name="Picture 7" descr="P10709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149725"/>
            <a:ext cx="3392480" cy="254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9" descr="P10709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142984"/>
            <a:ext cx="3435369" cy="257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0" descr="P10709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85728"/>
            <a:ext cx="3671888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6" descr="P107096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3550" y="3933825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Модель организации образовательного процесса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28" name="Прямая со стрелкой 27"/>
          <p:cNvCxnSpPr>
            <a:stCxn id="2051" idx="3"/>
            <a:endCxn id="2052" idx="1"/>
          </p:cNvCxnSpPr>
          <p:nvPr/>
        </p:nvCxnSpPr>
        <p:spPr>
          <a:xfrm>
            <a:off x="4256341" y="903193"/>
            <a:ext cx="4173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43"/>
          <p:cNvGrpSpPr/>
          <p:nvPr/>
        </p:nvGrpSpPr>
        <p:grpSpPr>
          <a:xfrm>
            <a:off x="0" y="642918"/>
            <a:ext cx="9144000" cy="6072230"/>
            <a:chOff x="0" y="642918"/>
            <a:chExt cx="9144000" cy="6072230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428596" y="642918"/>
              <a:ext cx="8030857" cy="4857784"/>
              <a:chOff x="571472" y="785794"/>
              <a:chExt cx="8030857" cy="4857784"/>
            </a:xfrm>
          </p:grpSpPr>
          <p:sp>
            <p:nvSpPr>
              <p:cNvPr id="2051" name="Скругленный прямоугольник 3"/>
              <p:cNvSpPr>
                <a:spLocks noChangeArrowheads="1"/>
              </p:cNvSpPr>
              <p:nvPr/>
            </p:nvSpPr>
            <p:spPr bwMode="auto">
              <a:xfrm>
                <a:off x="3000364" y="785794"/>
                <a:ext cx="1398853" cy="520550"/>
              </a:xfrm>
              <a:prstGeom prst="roundRect">
                <a:avLst>
                  <a:gd name="adj" fmla="val 16667"/>
                </a:avLst>
              </a:prstGeom>
              <a:solidFill>
                <a:srgbClr val="92D05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УРОК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2" name="Скругленный прямоугольник 4"/>
              <p:cNvSpPr>
                <a:spLocks noChangeArrowheads="1"/>
              </p:cNvSpPr>
              <p:nvPr/>
            </p:nvSpPr>
            <p:spPr bwMode="auto">
              <a:xfrm>
                <a:off x="4816593" y="785794"/>
                <a:ext cx="2275879" cy="52055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Изучение нового знания и его моделирование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3" name="Прямоугольник 8"/>
              <p:cNvSpPr>
                <a:spLocks noChangeArrowheads="1"/>
              </p:cNvSpPr>
              <p:nvPr/>
            </p:nvSpPr>
            <p:spPr bwMode="auto">
              <a:xfrm>
                <a:off x="2359588" y="1413429"/>
                <a:ext cx="5528261" cy="33910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Учебное занятие: первичное закрепление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4" name="Прямоугольник с двумя усеченными противолежащими углами 9"/>
              <p:cNvSpPr>
                <a:spLocks/>
              </p:cNvSpPr>
              <p:nvPr/>
            </p:nvSpPr>
            <p:spPr bwMode="auto">
              <a:xfrm>
                <a:off x="571472" y="2285992"/>
                <a:ext cx="3245556" cy="879284"/>
              </a:xfrm>
              <a:custGeom>
                <a:avLst/>
                <a:gdLst>
                  <a:gd name="T0" fmla="*/ 0 w 3752850"/>
                  <a:gd name="T1" fmla="*/ 0 h 504825"/>
                  <a:gd name="T2" fmla="*/ 3668711 w 3752850"/>
                  <a:gd name="T3" fmla="*/ 0 h 504825"/>
                  <a:gd name="T4" fmla="*/ 3752850 w 3752850"/>
                  <a:gd name="T5" fmla="*/ 84139 h 504825"/>
                  <a:gd name="T6" fmla="*/ 3752850 w 3752850"/>
                  <a:gd name="T7" fmla="*/ 504825 h 504825"/>
                  <a:gd name="T8" fmla="*/ 3752850 w 3752850"/>
                  <a:gd name="T9" fmla="*/ 504825 h 504825"/>
                  <a:gd name="T10" fmla="*/ 84139 w 3752850"/>
                  <a:gd name="T11" fmla="*/ 504825 h 504825"/>
                  <a:gd name="T12" fmla="*/ 0 w 3752850"/>
                  <a:gd name="T13" fmla="*/ 420686 h 504825"/>
                  <a:gd name="T14" fmla="*/ 0 w 3752850"/>
                  <a:gd name="T15" fmla="*/ 0 h 5048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52850"/>
                  <a:gd name="T25" fmla="*/ 0 h 504825"/>
                  <a:gd name="T26" fmla="*/ 3752850 w 3752850"/>
                  <a:gd name="T27" fmla="*/ 504825 h 5048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52850" h="504825">
                    <a:moveTo>
                      <a:pt x="0" y="0"/>
                    </a:moveTo>
                    <a:lnTo>
                      <a:pt x="3668711" y="0"/>
                    </a:lnTo>
                    <a:lnTo>
                      <a:pt x="3752850" y="84139"/>
                    </a:lnTo>
                    <a:lnTo>
                      <a:pt x="3752850" y="504825"/>
                    </a:lnTo>
                    <a:lnTo>
                      <a:pt x="3752850" y="504825"/>
                    </a:lnTo>
                    <a:lnTo>
                      <a:pt x="84139" y="504825"/>
                    </a:lnTo>
                    <a:lnTo>
                      <a:pt x="0" y="420686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8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Запуск для новых видов ДЕ</a:t>
                </a:r>
                <a:endParaRPr kumimoji="0" lang="ru-RU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5" name="Овал 10"/>
              <p:cNvSpPr>
                <a:spLocks noChangeArrowheads="1"/>
              </p:cNvSpPr>
              <p:nvPr/>
            </p:nvSpPr>
            <p:spPr bwMode="auto">
              <a:xfrm>
                <a:off x="3571868" y="2428868"/>
                <a:ext cx="3943808" cy="44618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Диагностическая работа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6" name="Прямоугольник с двумя скругленными противолежащими углами 12"/>
              <p:cNvSpPr>
                <a:spLocks/>
              </p:cNvSpPr>
              <p:nvPr/>
            </p:nvSpPr>
            <p:spPr bwMode="auto">
              <a:xfrm>
                <a:off x="1928794" y="2928934"/>
                <a:ext cx="6363013" cy="464033"/>
              </a:xfrm>
              <a:custGeom>
                <a:avLst/>
                <a:gdLst>
                  <a:gd name="T0" fmla="*/ 82552 w 7696200"/>
                  <a:gd name="T1" fmla="*/ 0 h 495300"/>
                  <a:gd name="T2" fmla="*/ 7696200 w 7696200"/>
                  <a:gd name="T3" fmla="*/ 0 h 495300"/>
                  <a:gd name="T4" fmla="*/ 7696200 w 7696200"/>
                  <a:gd name="T5" fmla="*/ 0 h 495300"/>
                  <a:gd name="T6" fmla="*/ 7696200 w 7696200"/>
                  <a:gd name="T7" fmla="*/ 412748 h 495300"/>
                  <a:gd name="T8" fmla="*/ 7613648 w 7696200"/>
                  <a:gd name="T9" fmla="*/ 495300 h 495300"/>
                  <a:gd name="T10" fmla="*/ 0 w 7696200"/>
                  <a:gd name="T11" fmla="*/ 495300 h 495300"/>
                  <a:gd name="T12" fmla="*/ 0 w 7696200"/>
                  <a:gd name="T13" fmla="*/ 495300 h 495300"/>
                  <a:gd name="T14" fmla="*/ 0 w 7696200"/>
                  <a:gd name="T15" fmla="*/ 82552 h 495300"/>
                  <a:gd name="T16" fmla="*/ 82552 w 7696200"/>
                  <a:gd name="T17" fmla="*/ 0 h 4953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96200"/>
                  <a:gd name="T28" fmla="*/ 0 h 495300"/>
                  <a:gd name="T29" fmla="*/ 7696200 w 7696200"/>
                  <a:gd name="T30" fmla="*/ 495300 h 4953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96200" h="495300">
                    <a:moveTo>
                      <a:pt x="82552" y="0"/>
                    </a:moveTo>
                    <a:lnTo>
                      <a:pt x="7696200" y="0"/>
                    </a:lnTo>
                    <a:lnTo>
                      <a:pt x="7696200" y="412748"/>
                    </a:lnTo>
                    <a:cubicBezTo>
                      <a:pt x="7696200" y="458340"/>
                      <a:pt x="7659240" y="495300"/>
                      <a:pt x="7613648" y="495300"/>
                    </a:cubicBezTo>
                    <a:lnTo>
                      <a:pt x="0" y="495300"/>
                    </a:lnTo>
                    <a:lnTo>
                      <a:pt x="0" y="82552"/>
                    </a:lnTo>
                    <a:cubicBezTo>
                      <a:pt x="0" y="36960"/>
                      <a:pt x="36960" y="0"/>
                      <a:pt x="82552" y="0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Самооценка и самоконтроль обучающихся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7" name="Овал 14"/>
              <p:cNvSpPr>
                <a:spLocks noChangeArrowheads="1"/>
              </p:cNvSpPr>
              <p:nvPr/>
            </p:nvSpPr>
            <p:spPr bwMode="auto">
              <a:xfrm>
                <a:off x="6215074" y="3571876"/>
                <a:ext cx="2205004" cy="578257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Не присвоение умений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8" name="Овал 17"/>
              <p:cNvSpPr>
                <a:spLocks noChangeArrowheads="1"/>
              </p:cNvSpPr>
              <p:nvPr/>
            </p:nvSpPr>
            <p:spPr bwMode="auto">
              <a:xfrm>
                <a:off x="785786" y="3571876"/>
                <a:ext cx="2346755" cy="62287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Полное присвоение умений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9" name="Овал 18"/>
              <p:cNvSpPr>
                <a:spLocks noChangeArrowheads="1"/>
              </p:cNvSpPr>
              <p:nvPr/>
            </p:nvSpPr>
            <p:spPr bwMode="auto">
              <a:xfrm>
                <a:off x="3643306" y="3571876"/>
                <a:ext cx="2220754" cy="62287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Частичное присвоение умений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0" name="Прямоугольник 19"/>
              <p:cNvSpPr>
                <a:spLocks noChangeArrowheads="1"/>
              </p:cNvSpPr>
              <p:nvPr/>
            </p:nvSpPr>
            <p:spPr bwMode="auto">
              <a:xfrm>
                <a:off x="857224" y="4286256"/>
                <a:ext cx="2244379" cy="78581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Мастерские</a:t>
                </a:r>
                <a:r>
                  <a: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: выход на функциональный уровень, творчество </a:t>
                </a:r>
                <a:endPara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1" name="Прямоугольник 20"/>
              <p:cNvSpPr>
                <a:spLocks noChangeArrowheads="1"/>
              </p:cNvSpPr>
              <p:nvPr/>
            </p:nvSpPr>
            <p:spPr bwMode="auto">
              <a:xfrm>
                <a:off x="3428992" y="4286257"/>
                <a:ext cx="2606630" cy="78581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Лаборатории:</a:t>
                </a:r>
                <a:r>
                  <a: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выход на формальный и предметный уровни, творчество</a:t>
                </a:r>
                <a:endPara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2" name="Овал 21"/>
              <p:cNvSpPr>
                <a:spLocks noChangeArrowheads="1"/>
              </p:cNvSpPr>
              <p:nvPr/>
            </p:nvSpPr>
            <p:spPr bwMode="auto">
              <a:xfrm>
                <a:off x="2454088" y="1829869"/>
                <a:ext cx="5355011" cy="45612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Самостоятельная работа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3" name="Овал 24"/>
              <p:cNvSpPr>
                <a:spLocks noChangeArrowheads="1"/>
              </p:cNvSpPr>
              <p:nvPr/>
            </p:nvSpPr>
            <p:spPr bwMode="auto">
              <a:xfrm>
                <a:off x="785786" y="5214950"/>
                <a:ext cx="7643866" cy="42862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Контроль и оценка учителя: контрольная работа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4" name="Прямоугольник 19"/>
              <p:cNvSpPr>
                <a:spLocks noChangeArrowheads="1"/>
              </p:cNvSpPr>
              <p:nvPr/>
            </p:nvSpPr>
            <p:spPr bwMode="auto">
              <a:xfrm>
                <a:off x="6357950" y="4214818"/>
                <a:ext cx="2244379" cy="785818"/>
              </a:xfrm>
              <a:prstGeom prst="rect">
                <a:avLst/>
              </a:prstGeom>
              <a:solidFill>
                <a:srgbClr val="FFFF00">
                  <a:alpha val="28000"/>
                </a:srgbClr>
              </a:solidFill>
              <a:ln w="127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Учебная практика</a:t>
                </a:r>
                <a:r>
                  <a: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: выход на предметный уровень</a:t>
                </a:r>
                <a:endPara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9" name="Стрелка вниз 18"/>
            <p:cNvSpPr/>
            <p:nvPr/>
          </p:nvSpPr>
          <p:spPr>
            <a:xfrm>
              <a:off x="0" y="6143644"/>
              <a:ext cx="285752" cy="21431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низ 19"/>
            <p:cNvSpPr/>
            <p:nvPr/>
          </p:nvSpPr>
          <p:spPr>
            <a:xfrm>
              <a:off x="8858248" y="6143644"/>
              <a:ext cx="285752" cy="21431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трелка вниз 20"/>
            <p:cNvSpPr/>
            <p:nvPr/>
          </p:nvSpPr>
          <p:spPr>
            <a:xfrm>
              <a:off x="6715140" y="6215082"/>
              <a:ext cx="285752" cy="21431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 вниз 21"/>
            <p:cNvSpPr/>
            <p:nvPr/>
          </p:nvSpPr>
          <p:spPr>
            <a:xfrm>
              <a:off x="2428860" y="6215082"/>
              <a:ext cx="285752" cy="21431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вниз 22"/>
            <p:cNvSpPr/>
            <p:nvPr/>
          </p:nvSpPr>
          <p:spPr>
            <a:xfrm>
              <a:off x="4643438" y="6215082"/>
              <a:ext cx="285752" cy="21431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42844" y="6429396"/>
              <a:ext cx="8858312" cy="28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В Н Е У Р О Ч Н А Я    Д Е Я Т Е Л Ь Н О С Т Ь </a:t>
              </a:r>
              <a:endParaRPr lang="ru-RU" b="1" dirty="0"/>
            </a:p>
          </p:txBody>
        </p:sp>
        <p:sp>
          <p:nvSpPr>
            <p:cNvPr id="33" name="Горизонтальный свиток 32"/>
            <p:cNvSpPr/>
            <p:nvPr/>
          </p:nvSpPr>
          <p:spPr>
            <a:xfrm>
              <a:off x="1357290" y="5572140"/>
              <a:ext cx="6786610" cy="571504"/>
            </a:xfrm>
            <a:prstGeom prst="horizontalScroll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 smtClean="0"/>
                <a:t>Рефлексия</a:t>
              </a:r>
              <a:r>
                <a:rPr lang="ru-RU" sz="1600" dirty="0" smtClean="0"/>
                <a:t>: самооценка результатов собственной работы на уроках, занятиях,  самостоятельной, диагностической и контрольной  работы </a:t>
              </a:r>
              <a:endParaRPr lang="ru-RU" sz="1600" dirty="0"/>
            </a:p>
          </p:txBody>
        </p:sp>
      </p:grpSp>
      <p:cxnSp>
        <p:nvCxnSpPr>
          <p:cNvPr id="37" name="Прямая со стрелкой 36"/>
          <p:cNvCxnSpPr>
            <a:endCxn id="2058" idx="7"/>
          </p:cNvCxnSpPr>
          <p:nvPr/>
        </p:nvCxnSpPr>
        <p:spPr>
          <a:xfrm rot="10800000" flipV="1">
            <a:off x="2645990" y="3286124"/>
            <a:ext cx="2140324" cy="2340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786314" y="3286124"/>
            <a:ext cx="207170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4714876" y="3357562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214282" y="1285860"/>
            <a:ext cx="8572560" cy="3714776"/>
          </a:xfrm>
          <a:prstGeom prst="roundRect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85720" y="5072074"/>
            <a:ext cx="8429684" cy="1071570"/>
          </a:xfrm>
          <a:prstGeom prst="round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14282" y="642918"/>
            <a:ext cx="8429684" cy="571504"/>
          </a:xfrm>
          <a:prstGeom prst="round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solidFill>
                  <a:srgbClr val="FF0066"/>
                </a:solidFill>
              </a:rPr>
              <a:t>«</a:t>
            </a:r>
            <a:r>
              <a:rPr lang="ru-RU" sz="3600" b="1" i="1" dirty="0" smtClean="0">
                <a:solidFill>
                  <a:srgbClr val="FF0066"/>
                </a:solidFill>
              </a:rPr>
              <a:t>Если мы будем учить сегодня так, </a:t>
            </a:r>
            <a:br>
              <a:rPr lang="ru-RU" sz="3600" b="1" i="1" dirty="0" smtClean="0">
                <a:solidFill>
                  <a:srgbClr val="FF0066"/>
                </a:solidFill>
              </a:rPr>
            </a:br>
            <a:r>
              <a:rPr lang="ru-RU" sz="3600" b="1" i="1" dirty="0" smtClean="0">
                <a:solidFill>
                  <a:srgbClr val="FF0066"/>
                </a:solidFill>
              </a:rPr>
              <a:t>как  учили вчера, </a:t>
            </a:r>
            <a:br>
              <a:rPr lang="ru-RU" sz="3600" b="1" i="1" dirty="0" smtClean="0">
                <a:solidFill>
                  <a:srgbClr val="FF0066"/>
                </a:solidFill>
              </a:rPr>
            </a:br>
            <a:r>
              <a:rPr lang="ru-RU" sz="3600" b="1" i="1" dirty="0" smtClean="0">
                <a:solidFill>
                  <a:srgbClr val="FF0066"/>
                </a:solidFill>
              </a:rPr>
              <a:t>мы украдем у детей завтра</a:t>
            </a:r>
            <a:r>
              <a:rPr lang="ru-RU" b="1" dirty="0" smtClean="0">
                <a:solidFill>
                  <a:srgbClr val="FF0066"/>
                </a:solidFill>
              </a:rPr>
              <a:t>»</a:t>
            </a:r>
          </a:p>
          <a:p>
            <a:pPr algn="r" eaLnBrk="1" hangingPunct="1">
              <a:buFont typeface="Arial" charset="0"/>
              <a:buNone/>
            </a:pPr>
            <a:endParaRPr lang="ru-RU" b="1" dirty="0" smtClean="0">
              <a:solidFill>
                <a:srgbClr val="FF0066"/>
              </a:solidFill>
            </a:endParaRPr>
          </a:p>
          <a:p>
            <a:pPr algn="r" eaLnBrk="1" hangingPunct="1">
              <a:buFont typeface="Arial" charset="0"/>
              <a:buNone/>
            </a:pPr>
            <a:r>
              <a:rPr lang="ru-RU" b="1" dirty="0" smtClean="0">
                <a:solidFill>
                  <a:srgbClr val="FF0066"/>
                </a:solidFill>
              </a:rPr>
              <a:t>Джон </a:t>
            </a:r>
            <a:r>
              <a:rPr lang="ru-RU" b="1" dirty="0" err="1" smtClean="0">
                <a:solidFill>
                  <a:srgbClr val="FF0066"/>
                </a:solidFill>
              </a:rPr>
              <a:t>Дьюи</a:t>
            </a:r>
            <a:endParaRPr lang="ru-RU" b="1" dirty="0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125</Words>
  <PresentationFormat>Экран (4:3)</PresentationFormat>
  <Paragraphs>23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Селенгинское районное управление образованием Муниципальное бюджетное общеобразовательное учреждение средняя общеобразовательная школа №4 г. Гусиноозерска     </vt:lpstr>
      <vt:lpstr>Физкультура: нелинейное расписание </vt:lpstr>
      <vt:lpstr> Модель организации образовательного процесса  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22</cp:revision>
  <dcterms:created xsi:type="dcterms:W3CDTF">2014-12-02T14:29:37Z</dcterms:created>
  <dcterms:modified xsi:type="dcterms:W3CDTF">2015-03-26T16:31:36Z</dcterms:modified>
</cp:coreProperties>
</file>