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76" r:id="rId3"/>
    <p:sldId id="279" r:id="rId4"/>
    <p:sldId id="278" r:id="rId5"/>
    <p:sldId id="267" r:id="rId6"/>
    <p:sldId id="266" r:id="rId7"/>
    <p:sldId id="265" r:id="rId8"/>
    <p:sldId id="269" r:id="rId9"/>
    <p:sldId id="270" r:id="rId10"/>
    <p:sldId id="271" r:id="rId11"/>
    <p:sldId id="274" r:id="rId12"/>
    <p:sldId id="272" r:id="rId13"/>
    <p:sldId id="280" r:id="rId14"/>
    <p:sldId id="273" r:id="rId15"/>
    <p:sldId id="275" r:id="rId16"/>
    <p:sldId id="277" r:id="rId17"/>
    <p:sldId id="258" r:id="rId18"/>
    <p:sldId id="257" r:id="rId19"/>
    <p:sldId id="256" r:id="rId20"/>
    <p:sldId id="259" r:id="rId21"/>
    <p:sldId id="264" r:id="rId22"/>
    <p:sldId id="260" r:id="rId23"/>
    <p:sldId id="261" r:id="rId24"/>
    <p:sldId id="262" r:id="rId25"/>
    <p:sldId id="263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&#1058;&#1045;&#1057;&#1058;%20&#1057;&#1055;&#1048;&#1051;&#1041;&#1045;&#1056;&#1043;&#1045;&#1056;&#1040;%207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ТЕСТ СПИЛБЕРГЕРА 7 класс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'[ТЕСТ СПИЛБЕРГЕРА 7 класс.xlsx]Ответы на форму'!$F$94:$F$122</c:f>
              <c:strCache>
                <c:ptCount val="29"/>
                <c:pt idx="0">
                  <c:v>Гурожанова Юлия</c:v>
                </c:pt>
                <c:pt idx="1">
                  <c:v>Озолина Лера</c:v>
                </c:pt>
                <c:pt idx="2">
                  <c:v>Васильев Костя</c:v>
                </c:pt>
                <c:pt idx="3">
                  <c:v>Подгорная Янна</c:v>
                </c:pt>
                <c:pt idx="4">
                  <c:v>Акулов Виталий</c:v>
                </c:pt>
                <c:pt idx="5">
                  <c:v>Андреева Саша</c:v>
                </c:pt>
                <c:pt idx="6">
                  <c:v>Бреусова Светлана</c:v>
                </c:pt>
                <c:pt idx="7">
                  <c:v>Габитова Арина</c:v>
                </c:pt>
                <c:pt idx="8">
                  <c:v>Бондарь Илья</c:v>
                </c:pt>
                <c:pt idx="9">
                  <c:v>Галсанова Пылжит</c:v>
                </c:pt>
                <c:pt idx="10">
                  <c:v>Давидовский Саша</c:v>
                </c:pt>
                <c:pt idx="11">
                  <c:v>Домышев Артем</c:v>
                </c:pt>
                <c:pt idx="12">
                  <c:v>Жапова Октябрина</c:v>
                </c:pt>
                <c:pt idx="13">
                  <c:v>Малышев Павел</c:v>
                </c:pt>
                <c:pt idx="14">
                  <c:v>Елизов Денис</c:v>
                </c:pt>
                <c:pt idx="15">
                  <c:v>Ибрагимова Надя</c:v>
                </c:pt>
                <c:pt idx="16">
                  <c:v>Лесникова Катя</c:v>
                </c:pt>
                <c:pt idx="17">
                  <c:v>Коновалова Евгения</c:v>
                </c:pt>
                <c:pt idx="18">
                  <c:v>Лесников Костя</c:v>
                </c:pt>
                <c:pt idx="19">
                  <c:v>Малыгина Ирина</c:v>
                </c:pt>
                <c:pt idx="20">
                  <c:v>Теркина Анна</c:v>
                </c:pt>
                <c:pt idx="21">
                  <c:v>Урбасаев Вова</c:v>
                </c:pt>
                <c:pt idx="22">
                  <c:v>Мисайлов Костя</c:v>
                </c:pt>
                <c:pt idx="23">
                  <c:v>Липский Сергей</c:v>
                </c:pt>
                <c:pt idx="24">
                  <c:v>Клепиков Даниил</c:v>
                </c:pt>
                <c:pt idx="25">
                  <c:v>Мухина Татьяна</c:v>
                </c:pt>
                <c:pt idx="26">
                  <c:v>Антонов Юра</c:v>
                </c:pt>
                <c:pt idx="27">
                  <c:v>Проничев Семен</c:v>
                </c:pt>
                <c:pt idx="28">
                  <c:v>Шашков Денис</c:v>
                </c:pt>
              </c:strCache>
            </c:strRef>
          </c:cat>
          <c:val>
            <c:numRef>
              <c:f>'[ТЕСТ СПИЛБЕРГЕРА 7 класс.xlsx]Ответы на форму'!$G$94:$G$122</c:f>
              <c:numCache>
                <c:formatCode>General</c:formatCode>
                <c:ptCount val="29"/>
                <c:pt idx="0">
                  <c:v>54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49</c:v>
                </c:pt>
                <c:pt idx="6">
                  <c:v>49</c:v>
                </c:pt>
                <c:pt idx="7">
                  <c:v>47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44</c:v>
                </c:pt>
                <c:pt idx="12">
                  <c:v>43</c:v>
                </c:pt>
                <c:pt idx="13">
                  <c:v>42</c:v>
                </c:pt>
                <c:pt idx="14">
                  <c:v>42</c:v>
                </c:pt>
                <c:pt idx="15">
                  <c:v>41</c:v>
                </c:pt>
                <c:pt idx="16">
                  <c:v>41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39</c:v>
                </c:pt>
                <c:pt idx="21">
                  <c:v>37</c:v>
                </c:pt>
                <c:pt idx="22">
                  <c:v>36</c:v>
                </c:pt>
                <c:pt idx="23">
                  <c:v>36</c:v>
                </c:pt>
                <c:pt idx="24">
                  <c:v>33</c:v>
                </c:pt>
                <c:pt idx="25">
                  <c:v>33</c:v>
                </c:pt>
                <c:pt idx="26">
                  <c:v>32</c:v>
                </c:pt>
                <c:pt idx="27">
                  <c:v>30</c:v>
                </c:pt>
                <c:pt idx="2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12096"/>
        <c:axId val="175013888"/>
      </c:barChart>
      <c:catAx>
        <c:axId val="17501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013888"/>
        <c:crosses val="autoZero"/>
        <c:auto val="1"/>
        <c:lblAlgn val="ctr"/>
        <c:lblOffset val="100"/>
        <c:noMultiLvlLbl val="0"/>
      </c:catAx>
      <c:valAx>
        <c:axId val="1750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01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DA1-5A71-43D4-8A9C-3BC1A5AE607E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A2C3-F6B6-4323-B28D-2BF5FB92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A2C3-F6B6-4323-B28D-2BF5FB92A46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9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9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7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5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1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6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C524-0E6E-4AFE-AE1B-C1DE6A8F6308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CBDF-8C63-4981-8D87-08CEB391A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0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24000" r="3603" b="39647"/>
          <a:stretch/>
        </p:blipFill>
        <p:spPr bwMode="auto">
          <a:xfrm>
            <a:off x="1475656" y="-30832"/>
            <a:ext cx="6048672" cy="642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97249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как инструмент внутреннего и внешнего мониторинга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41133" y="177281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Сервисы </a:t>
            </a:r>
            <a:r>
              <a:rPr lang="en-US" sz="4400" b="1" dirty="0" smtClean="0"/>
              <a:t>GOOGLE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883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Уровень удовлетворенности учителей- 2014</a:t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5000" r="22574" b="4706"/>
          <a:stretch/>
        </p:blipFill>
        <p:spPr bwMode="auto">
          <a:xfrm>
            <a:off x="1547664" y="769649"/>
            <a:ext cx="6871447" cy="61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12685" r="15777" b="8412"/>
          <a:stretch/>
        </p:blipFill>
        <p:spPr bwMode="auto">
          <a:xfrm>
            <a:off x="-180528" y="332656"/>
            <a:ext cx="9771017" cy="60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16114" r="28419" b="4529"/>
          <a:stretch/>
        </p:blipFill>
        <p:spPr bwMode="auto">
          <a:xfrm>
            <a:off x="323528" y="260648"/>
            <a:ext cx="883435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2"/>
            <a:ext cx="8892480" cy="4525963"/>
          </a:xfrm>
        </p:spPr>
        <p:txBody>
          <a:bodyPr>
            <a:normAutofit/>
          </a:bodyPr>
          <a:lstStyle/>
          <a:p>
            <a:r>
              <a:rPr lang="ru-RU" sz="4000" dirty="0"/>
              <a:t>Оценка </a:t>
            </a:r>
            <a:r>
              <a:rPr lang="ru-RU" sz="4000" dirty="0" smtClean="0"/>
              <a:t>соответствия </a:t>
            </a:r>
            <a:r>
              <a:rPr lang="ru-RU" sz="4000" dirty="0"/>
              <a:t>требованиям, </a:t>
            </a:r>
            <a:r>
              <a:rPr lang="ru-RU" sz="4000" dirty="0" smtClean="0"/>
              <a:t>предъявляемым к учителю , может </a:t>
            </a:r>
            <a:r>
              <a:rPr lang="ru-RU" sz="4000" dirty="0"/>
              <a:t>быть проведена </a:t>
            </a:r>
            <a:r>
              <a:rPr lang="ru-RU" sz="4000" dirty="0" smtClean="0"/>
              <a:t>посредством внутреннего </a:t>
            </a:r>
            <a:r>
              <a:rPr lang="ru-RU" sz="4000" dirty="0"/>
              <a:t>аудита</a:t>
            </a:r>
            <a:r>
              <a:rPr lang="ru-RU" sz="4000" dirty="0" smtClean="0"/>
              <a:t>, включающего…… </a:t>
            </a:r>
            <a:r>
              <a:rPr lang="ru-RU" sz="4000" b="1" dirty="0" smtClean="0"/>
              <a:t>посещение проводимых </a:t>
            </a:r>
            <a:r>
              <a:rPr lang="ru-RU" sz="4000" b="1" dirty="0"/>
              <a:t>им уроков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ТЕХНОЛОГИЧЕСКАЯ КАРТА СИСТЕМНОГО АНАЛИЗА И ОЦЕНКА ЭФФЕКТИВНОСТИ УРОКА (по В. П. Симонову)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12029" r="22357" b="5000"/>
          <a:stretch/>
        </p:blipFill>
        <p:spPr bwMode="auto">
          <a:xfrm>
            <a:off x="899592" y="980728"/>
            <a:ext cx="7001691" cy="63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7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13274" r="14963" b="7631"/>
          <a:stretch/>
        </p:blipFill>
        <p:spPr bwMode="auto">
          <a:xfrm>
            <a:off x="0" y="68769"/>
            <a:ext cx="11094558" cy="678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9036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соответствии </a:t>
            </a:r>
            <a:r>
              <a:rPr lang="ru-RU" sz="3600" dirty="0" smtClean="0"/>
              <a:t> со стратегией </a:t>
            </a:r>
            <a:r>
              <a:rPr lang="ru-RU" sz="3600" dirty="0"/>
              <a:t>современного образования в меняющемся </a:t>
            </a:r>
            <a:r>
              <a:rPr lang="ru-RU" sz="3600" dirty="0" smtClean="0"/>
              <a:t>мире, он (Стандарт) существенно наполняется психолого-педагогическими компетенциями, призванными помочь </a:t>
            </a:r>
            <a:r>
              <a:rPr lang="ru-RU" sz="3600" dirty="0"/>
              <a:t>учителю в решении </a:t>
            </a:r>
            <a:r>
              <a:rPr lang="ru-RU" sz="3600" dirty="0" smtClean="0"/>
              <a:t>новых стоящих перед </a:t>
            </a:r>
            <a:r>
              <a:rPr lang="ru-RU" sz="3600" dirty="0"/>
              <a:t>ним </a:t>
            </a:r>
            <a:r>
              <a:rPr lang="ru-RU" sz="3600" dirty="0" smtClean="0"/>
              <a:t>проблем.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7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учащихся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34941" r="52518" b="35089"/>
          <a:stretch/>
        </p:blipFill>
        <p:spPr bwMode="auto">
          <a:xfrm>
            <a:off x="450856" y="1052738"/>
            <a:ext cx="6388409" cy="271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50000" r="51140" b="20059"/>
          <a:stretch/>
        </p:blipFill>
        <p:spPr bwMode="auto">
          <a:xfrm>
            <a:off x="450855" y="3814057"/>
            <a:ext cx="6388408" cy="264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5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Анкетирование учащихся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20708" r="43185" b="21723"/>
          <a:stretch/>
        </p:blipFill>
        <p:spPr bwMode="auto">
          <a:xfrm>
            <a:off x="611562" y="692698"/>
            <a:ext cx="7243321" cy="448099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5028" r="51085" b="42283"/>
          <a:stretch/>
        </p:blipFill>
        <p:spPr bwMode="auto">
          <a:xfrm>
            <a:off x="497542" y="4869161"/>
            <a:ext cx="5715001" cy="172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1" y="1196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 -объективный </a:t>
            </a:r>
            <a:r>
              <a:rPr lang="ru-RU" dirty="0"/>
              <a:t>измеритель квалификации педагога</a:t>
            </a:r>
            <a:br>
              <a:rPr lang="ru-RU" dirty="0"/>
            </a:b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78" y="2492896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Расширяя границы свободы педагога, профессиональный </a:t>
            </a:r>
            <a:r>
              <a:rPr lang="ru-RU" dirty="0"/>
              <a:t>стандарт </a:t>
            </a:r>
            <a:r>
              <a:rPr lang="ru-RU" dirty="0" smtClean="0"/>
              <a:t>одновременно </a:t>
            </a:r>
            <a:r>
              <a:rPr lang="ru-RU" dirty="0"/>
              <a:t>повышает его </a:t>
            </a:r>
            <a:r>
              <a:rPr lang="ru-RU" dirty="0" smtClean="0"/>
              <a:t>ответственность </a:t>
            </a:r>
            <a:r>
              <a:rPr lang="ru-RU" dirty="0"/>
              <a:t>за результаты своего труда, </a:t>
            </a:r>
            <a:r>
              <a:rPr lang="ru-RU" dirty="0" smtClean="0"/>
              <a:t>предъявляя </a:t>
            </a:r>
            <a:r>
              <a:rPr lang="ru-RU" dirty="0"/>
              <a:t>требования к его квалификации, предлагая критерии ее оценки.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 ситуативной и личностной тревожности </a:t>
            </a:r>
            <a:r>
              <a:rPr lang="ru-RU" dirty="0" err="1" smtClean="0"/>
              <a:t>Спилбергера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1657" r="19816" b="5028"/>
          <a:stretch/>
        </p:blipFill>
        <p:spPr bwMode="auto">
          <a:xfrm>
            <a:off x="827584" y="1340768"/>
            <a:ext cx="7557248" cy="634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r="45343" b="4369"/>
          <a:stretch/>
        </p:blipFill>
        <p:spPr bwMode="auto">
          <a:xfrm>
            <a:off x="899592" y="0"/>
            <a:ext cx="7207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4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85282" y="383215"/>
          <a:ext cx="9314564" cy="609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84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05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применения стандарта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Определять </a:t>
            </a:r>
            <a:r>
              <a:rPr lang="ru-RU" dirty="0"/>
              <a:t>необходимую </a:t>
            </a:r>
            <a:r>
              <a:rPr lang="ru-RU" dirty="0" smtClean="0"/>
              <a:t>квалификацию педагога, </a:t>
            </a:r>
            <a:r>
              <a:rPr lang="ru-RU" dirty="0"/>
              <a:t>которая влияет </a:t>
            </a:r>
            <a:r>
              <a:rPr lang="ru-RU" dirty="0" smtClean="0"/>
              <a:t>на </a:t>
            </a:r>
            <a:r>
              <a:rPr lang="ru-RU" dirty="0"/>
              <a:t>результаты обучения, воспитания и </a:t>
            </a:r>
            <a:r>
              <a:rPr lang="ru-RU" dirty="0" smtClean="0"/>
              <a:t>развития ребенка.</a:t>
            </a:r>
            <a:endParaRPr lang="ru-RU" dirty="0"/>
          </a:p>
          <a:p>
            <a:r>
              <a:rPr lang="ru-RU" dirty="0" smtClean="0"/>
              <a:t>Обеспечить </a:t>
            </a:r>
            <a:r>
              <a:rPr lang="ru-RU" dirty="0"/>
              <a:t>необходимую подготовку </a:t>
            </a:r>
            <a:r>
              <a:rPr lang="ru-RU" dirty="0" smtClean="0"/>
              <a:t>педагога для </a:t>
            </a:r>
            <a:r>
              <a:rPr lang="ru-RU" dirty="0"/>
              <a:t>получения </a:t>
            </a:r>
            <a:r>
              <a:rPr lang="ru-RU" dirty="0" smtClean="0"/>
              <a:t>высоких </a:t>
            </a:r>
            <a:r>
              <a:rPr lang="ru-RU" dirty="0"/>
              <a:t>результатов его </a:t>
            </a:r>
            <a:r>
              <a:rPr lang="ru-RU" dirty="0" smtClean="0"/>
              <a:t>труда.</a:t>
            </a:r>
            <a:endParaRPr lang="ru-RU" dirty="0"/>
          </a:p>
          <a:p>
            <a:r>
              <a:rPr lang="ru-RU" dirty="0" smtClean="0"/>
              <a:t>Обеспечить </a:t>
            </a:r>
            <a:r>
              <a:rPr lang="ru-RU" dirty="0"/>
              <a:t>необходимую осведомленность педагога о предъявляемых к нему </a:t>
            </a:r>
            <a:r>
              <a:rPr lang="ru-RU" dirty="0" smtClean="0"/>
              <a:t>требованиях.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Профессиональная ИКТ -компетентность: </a:t>
            </a:r>
          </a:p>
          <a:p>
            <a:r>
              <a:rPr lang="ru-RU" dirty="0"/>
              <a:t>квалифицированное использование общераспространенных в данной профессиональной области в развитых странах средств ИКТ при решении профессиональных задач там, где это необходимо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вопросов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Респонденту предлагается вписать короткий ответ.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(абзац).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Респондент вписывает развернутый ответ.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списка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 должен выбрать один вариант ответа из нескольких.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из списка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 может выбрать несколько вариантов ответа. 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Выпадающий список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 выбирает один вариант из раскрывающегося меню.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 должен поставить оценку, используя цифровую шкалу (например, от 1 до 5).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Сетка.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Респондент выбирает определенные точки в сетке, состоящей из столбцов и строк.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 выбирает дату, используя календарь.</a:t>
            </a:r>
          </a:p>
          <a:p>
            <a:pPr algn="l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Респондент выбирает точное время или временной промежуток.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9387"/>
            <a:ext cx="8892480" cy="87334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Дифференциация уровней профессионального стандарта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2000" r="18382" b="5765"/>
          <a:stretch/>
        </p:blipFill>
        <p:spPr bwMode="auto">
          <a:xfrm>
            <a:off x="827584" y="836712"/>
            <a:ext cx="7933766" cy="626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6140"/>
          <a:stretch/>
        </p:blipFill>
        <p:spPr bwMode="auto">
          <a:xfrm>
            <a:off x="6025" y="152400"/>
            <a:ext cx="1144344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Форма «Удовлетворенность родителей качеством образования»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16971" r="23015" b="4000"/>
          <a:stretch/>
        </p:blipFill>
        <p:spPr bwMode="auto">
          <a:xfrm>
            <a:off x="1043608" y="1293223"/>
            <a:ext cx="6790765" cy="602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24124" r="34705" b="4763"/>
          <a:stretch/>
        </p:blipFill>
        <p:spPr bwMode="auto">
          <a:xfrm>
            <a:off x="-8050" y="188640"/>
            <a:ext cx="9152050" cy="628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314</Words>
  <Application>Microsoft Office PowerPoint</Application>
  <PresentationFormat>Экран (4:3)</PresentationFormat>
  <Paragraphs>32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как инструмент внутреннего и внешнего мониторинга</vt:lpstr>
      <vt:lpstr>Стандарт -объективный измеритель квалификации педагога . </vt:lpstr>
      <vt:lpstr>Цель применения стандарта  </vt:lpstr>
      <vt:lpstr>Презентация PowerPoint</vt:lpstr>
      <vt:lpstr>Типы вопросов</vt:lpstr>
      <vt:lpstr>Дифференциация уровней профессионального стандарта </vt:lpstr>
      <vt:lpstr>Презентация PowerPoint</vt:lpstr>
      <vt:lpstr>Форма «Удовлетворенность родителей качеством образования»</vt:lpstr>
      <vt:lpstr>Презентация PowerPoint</vt:lpstr>
      <vt:lpstr>Уровень удовлетворенности учителей- 2014 </vt:lpstr>
      <vt:lpstr>Презентация PowerPoint</vt:lpstr>
      <vt:lpstr>Презентация PowerPoint</vt:lpstr>
      <vt:lpstr>Презентация PowerPoint</vt:lpstr>
      <vt:lpstr>ТЕХНОЛОГИЧЕСКАЯ КАРТА СИСТЕМНОГО АНАЛИЗА И ОЦЕНКА ЭФФЕКТИВНОСТИ УРОКА (по В. П. Симонову) </vt:lpstr>
      <vt:lpstr>Презентация PowerPoint</vt:lpstr>
      <vt:lpstr>Презентация PowerPoint</vt:lpstr>
      <vt:lpstr>Презентация PowerPoint</vt:lpstr>
      <vt:lpstr>Анкетирование учащихся</vt:lpstr>
      <vt:lpstr>Анкетирование учащихся</vt:lpstr>
      <vt:lpstr>Тест ситуативной и личностной тревожности Спилбергера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Анкетирование учащихся</dc:title>
  <dc:creator>Ogor</dc:creator>
  <cp:lastModifiedBy>Ogor</cp:lastModifiedBy>
  <cp:revision>20</cp:revision>
  <dcterms:created xsi:type="dcterms:W3CDTF">2015-03-26T08:08:10Z</dcterms:created>
  <dcterms:modified xsi:type="dcterms:W3CDTF">2015-03-26T15:39:34Z</dcterms:modified>
</cp:coreProperties>
</file>