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6" r:id="rId18"/>
    <p:sldId id="275" r:id="rId19"/>
    <p:sldId id="270" r:id="rId20"/>
    <p:sldId id="27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F5D9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118EB-5A70-4A85-A051-34D252FEA84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4B16A8-CFAA-4C45-9510-6A60A53EC8D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/>
            <a:t>Министерство образования и науки РБ</a:t>
          </a:r>
          <a:endParaRPr lang="ru-RU" sz="1800" b="1" dirty="0"/>
        </a:p>
      </dgm:t>
    </dgm:pt>
    <dgm:pt modelId="{79ABF22A-6239-408B-8C31-84FBB1D83D86}" type="parTrans" cxnId="{A16384FC-DD97-487D-8799-765D4867034F}">
      <dgm:prSet/>
      <dgm:spPr/>
      <dgm:t>
        <a:bodyPr/>
        <a:lstStyle/>
        <a:p>
          <a:endParaRPr lang="ru-RU"/>
        </a:p>
      </dgm:t>
    </dgm:pt>
    <dgm:pt modelId="{116CE039-FDF2-44A4-BD26-260410DAFF7C}" type="sibTrans" cxnId="{A16384FC-DD97-487D-8799-765D4867034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034029-B2CA-41E0-9BD8-98F542A280C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b="1" dirty="0" smtClean="0"/>
            <a:t>Бурятский институт образовательной политики</a:t>
          </a:r>
          <a:endParaRPr lang="ru-RU" sz="1800" b="1" dirty="0"/>
        </a:p>
      </dgm:t>
    </dgm:pt>
    <dgm:pt modelId="{3550698A-B78D-4545-9223-9F996A794758}" type="parTrans" cxnId="{28D48D1A-86D9-460D-BD4D-D8ADC9803319}">
      <dgm:prSet/>
      <dgm:spPr/>
      <dgm:t>
        <a:bodyPr/>
        <a:lstStyle/>
        <a:p>
          <a:endParaRPr lang="ru-RU"/>
        </a:p>
      </dgm:t>
    </dgm:pt>
    <dgm:pt modelId="{991E7FAC-90BD-44F1-94F0-7DB17D2CDA38}" type="sibTrans" cxnId="{28D48D1A-86D9-460D-BD4D-D8ADC980331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F5BA0F0C-E1B5-4469-ACFA-8128F02307E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Экспертная группа при Аттестационной комиссии </a:t>
          </a:r>
          <a:r>
            <a:rPr lang="ru-RU" sz="1800" b="1" dirty="0" err="1" smtClean="0"/>
            <a:t>МОиН</a:t>
          </a:r>
          <a:r>
            <a:rPr lang="ru-RU" sz="1800" b="1" dirty="0" smtClean="0"/>
            <a:t> РБ</a:t>
          </a:r>
          <a:endParaRPr lang="ru-RU" sz="1800" b="1" dirty="0"/>
        </a:p>
      </dgm:t>
    </dgm:pt>
    <dgm:pt modelId="{60BE3802-AC51-4948-9EFB-3F385B74C81B}" type="parTrans" cxnId="{4F257511-4836-4E43-94A6-26689FA52625}">
      <dgm:prSet/>
      <dgm:spPr/>
      <dgm:t>
        <a:bodyPr/>
        <a:lstStyle/>
        <a:p>
          <a:endParaRPr lang="ru-RU"/>
        </a:p>
      </dgm:t>
    </dgm:pt>
    <dgm:pt modelId="{1196AFFB-EA87-4A17-B9FF-CA037832949E}" type="sibTrans" cxnId="{4F257511-4836-4E43-94A6-26689FA5262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A375B0-1E0A-4800-BA1F-822583DF2484}" type="pres">
      <dgm:prSet presAssocID="{96A118EB-5A70-4A85-A051-34D252FEA8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7D013E-1264-4C9A-9814-06EBFEB9D72F}" type="pres">
      <dgm:prSet presAssocID="{96A118EB-5A70-4A85-A051-34D252FEA84B}" presName="dot1" presStyleLbl="alignNode1" presStyleIdx="0" presStyleCnt="12"/>
      <dgm:spPr/>
    </dgm:pt>
    <dgm:pt modelId="{0C86D399-3F0A-4054-929F-AA383B679307}" type="pres">
      <dgm:prSet presAssocID="{96A118EB-5A70-4A85-A051-34D252FEA84B}" presName="dot2" presStyleLbl="alignNode1" presStyleIdx="1" presStyleCnt="12"/>
      <dgm:spPr/>
    </dgm:pt>
    <dgm:pt modelId="{A6688140-0CAA-4627-9849-AA69B95B68DA}" type="pres">
      <dgm:prSet presAssocID="{96A118EB-5A70-4A85-A051-34D252FEA84B}" presName="dot3" presStyleLbl="alignNode1" presStyleIdx="2" presStyleCnt="12"/>
      <dgm:spPr/>
    </dgm:pt>
    <dgm:pt modelId="{47F5A8BC-3E06-4691-9E3C-1BEF2271F9AE}" type="pres">
      <dgm:prSet presAssocID="{96A118EB-5A70-4A85-A051-34D252FEA84B}" presName="dot4" presStyleLbl="alignNode1" presStyleIdx="3" presStyleCnt="12"/>
      <dgm:spPr/>
    </dgm:pt>
    <dgm:pt modelId="{F729A04A-5661-46B8-9A6C-7F86D02F64B1}" type="pres">
      <dgm:prSet presAssocID="{96A118EB-5A70-4A85-A051-34D252FEA84B}" presName="dot5" presStyleLbl="alignNode1" presStyleIdx="4" presStyleCnt="12"/>
      <dgm:spPr/>
    </dgm:pt>
    <dgm:pt modelId="{74A0B690-05CF-44F9-8FFB-7ACD47579154}" type="pres">
      <dgm:prSet presAssocID="{96A118EB-5A70-4A85-A051-34D252FEA84B}" presName="dotArrow1" presStyleLbl="alignNode1" presStyleIdx="5" presStyleCnt="12"/>
      <dgm:spPr/>
    </dgm:pt>
    <dgm:pt modelId="{203F5B2B-3EB0-45A4-B429-ADFDE5401C46}" type="pres">
      <dgm:prSet presAssocID="{96A118EB-5A70-4A85-A051-34D252FEA84B}" presName="dotArrow2" presStyleLbl="alignNode1" presStyleIdx="6" presStyleCnt="12"/>
      <dgm:spPr/>
    </dgm:pt>
    <dgm:pt modelId="{5DFD3FB2-3D58-4280-873B-8A0F06A0A255}" type="pres">
      <dgm:prSet presAssocID="{96A118EB-5A70-4A85-A051-34D252FEA84B}" presName="dotArrow3" presStyleLbl="alignNode1" presStyleIdx="7" presStyleCnt="12"/>
      <dgm:spPr/>
    </dgm:pt>
    <dgm:pt modelId="{17A9C1DB-80BD-4A1D-B600-163B9C227001}" type="pres">
      <dgm:prSet presAssocID="{96A118EB-5A70-4A85-A051-34D252FEA84B}" presName="dotArrow4" presStyleLbl="alignNode1" presStyleIdx="8" presStyleCnt="12"/>
      <dgm:spPr/>
    </dgm:pt>
    <dgm:pt modelId="{270A1C6F-0098-4756-9D61-17DAF351C070}" type="pres">
      <dgm:prSet presAssocID="{96A118EB-5A70-4A85-A051-34D252FEA84B}" presName="dotArrow5" presStyleLbl="alignNode1" presStyleIdx="9" presStyleCnt="12"/>
      <dgm:spPr/>
    </dgm:pt>
    <dgm:pt modelId="{45A0498F-BBAA-4310-B156-E83FF112A193}" type="pres">
      <dgm:prSet presAssocID="{96A118EB-5A70-4A85-A051-34D252FEA84B}" presName="dotArrow6" presStyleLbl="alignNode1" presStyleIdx="10" presStyleCnt="12"/>
      <dgm:spPr/>
    </dgm:pt>
    <dgm:pt modelId="{482E0986-B42F-4336-B219-ABFAEAF9F2F6}" type="pres">
      <dgm:prSet presAssocID="{96A118EB-5A70-4A85-A051-34D252FEA84B}" presName="dotArrow7" presStyleLbl="alignNode1" presStyleIdx="11" presStyleCnt="12"/>
      <dgm:spPr/>
    </dgm:pt>
    <dgm:pt modelId="{B41602B0-9F82-4068-B29F-90D068021614}" type="pres">
      <dgm:prSet presAssocID="{174B16A8-CFAA-4C45-9510-6A60A53EC8D2}" presName="parTx1" presStyleLbl="node1" presStyleIdx="0" presStyleCnt="3" custLinFactNeighborX="13280" custLinFactNeighborY="-8982"/>
      <dgm:spPr/>
      <dgm:t>
        <a:bodyPr/>
        <a:lstStyle/>
        <a:p>
          <a:endParaRPr lang="ru-RU"/>
        </a:p>
      </dgm:t>
    </dgm:pt>
    <dgm:pt modelId="{BF2B5CDF-BDE8-47F1-9607-612FC06E1B04}" type="pres">
      <dgm:prSet presAssocID="{116CE039-FDF2-44A4-BD26-260410DAFF7C}" presName="picture1" presStyleCnt="0"/>
      <dgm:spPr/>
    </dgm:pt>
    <dgm:pt modelId="{E7C28949-AB6C-45E7-B319-0E078E5D8F07}" type="pres">
      <dgm:prSet presAssocID="{116CE039-FDF2-44A4-BD26-260410DAFF7C}" presName="imageRepeatNode" presStyleLbl="fgImgPlace1" presStyleIdx="0" presStyleCnt="3" custLinFactNeighborX="-33885" custLinFactNeighborY="12588"/>
      <dgm:spPr/>
      <dgm:t>
        <a:bodyPr/>
        <a:lstStyle/>
        <a:p>
          <a:endParaRPr lang="ru-RU"/>
        </a:p>
      </dgm:t>
    </dgm:pt>
    <dgm:pt modelId="{46253469-2213-4864-8CFF-DAFF0B890BB8}" type="pres">
      <dgm:prSet presAssocID="{82034029-B2CA-41E0-9BD8-98F542A280CF}" presName="parTx2" presStyleLbl="node1" presStyleIdx="1" presStyleCnt="3" custLinFactNeighborX="3089" custLinFactNeighborY="-52185"/>
      <dgm:spPr/>
      <dgm:t>
        <a:bodyPr/>
        <a:lstStyle/>
        <a:p>
          <a:endParaRPr lang="ru-RU"/>
        </a:p>
      </dgm:t>
    </dgm:pt>
    <dgm:pt modelId="{A47CF3C5-8950-4E19-A24D-40FF41331515}" type="pres">
      <dgm:prSet presAssocID="{991E7FAC-90BD-44F1-94F0-7DB17D2CDA38}" presName="picture2" presStyleCnt="0"/>
      <dgm:spPr/>
    </dgm:pt>
    <dgm:pt modelId="{3D6FF0F8-8B3B-4E00-AFA2-AD61E9B7A8A9}" type="pres">
      <dgm:prSet presAssocID="{991E7FAC-90BD-44F1-94F0-7DB17D2CDA38}" presName="imageRepeatNode" presStyleLbl="fgImgPlace1" presStyleIdx="1" presStyleCnt="3" custLinFactNeighborX="-31743" custLinFactNeighborY="-17252"/>
      <dgm:spPr/>
      <dgm:t>
        <a:bodyPr/>
        <a:lstStyle/>
        <a:p>
          <a:endParaRPr lang="ru-RU"/>
        </a:p>
      </dgm:t>
    </dgm:pt>
    <dgm:pt modelId="{040D85AE-712B-467D-9C85-2BFE1CB13C6F}" type="pres">
      <dgm:prSet presAssocID="{F5BA0F0C-E1B5-4469-ACFA-8128F02307EC}" presName="parTx3" presStyleLbl="node1" presStyleIdx="2" presStyleCnt="3" custLinFactNeighborX="17381" custLinFactNeighborY="-28295"/>
      <dgm:spPr/>
      <dgm:t>
        <a:bodyPr/>
        <a:lstStyle/>
        <a:p>
          <a:endParaRPr lang="ru-RU"/>
        </a:p>
      </dgm:t>
    </dgm:pt>
    <dgm:pt modelId="{A61B4C3C-ACAC-479F-8F7F-F5FC56792A3A}" type="pres">
      <dgm:prSet presAssocID="{1196AFFB-EA87-4A17-B9FF-CA037832949E}" presName="picture3" presStyleCnt="0"/>
      <dgm:spPr/>
    </dgm:pt>
    <dgm:pt modelId="{43362D0D-7518-468A-96B7-5017C7A32B84}" type="pres">
      <dgm:prSet presAssocID="{1196AFFB-EA87-4A17-B9FF-CA037832949E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E986FE52-9195-44CA-B91D-A3F01E4C8289}" type="presOf" srcId="{F5BA0F0C-E1B5-4469-ACFA-8128F02307EC}" destId="{040D85AE-712B-467D-9C85-2BFE1CB13C6F}" srcOrd="0" destOrd="0" presId="urn:microsoft.com/office/officeart/2008/layout/AscendingPictureAccentProcess"/>
    <dgm:cxn modelId="{88C1BAB7-EBFE-4A1B-B9E7-28DD599EBA93}" type="presOf" srcId="{991E7FAC-90BD-44F1-94F0-7DB17D2CDA38}" destId="{3D6FF0F8-8B3B-4E00-AFA2-AD61E9B7A8A9}" srcOrd="0" destOrd="0" presId="urn:microsoft.com/office/officeart/2008/layout/AscendingPictureAccentProcess"/>
    <dgm:cxn modelId="{28D48D1A-86D9-460D-BD4D-D8ADC9803319}" srcId="{96A118EB-5A70-4A85-A051-34D252FEA84B}" destId="{82034029-B2CA-41E0-9BD8-98F542A280CF}" srcOrd="1" destOrd="0" parTransId="{3550698A-B78D-4545-9223-9F996A794758}" sibTransId="{991E7FAC-90BD-44F1-94F0-7DB17D2CDA38}"/>
    <dgm:cxn modelId="{F032912F-C5B7-469A-9E14-A8E5FE3CDFC2}" type="presOf" srcId="{1196AFFB-EA87-4A17-B9FF-CA037832949E}" destId="{43362D0D-7518-468A-96B7-5017C7A32B84}" srcOrd="0" destOrd="0" presId="urn:microsoft.com/office/officeart/2008/layout/AscendingPictureAccentProcess"/>
    <dgm:cxn modelId="{271CAEB2-56F2-4C8B-AB0C-CE36A59D875D}" type="presOf" srcId="{116CE039-FDF2-44A4-BD26-260410DAFF7C}" destId="{E7C28949-AB6C-45E7-B319-0E078E5D8F07}" srcOrd="0" destOrd="0" presId="urn:microsoft.com/office/officeart/2008/layout/AscendingPictureAccentProcess"/>
    <dgm:cxn modelId="{D043DB8F-82F2-40A3-A996-82BCDE954DDB}" type="presOf" srcId="{174B16A8-CFAA-4C45-9510-6A60A53EC8D2}" destId="{B41602B0-9F82-4068-B29F-90D068021614}" srcOrd="0" destOrd="0" presId="urn:microsoft.com/office/officeart/2008/layout/AscendingPictureAccentProcess"/>
    <dgm:cxn modelId="{4F257511-4836-4E43-94A6-26689FA52625}" srcId="{96A118EB-5A70-4A85-A051-34D252FEA84B}" destId="{F5BA0F0C-E1B5-4469-ACFA-8128F02307EC}" srcOrd="2" destOrd="0" parTransId="{60BE3802-AC51-4948-9EFB-3F385B74C81B}" sibTransId="{1196AFFB-EA87-4A17-B9FF-CA037832949E}"/>
    <dgm:cxn modelId="{241FFFBF-51A0-4DFB-8B7D-E11980C13F1F}" type="presOf" srcId="{82034029-B2CA-41E0-9BD8-98F542A280CF}" destId="{46253469-2213-4864-8CFF-DAFF0B890BB8}" srcOrd="0" destOrd="0" presId="urn:microsoft.com/office/officeart/2008/layout/AscendingPictureAccentProcess"/>
    <dgm:cxn modelId="{29106876-9C6E-4CF3-B1EA-D619254C2015}" type="presOf" srcId="{96A118EB-5A70-4A85-A051-34D252FEA84B}" destId="{33A375B0-1E0A-4800-BA1F-822583DF2484}" srcOrd="0" destOrd="0" presId="urn:microsoft.com/office/officeart/2008/layout/AscendingPictureAccentProcess"/>
    <dgm:cxn modelId="{A16384FC-DD97-487D-8799-765D4867034F}" srcId="{96A118EB-5A70-4A85-A051-34D252FEA84B}" destId="{174B16A8-CFAA-4C45-9510-6A60A53EC8D2}" srcOrd="0" destOrd="0" parTransId="{79ABF22A-6239-408B-8C31-84FBB1D83D86}" sibTransId="{116CE039-FDF2-44A4-BD26-260410DAFF7C}"/>
    <dgm:cxn modelId="{9DDE7B96-4D9B-43E1-A97B-C9D9CEB3A17D}" type="presParOf" srcId="{33A375B0-1E0A-4800-BA1F-822583DF2484}" destId="{487D013E-1264-4C9A-9814-06EBFEB9D72F}" srcOrd="0" destOrd="0" presId="urn:microsoft.com/office/officeart/2008/layout/AscendingPictureAccentProcess"/>
    <dgm:cxn modelId="{2852D837-8284-4697-8034-90554219162A}" type="presParOf" srcId="{33A375B0-1E0A-4800-BA1F-822583DF2484}" destId="{0C86D399-3F0A-4054-929F-AA383B679307}" srcOrd="1" destOrd="0" presId="urn:microsoft.com/office/officeart/2008/layout/AscendingPictureAccentProcess"/>
    <dgm:cxn modelId="{8F04E0D4-D6F5-4177-B503-E168AFCC364B}" type="presParOf" srcId="{33A375B0-1E0A-4800-BA1F-822583DF2484}" destId="{A6688140-0CAA-4627-9849-AA69B95B68DA}" srcOrd="2" destOrd="0" presId="urn:microsoft.com/office/officeart/2008/layout/AscendingPictureAccentProcess"/>
    <dgm:cxn modelId="{356DB1F0-F440-4C8A-B932-51933B4A3AAC}" type="presParOf" srcId="{33A375B0-1E0A-4800-BA1F-822583DF2484}" destId="{47F5A8BC-3E06-4691-9E3C-1BEF2271F9AE}" srcOrd="3" destOrd="0" presId="urn:microsoft.com/office/officeart/2008/layout/AscendingPictureAccentProcess"/>
    <dgm:cxn modelId="{2A20A3C2-A7B3-4467-943B-DEE7BBA46600}" type="presParOf" srcId="{33A375B0-1E0A-4800-BA1F-822583DF2484}" destId="{F729A04A-5661-46B8-9A6C-7F86D02F64B1}" srcOrd="4" destOrd="0" presId="urn:microsoft.com/office/officeart/2008/layout/AscendingPictureAccentProcess"/>
    <dgm:cxn modelId="{7E975FA5-8F76-4885-AA96-319EDFB22FBB}" type="presParOf" srcId="{33A375B0-1E0A-4800-BA1F-822583DF2484}" destId="{74A0B690-05CF-44F9-8FFB-7ACD47579154}" srcOrd="5" destOrd="0" presId="urn:microsoft.com/office/officeart/2008/layout/AscendingPictureAccentProcess"/>
    <dgm:cxn modelId="{C3A502E7-A212-4204-841E-A1799750B076}" type="presParOf" srcId="{33A375B0-1E0A-4800-BA1F-822583DF2484}" destId="{203F5B2B-3EB0-45A4-B429-ADFDE5401C46}" srcOrd="6" destOrd="0" presId="urn:microsoft.com/office/officeart/2008/layout/AscendingPictureAccentProcess"/>
    <dgm:cxn modelId="{897119D1-21F2-4EFA-90FD-49F058D8E59E}" type="presParOf" srcId="{33A375B0-1E0A-4800-BA1F-822583DF2484}" destId="{5DFD3FB2-3D58-4280-873B-8A0F06A0A255}" srcOrd="7" destOrd="0" presId="urn:microsoft.com/office/officeart/2008/layout/AscendingPictureAccentProcess"/>
    <dgm:cxn modelId="{E7B0F540-BE54-45A8-AA53-1D504BD42F0E}" type="presParOf" srcId="{33A375B0-1E0A-4800-BA1F-822583DF2484}" destId="{17A9C1DB-80BD-4A1D-B600-163B9C227001}" srcOrd="8" destOrd="0" presId="urn:microsoft.com/office/officeart/2008/layout/AscendingPictureAccentProcess"/>
    <dgm:cxn modelId="{F4AEEED5-90C2-4447-88A2-005DA6606037}" type="presParOf" srcId="{33A375B0-1E0A-4800-BA1F-822583DF2484}" destId="{270A1C6F-0098-4756-9D61-17DAF351C070}" srcOrd="9" destOrd="0" presId="urn:microsoft.com/office/officeart/2008/layout/AscendingPictureAccentProcess"/>
    <dgm:cxn modelId="{78FA97BD-168E-4DA5-810A-D463EA7C93EB}" type="presParOf" srcId="{33A375B0-1E0A-4800-BA1F-822583DF2484}" destId="{45A0498F-BBAA-4310-B156-E83FF112A193}" srcOrd="10" destOrd="0" presId="urn:microsoft.com/office/officeart/2008/layout/AscendingPictureAccentProcess"/>
    <dgm:cxn modelId="{5EC03907-95D8-4D0E-9A85-65134D937DDE}" type="presParOf" srcId="{33A375B0-1E0A-4800-BA1F-822583DF2484}" destId="{482E0986-B42F-4336-B219-ABFAEAF9F2F6}" srcOrd="11" destOrd="0" presId="urn:microsoft.com/office/officeart/2008/layout/AscendingPictureAccentProcess"/>
    <dgm:cxn modelId="{D0B59323-FF86-471D-91FA-C28C390AE20B}" type="presParOf" srcId="{33A375B0-1E0A-4800-BA1F-822583DF2484}" destId="{B41602B0-9F82-4068-B29F-90D068021614}" srcOrd="12" destOrd="0" presId="urn:microsoft.com/office/officeart/2008/layout/AscendingPictureAccentProcess"/>
    <dgm:cxn modelId="{01D745E4-FACB-4A68-998A-9F906DC07BF6}" type="presParOf" srcId="{33A375B0-1E0A-4800-BA1F-822583DF2484}" destId="{BF2B5CDF-BDE8-47F1-9607-612FC06E1B04}" srcOrd="13" destOrd="0" presId="urn:microsoft.com/office/officeart/2008/layout/AscendingPictureAccentProcess"/>
    <dgm:cxn modelId="{7BAB1C9F-5FFE-4697-BA4E-19EF36D88302}" type="presParOf" srcId="{BF2B5CDF-BDE8-47F1-9607-612FC06E1B04}" destId="{E7C28949-AB6C-45E7-B319-0E078E5D8F07}" srcOrd="0" destOrd="0" presId="urn:microsoft.com/office/officeart/2008/layout/AscendingPictureAccentProcess"/>
    <dgm:cxn modelId="{C676A76C-E951-451C-AE26-84BAB7A71888}" type="presParOf" srcId="{33A375B0-1E0A-4800-BA1F-822583DF2484}" destId="{46253469-2213-4864-8CFF-DAFF0B890BB8}" srcOrd="14" destOrd="0" presId="urn:microsoft.com/office/officeart/2008/layout/AscendingPictureAccentProcess"/>
    <dgm:cxn modelId="{C6F062B6-507B-425B-A63A-D37CE2C4CEFE}" type="presParOf" srcId="{33A375B0-1E0A-4800-BA1F-822583DF2484}" destId="{A47CF3C5-8950-4E19-A24D-40FF41331515}" srcOrd="15" destOrd="0" presId="urn:microsoft.com/office/officeart/2008/layout/AscendingPictureAccentProcess"/>
    <dgm:cxn modelId="{C8BC3039-C6BD-4A06-B643-456EB108EF5E}" type="presParOf" srcId="{A47CF3C5-8950-4E19-A24D-40FF41331515}" destId="{3D6FF0F8-8B3B-4E00-AFA2-AD61E9B7A8A9}" srcOrd="0" destOrd="0" presId="urn:microsoft.com/office/officeart/2008/layout/AscendingPictureAccentProcess"/>
    <dgm:cxn modelId="{487B7AB1-83FA-4D5D-8322-6F1D9E1E23B3}" type="presParOf" srcId="{33A375B0-1E0A-4800-BA1F-822583DF2484}" destId="{040D85AE-712B-467D-9C85-2BFE1CB13C6F}" srcOrd="16" destOrd="0" presId="urn:microsoft.com/office/officeart/2008/layout/AscendingPictureAccentProcess"/>
    <dgm:cxn modelId="{98F8F85E-2F2D-4281-833C-D4EE81751DA0}" type="presParOf" srcId="{33A375B0-1E0A-4800-BA1F-822583DF2484}" destId="{A61B4C3C-ACAC-479F-8F7F-F5FC56792A3A}" srcOrd="17" destOrd="0" presId="urn:microsoft.com/office/officeart/2008/layout/AscendingPictureAccentProcess"/>
    <dgm:cxn modelId="{EEACB56C-FC95-4711-A6B8-4C47EE3306DF}" type="presParOf" srcId="{A61B4C3C-ACAC-479F-8F7F-F5FC56792A3A}" destId="{43362D0D-7518-468A-96B7-5017C7A32B84}" srcOrd="0" destOrd="0" presId="urn:microsoft.com/office/officeart/2008/layout/AscendingPictureAccentProcess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D013E-1264-4C9A-9814-06EBFEB9D72F}">
      <dsp:nvSpPr>
        <dsp:cNvPr id="0" name=""/>
        <dsp:cNvSpPr/>
      </dsp:nvSpPr>
      <dsp:spPr>
        <a:xfrm>
          <a:off x="2992491" y="3541837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6D399-3F0A-4054-929F-AA383B679307}">
      <dsp:nvSpPr>
        <dsp:cNvPr id="0" name=""/>
        <dsp:cNvSpPr/>
      </dsp:nvSpPr>
      <dsp:spPr>
        <a:xfrm>
          <a:off x="2748381" y="3659349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88140-0CAA-4627-9849-AA69B95B68DA}">
      <dsp:nvSpPr>
        <dsp:cNvPr id="0" name=""/>
        <dsp:cNvSpPr/>
      </dsp:nvSpPr>
      <dsp:spPr>
        <a:xfrm>
          <a:off x="2492616" y="3752170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5A8BC-3E06-4691-9E3C-1BEF2271F9AE}">
      <dsp:nvSpPr>
        <dsp:cNvPr id="0" name=""/>
        <dsp:cNvSpPr/>
      </dsp:nvSpPr>
      <dsp:spPr>
        <a:xfrm>
          <a:off x="4164477" y="2181530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9A04A-5661-46B8-9A6C-7F86D02F64B1}">
      <dsp:nvSpPr>
        <dsp:cNvPr id="0" name=""/>
        <dsp:cNvSpPr/>
      </dsp:nvSpPr>
      <dsp:spPr>
        <a:xfrm>
          <a:off x="4066056" y="2420670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0B690-05CF-44F9-8FFB-7ACD47579154}">
      <dsp:nvSpPr>
        <dsp:cNvPr id="0" name=""/>
        <dsp:cNvSpPr/>
      </dsp:nvSpPr>
      <dsp:spPr>
        <a:xfrm>
          <a:off x="3996125" y="381353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F5B2B-3EB0-45A4-B429-ADFDE5401C46}">
      <dsp:nvSpPr>
        <dsp:cNvPr id="0" name=""/>
        <dsp:cNvSpPr/>
      </dsp:nvSpPr>
      <dsp:spPr>
        <a:xfrm>
          <a:off x="4176132" y="267042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D3FB2-3D58-4280-873B-8A0F06A0A255}">
      <dsp:nvSpPr>
        <dsp:cNvPr id="0" name=""/>
        <dsp:cNvSpPr/>
      </dsp:nvSpPr>
      <dsp:spPr>
        <a:xfrm>
          <a:off x="4356138" y="152730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9C1DB-80BD-4A1D-B600-163B9C227001}">
      <dsp:nvSpPr>
        <dsp:cNvPr id="0" name=""/>
        <dsp:cNvSpPr/>
      </dsp:nvSpPr>
      <dsp:spPr>
        <a:xfrm>
          <a:off x="4536145" y="267042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A1C6F-0098-4756-9D61-17DAF351C070}">
      <dsp:nvSpPr>
        <dsp:cNvPr id="0" name=""/>
        <dsp:cNvSpPr/>
      </dsp:nvSpPr>
      <dsp:spPr>
        <a:xfrm>
          <a:off x="4716152" y="381353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0498F-BBAA-4310-B156-E83FF112A193}">
      <dsp:nvSpPr>
        <dsp:cNvPr id="0" name=""/>
        <dsp:cNvSpPr/>
      </dsp:nvSpPr>
      <dsp:spPr>
        <a:xfrm>
          <a:off x="4356138" y="393699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E0986-B42F-4336-B219-ABFAEAF9F2F6}">
      <dsp:nvSpPr>
        <dsp:cNvPr id="0" name=""/>
        <dsp:cNvSpPr/>
      </dsp:nvSpPr>
      <dsp:spPr>
        <a:xfrm>
          <a:off x="4356138" y="635125"/>
          <a:ext cx="129501" cy="12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602B0-9F82-4068-B29F-90D068021614}">
      <dsp:nvSpPr>
        <dsp:cNvPr id="0" name=""/>
        <dsp:cNvSpPr/>
      </dsp:nvSpPr>
      <dsp:spPr>
        <a:xfrm>
          <a:off x="2232254" y="3960439"/>
          <a:ext cx="2793340" cy="74896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25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Министерство образования и науки РБ</a:t>
          </a:r>
          <a:endParaRPr lang="ru-RU" sz="1800" b="1" kern="1200" dirty="0"/>
        </a:p>
      </dsp:txBody>
      <dsp:txXfrm>
        <a:off x="2268816" y="3997001"/>
        <a:ext cx="2720216" cy="675844"/>
      </dsp:txXfrm>
    </dsp:sp>
    <dsp:sp modelId="{E7C28949-AB6C-45E7-B319-0E078E5D8F07}">
      <dsp:nvSpPr>
        <dsp:cNvPr id="0" name=""/>
        <dsp:cNvSpPr/>
      </dsp:nvSpPr>
      <dsp:spPr>
        <a:xfrm>
          <a:off x="648066" y="3456379"/>
          <a:ext cx="1295011" cy="12949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53469-2213-4864-8CFF-DAFF0B890BB8}">
      <dsp:nvSpPr>
        <dsp:cNvPr id="0" name=""/>
        <dsp:cNvSpPr/>
      </dsp:nvSpPr>
      <dsp:spPr>
        <a:xfrm>
          <a:off x="3744413" y="2664300"/>
          <a:ext cx="2793340" cy="74896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25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Бурятский институт образовательной политики</a:t>
          </a:r>
          <a:endParaRPr lang="ru-RU" sz="1800" b="1" kern="1200" dirty="0"/>
        </a:p>
      </dsp:txBody>
      <dsp:txXfrm>
        <a:off x="3780975" y="2700862"/>
        <a:ext cx="2720216" cy="675844"/>
      </dsp:txXfrm>
    </dsp:sp>
    <dsp:sp modelId="{3D6FF0F8-8B3B-4E00-AFA2-AD61E9B7A8A9}">
      <dsp:nvSpPr>
        <dsp:cNvPr id="0" name=""/>
        <dsp:cNvSpPr/>
      </dsp:nvSpPr>
      <dsp:spPr>
        <a:xfrm>
          <a:off x="2472634" y="2097412"/>
          <a:ext cx="1295011" cy="12949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D85AE-712B-467D-9C85-2BFE1CB13C6F}">
      <dsp:nvSpPr>
        <dsp:cNvPr id="0" name=""/>
        <dsp:cNvSpPr/>
      </dsp:nvSpPr>
      <dsp:spPr>
        <a:xfrm>
          <a:off x="4968560" y="1368153"/>
          <a:ext cx="2793340" cy="748968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25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Экспертная группа при Аттестационной комиссии </a:t>
          </a:r>
          <a:r>
            <a:rPr lang="ru-RU" sz="1800" b="1" kern="1200" dirty="0" err="1" smtClean="0"/>
            <a:t>МОиН</a:t>
          </a:r>
          <a:r>
            <a:rPr lang="ru-RU" sz="1800" b="1" kern="1200" dirty="0" smtClean="0"/>
            <a:t> РБ</a:t>
          </a:r>
          <a:endParaRPr lang="ru-RU" sz="1800" b="1" kern="1200" dirty="0"/>
        </a:p>
      </dsp:txBody>
      <dsp:txXfrm>
        <a:off x="5005122" y="1404715"/>
        <a:ext cx="2720216" cy="675844"/>
      </dsp:txXfrm>
    </dsp:sp>
    <dsp:sp modelId="{43362D0D-7518-468A-96B7-5017C7A32B84}">
      <dsp:nvSpPr>
        <dsp:cNvPr id="0" name=""/>
        <dsp:cNvSpPr/>
      </dsp:nvSpPr>
      <dsp:spPr>
        <a:xfrm>
          <a:off x="3708632" y="845737"/>
          <a:ext cx="1295011" cy="12949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6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2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9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1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8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0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6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3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BEE7-85E1-45B4-82C8-B8AF7090C0E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6772-8DA5-4A05-9A75-60A4712F7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6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801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ГАУ ДПО РБ «Бурятский республиканский институт образовательной политики»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48872" cy="496855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СОСТАВЛЯЮЩИЕ ПРОФЕССИОНАЛЬНОЙ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ЭТИКИ ЭКСПЕРТА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Правила поведения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algn="r"/>
            <a:r>
              <a:rPr lang="ru-RU" sz="1800" b="1" i="1" dirty="0" smtClean="0">
                <a:solidFill>
                  <a:schemeClr val="tx2"/>
                </a:solidFill>
              </a:rPr>
              <a:t>Э.В. </a:t>
            </a:r>
            <a:r>
              <a:rPr lang="ru-RU" sz="1800" b="1" i="1" dirty="0" err="1" smtClean="0">
                <a:solidFill>
                  <a:schemeClr val="tx2"/>
                </a:solidFill>
              </a:rPr>
              <a:t>Цыбикова</a:t>
            </a:r>
            <a:r>
              <a:rPr lang="ru-RU" sz="1800" b="1" i="1" dirty="0" smtClean="0">
                <a:solidFill>
                  <a:schemeClr val="tx2"/>
                </a:solidFill>
              </a:rPr>
              <a:t>,</a:t>
            </a:r>
          </a:p>
          <a:p>
            <a:pPr algn="r"/>
            <a:r>
              <a:rPr lang="ru-RU" sz="1800" b="1" i="1" dirty="0">
                <a:solidFill>
                  <a:schemeClr val="tx2"/>
                </a:solidFill>
              </a:rPr>
              <a:t>п</a:t>
            </a:r>
            <a:r>
              <a:rPr lang="ru-RU" sz="1800" b="1" i="1" dirty="0" smtClean="0">
                <a:solidFill>
                  <a:schemeClr val="tx2"/>
                </a:solidFill>
              </a:rPr>
              <a:t>роректор по ООД БРИОП, </a:t>
            </a:r>
          </a:p>
          <a:p>
            <a:pPr algn="r"/>
            <a:r>
              <a:rPr lang="ru-RU" sz="1800" b="1" i="1" dirty="0" smtClean="0">
                <a:solidFill>
                  <a:schemeClr val="tx2"/>
                </a:solidFill>
              </a:rPr>
              <a:t>член АК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32048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35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ЭТИКЕТ ПРИВЕТСТВИЙ И ПРЕДСТАВЛЕНИЙ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44008" y="1484784"/>
            <a:ext cx="4042792" cy="464137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800" i="1" dirty="0" smtClean="0"/>
              <a:t>Это - совокупность </a:t>
            </a:r>
            <a:r>
              <a:rPr lang="ru-RU" sz="2800" i="1" dirty="0"/>
              <a:t>правил первоначального межличностного взаимодействия, касающихся внешнего проявления отношения к людям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4" y="1700808"/>
            <a:ext cx="39671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32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Этикет приветствия </a:t>
            </a:r>
            <a:endParaRPr lang="ru-RU" sz="3200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268760"/>
            <a:ext cx="4258816" cy="485740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3000" dirty="0" smtClean="0"/>
              <a:t>Первичное </a:t>
            </a:r>
            <a:r>
              <a:rPr lang="ru-RU" sz="3000" dirty="0"/>
              <a:t>правило </a:t>
            </a:r>
            <a:r>
              <a:rPr lang="ru-RU" sz="3000" dirty="0">
                <a:solidFill>
                  <a:srgbClr val="FF0000"/>
                </a:solidFill>
              </a:rPr>
              <a:t>приветствия</a:t>
            </a:r>
            <a:r>
              <a:rPr lang="ru-RU" sz="3000" dirty="0"/>
              <a:t> состоит в том, что в любой ситуации оно должно показывать Вашу </a:t>
            </a:r>
            <a:r>
              <a:rPr lang="ru-RU" sz="3000" dirty="0">
                <a:solidFill>
                  <a:srgbClr val="FF0000"/>
                </a:solidFill>
              </a:rPr>
              <a:t>расположенност</a:t>
            </a:r>
            <a:r>
              <a:rPr lang="ru-RU" sz="3000" dirty="0"/>
              <a:t>ь и </a:t>
            </a:r>
            <a:r>
              <a:rPr lang="ru-RU" sz="3000" dirty="0">
                <a:solidFill>
                  <a:srgbClr val="FF0000"/>
                </a:solidFill>
              </a:rPr>
              <a:t>доброжелательность</a:t>
            </a:r>
            <a:r>
              <a:rPr lang="ru-RU" sz="3000" dirty="0"/>
              <a:t>. </a:t>
            </a:r>
          </a:p>
          <a:p>
            <a:r>
              <a:rPr lang="ru-RU" sz="3000" dirty="0" smtClean="0"/>
              <a:t>Этикет </a:t>
            </a:r>
            <a:r>
              <a:rPr lang="ru-RU" sz="3000" dirty="0"/>
              <a:t>приветствия гласит, кто бы Вы ни были — директор, академик или пожилая женщина, — входя в помещение, </a:t>
            </a:r>
            <a:r>
              <a:rPr lang="ru-RU" sz="3000" dirty="0">
                <a:solidFill>
                  <a:srgbClr val="FF0000"/>
                </a:solidFill>
              </a:rPr>
              <a:t>здоровайтесь первым. </a:t>
            </a:r>
          </a:p>
          <a:p>
            <a:r>
              <a:rPr lang="ru-RU" sz="3000" dirty="0" smtClean="0"/>
              <a:t>Формы </a:t>
            </a:r>
            <a:r>
              <a:rPr lang="ru-RU" sz="3000" dirty="0"/>
              <a:t>приветствия могут быть разными: </a:t>
            </a:r>
            <a:r>
              <a:rPr lang="ru-RU" sz="3000" dirty="0">
                <a:solidFill>
                  <a:srgbClr val="FF0000"/>
                </a:solidFill>
              </a:rPr>
              <a:t>«Здравствуйте», «Доброе утро» или «Добрый день».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88432" cy="438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73869" cy="120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4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/>
                </a:solidFill>
              </a:rPr>
              <a:t>Прохождение вариативной формы </a:t>
            </a:r>
            <a:r>
              <a:rPr lang="ru-RU" sz="2700" dirty="0">
                <a:solidFill>
                  <a:schemeClr val="tx2"/>
                </a:solidFill>
              </a:rPr>
              <a:t/>
            </a:r>
            <a:br>
              <a:rPr lang="ru-RU" sz="2700" dirty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аттестуемым </a:t>
            </a:r>
            <a:r>
              <a:rPr lang="ru-RU" sz="2700" b="1" dirty="0">
                <a:solidFill>
                  <a:schemeClr val="tx2"/>
                </a:solidFill>
              </a:rPr>
              <a:t>педагогическим работником </a:t>
            </a:r>
            <a:r>
              <a:rPr lang="ru-RU" sz="2700" dirty="0">
                <a:solidFill>
                  <a:schemeClr val="tx2"/>
                </a:solidFill>
              </a:rPr>
              <a:t/>
            </a:r>
            <a:br>
              <a:rPr lang="ru-RU" sz="2700" dirty="0">
                <a:solidFill>
                  <a:schemeClr val="tx2"/>
                </a:solidFill>
              </a:rPr>
            </a:br>
            <a:r>
              <a:rPr lang="ru-RU" sz="2700" b="1" i="1" dirty="0">
                <a:solidFill>
                  <a:schemeClr val="tx2"/>
                </a:solidFill>
              </a:rPr>
              <a:t>(рекомендации эксперту) </a:t>
            </a: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5554960" cy="482453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/>
          </a:p>
          <a:p>
            <a:r>
              <a:rPr lang="ru-RU" sz="1800" b="1" dirty="0" smtClean="0"/>
              <a:t>Встреча </a:t>
            </a:r>
            <a:r>
              <a:rPr lang="ru-RU" sz="1800" b="1" dirty="0"/>
              <a:t>должна вестись </a:t>
            </a:r>
            <a:r>
              <a:rPr lang="ru-RU" sz="1800" b="1" dirty="0">
                <a:solidFill>
                  <a:srgbClr val="FF0000"/>
                </a:solidFill>
              </a:rPr>
              <a:t>в доброжелательной форме</a:t>
            </a:r>
            <a:r>
              <a:rPr lang="ru-RU" sz="1800" b="1" dirty="0"/>
              <a:t>. Следует избегать негативных оценок личности аттестуемого педагогического работника. </a:t>
            </a:r>
            <a:endParaRPr lang="ru-RU" sz="1800" dirty="0"/>
          </a:p>
          <a:p>
            <a:r>
              <a:rPr lang="ru-RU" sz="1800" b="1" dirty="0" smtClean="0"/>
              <a:t>Необходимо </a:t>
            </a:r>
            <a:r>
              <a:rPr lang="ru-RU" sz="1800" b="1" dirty="0"/>
              <a:t>проявлять </a:t>
            </a:r>
            <a:r>
              <a:rPr lang="ru-RU" sz="1800" b="1" dirty="0">
                <a:solidFill>
                  <a:srgbClr val="FF0000"/>
                </a:solidFill>
              </a:rPr>
              <a:t>вежливость</a:t>
            </a:r>
            <a:r>
              <a:rPr lang="ru-RU" sz="1800" b="1" dirty="0"/>
              <a:t>. Нужно учитывать возраст, пол, служебное или общественное положение адресата. </a:t>
            </a:r>
            <a:endParaRPr lang="ru-RU" sz="1800" dirty="0"/>
          </a:p>
          <a:p>
            <a:r>
              <a:rPr lang="ru-RU" sz="1800" b="1" dirty="0"/>
              <a:t>Эксперт не должен во время </a:t>
            </a:r>
            <a:r>
              <a:rPr lang="ru-RU" sz="1800" b="1" dirty="0" smtClean="0"/>
              <a:t>встречи </a:t>
            </a:r>
            <a:r>
              <a:rPr lang="ru-RU" sz="1800" b="1" dirty="0"/>
              <a:t>ставить в центр внимания собственное </a:t>
            </a:r>
            <a:r>
              <a:rPr lang="ru-RU" sz="1800" b="1" dirty="0">
                <a:solidFill>
                  <a:srgbClr val="FF0000"/>
                </a:solidFill>
              </a:rPr>
              <a:t>" я ". </a:t>
            </a:r>
            <a:r>
              <a:rPr lang="ru-RU" sz="1800" b="1" dirty="0"/>
              <a:t>Необходимо быть скромным, не навязывать категорично собеседнику собственное мнение. </a:t>
            </a:r>
            <a:endParaRPr lang="ru-RU" sz="1800" dirty="0"/>
          </a:p>
          <a:p>
            <a:r>
              <a:rPr lang="ru-RU" sz="1800" b="1" dirty="0" smtClean="0"/>
              <a:t>Выслушивая </a:t>
            </a:r>
            <a:r>
              <a:rPr lang="ru-RU" sz="1800" b="1" dirty="0"/>
              <a:t>аттестуемого педагогического работника, подчеркните жестами, </a:t>
            </a:r>
            <a:r>
              <a:rPr lang="ru-RU" sz="1800" b="1" dirty="0" smtClean="0"/>
              <a:t>взглядом</a:t>
            </a:r>
            <a:r>
              <a:rPr lang="ru-RU" sz="1800" b="1" dirty="0"/>
              <a:t>, мимикой заинтересованность в его словах</a:t>
            </a:r>
            <a:r>
              <a:rPr lang="ru-RU" sz="1800" b="1" dirty="0" smtClean="0"/>
              <a:t>.</a:t>
            </a:r>
            <a:endParaRPr lang="ru-RU" sz="1800" dirty="0"/>
          </a:p>
          <a:p>
            <a:r>
              <a:rPr lang="ru-RU" sz="1800" b="1" dirty="0">
                <a:solidFill>
                  <a:srgbClr val="FF0000"/>
                </a:solidFill>
              </a:rPr>
              <a:t>Будьте внимательны и не теряйте </a:t>
            </a:r>
            <a:r>
              <a:rPr lang="ru-RU" sz="1800" b="1" dirty="0" smtClean="0">
                <a:solidFill>
                  <a:srgbClr val="FF0000"/>
                </a:solidFill>
              </a:rPr>
              <a:t>тему встречи. </a:t>
            </a:r>
            <a:r>
              <a:rPr lang="ru-RU" sz="1800" b="1" dirty="0">
                <a:solidFill>
                  <a:srgbClr val="FF0000"/>
                </a:solidFill>
              </a:rPr>
              <a:t>Не отвлекайтесь, думайте о том, что он говорит. </a:t>
            </a:r>
            <a:endParaRPr lang="ru-RU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95232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3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Посещение </a:t>
            </a:r>
            <a:r>
              <a:rPr lang="ru-RU" sz="2800" b="1" dirty="0">
                <a:solidFill>
                  <a:schemeClr val="tx2"/>
                </a:solidFill>
              </a:rPr>
              <a:t>и анализ открытого урока/занятия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626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	Оценка </a:t>
            </a:r>
            <a:r>
              <a:rPr lang="ru-RU" sz="2000" b="1" dirty="0"/>
              <a:t>профессионального мастерства педагога на </a:t>
            </a:r>
            <a:r>
              <a:rPr lang="ru-RU" sz="2000" b="1" dirty="0">
                <a:solidFill>
                  <a:schemeClr val="accent2"/>
                </a:solidFill>
              </a:rPr>
              <a:t>уроке/занятии</a:t>
            </a:r>
            <a:r>
              <a:rPr lang="ru-RU" sz="2000" b="1" dirty="0"/>
              <a:t> – один из самых значимых аспектов экспертизы педагогической деятельности, так как </a:t>
            </a:r>
            <a:r>
              <a:rPr lang="ru-RU" sz="2000" b="1" dirty="0">
                <a:solidFill>
                  <a:schemeClr val="accent2"/>
                </a:solidFill>
              </a:rPr>
              <a:t>урок/занятие</a:t>
            </a:r>
            <a:r>
              <a:rPr lang="ru-RU" sz="2000" b="1" dirty="0"/>
              <a:t> является основным показателем педагогического профессионализма.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В </a:t>
            </a:r>
            <a:r>
              <a:rPr lang="ru-RU" sz="2000" b="1" dirty="0"/>
              <a:t>уроке представлены все элементы учебного процесса: цели, задачи, содержание, методы, средства, формы, взаимосвязанная деятельность учителя и учащихся. 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94" y="3861048"/>
            <a:ext cx="3240360" cy="251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49" y="3894551"/>
            <a:ext cx="3240360" cy="251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93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Система норм и правил поведения эксперта при посещении урока/занятия включает ряд ограничений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8531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400" b="1" dirty="0" smtClean="0"/>
              <a:t>эксперт </a:t>
            </a:r>
            <a:r>
              <a:rPr lang="ru-RU" sz="3400" b="1" dirty="0"/>
              <a:t>не должен заходить </a:t>
            </a:r>
            <a:r>
              <a:rPr lang="ru-RU" sz="3400" b="1" dirty="0">
                <a:solidFill>
                  <a:srgbClr val="FF0000"/>
                </a:solidFill>
              </a:rPr>
              <a:t>на урок/занятие после его начала; </a:t>
            </a:r>
            <a:endParaRPr lang="ru-RU" sz="3400" dirty="0">
              <a:solidFill>
                <a:srgbClr val="FF0000"/>
              </a:solidFill>
            </a:endParaRPr>
          </a:p>
          <a:p>
            <a:r>
              <a:rPr lang="ru-RU" sz="3400" b="1" dirty="0" smtClean="0"/>
              <a:t>эксперту </a:t>
            </a:r>
            <a:r>
              <a:rPr lang="ru-RU" sz="3400" b="1" dirty="0"/>
              <a:t>не должен покидать урок/занятие до его завершения; </a:t>
            </a:r>
            <a:endParaRPr lang="ru-RU" sz="3400" dirty="0"/>
          </a:p>
          <a:p>
            <a:r>
              <a:rPr lang="ru-RU" sz="3400" b="1" dirty="0" smtClean="0"/>
              <a:t>эксперт </a:t>
            </a:r>
            <a:r>
              <a:rPr lang="ru-RU" sz="3400" b="1" dirty="0"/>
              <a:t>не вправе вмешиваться в ход урока/занятия; </a:t>
            </a:r>
            <a:endParaRPr lang="ru-RU" sz="3400" dirty="0"/>
          </a:p>
          <a:p>
            <a:r>
              <a:rPr lang="ru-RU" sz="3400" b="1" dirty="0" smtClean="0">
                <a:solidFill>
                  <a:srgbClr val="FF0000"/>
                </a:solidFill>
              </a:rPr>
              <a:t>во </a:t>
            </a:r>
            <a:r>
              <a:rPr lang="ru-RU" sz="3400" b="1" dirty="0">
                <a:solidFill>
                  <a:srgbClr val="FF0000"/>
                </a:solidFill>
              </a:rPr>
              <a:t>время урока/занятия эксперт не вправе беседовать </a:t>
            </a:r>
            <a:r>
              <a:rPr lang="ru-RU" sz="3400" b="1" dirty="0"/>
              <a:t>с обучающимися, задавать им вопросы; </a:t>
            </a:r>
            <a:endParaRPr lang="ru-RU" sz="3400" b="1" dirty="0" smtClean="0"/>
          </a:p>
          <a:p>
            <a:pPr marL="0" indent="0">
              <a:buNone/>
            </a:pPr>
            <a:endParaRPr lang="ru-RU" sz="3400" dirty="0"/>
          </a:p>
          <a:p>
            <a:r>
              <a:rPr lang="ru-RU" sz="3400" b="1" dirty="0" smtClean="0"/>
              <a:t>при </a:t>
            </a:r>
            <a:r>
              <a:rPr lang="ru-RU" sz="3400" b="1" dirty="0"/>
              <a:t>посещении урока/занятия эксперт должен </a:t>
            </a:r>
            <a:r>
              <a:rPr lang="ru-RU" sz="3400" b="1" dirty="0">
                <a:solidFill>
                  <a:srgbClr val="FF0000"/>
                </a:solidFill>
              </a:rPr>
              <a:t>выключить свой мобильный телефо</a:t>
            </a:r>
            <a:r>
              <a:rPr lang="ru-RU" sz="3400" b="1" dirty="0"/>
              <a:t>н; </a:t>
            </a:r>
            <a:endParaRPr lang="ru-RU" sz="3400" b="1" dirty="0" smtClean="0"/>
          </a:p>
          <a:p>
            <a:pPr marL="0" indent="0">
              <a:buNone/>
            </a:pPr>
            <a:endParaRPr lang="ru-RU" sz="3400" dirty="0"/>
          </a:p>
          <a:p>
            <a:r>
              <a:rPr lang="ru-RU" sz="3400" b="1" dirty="0" smtClean="0"/>
              <a:t>при </a:t>
            </a:r>
            <a:r>
              <a:rPr lang="ru-RU" sz="3400" b="1" dirty="0"/>
              <a:t>проведении письменных контрольных (самостоятельных) работ по предварительному соглашению с педагогом эксперт может наблюдать за ходом выполнения заданий обучающимися, прохаживаясь по аудитории; </a:t>
            </a:r>
            <a:endParaRPr lang="ru-RU" sz="3400" b="1" dirty="0" smtClean="0"/>
          </a:p>
          <a:p>
            <a:pPr marL="0" indent="0">
              <a:buNone/>
            </a:pPr>
            <a:endParaRPr lang="ru-RU" sz="3400" dirty="0"/>
          </a:p>
          <a:p>
            <a:r>
              <a:rPr lang="ru-RU" sz="3400" b="1" dirty="0" smtClean="0"/>
              <a:t>фотосъемки</a:t>
            </a:r>
            <a:r>
              <a:rPr lang="ru-RU" sz="3400" b="1" dirty="0"/>
              <a:t>, аудио-видеозаписи на уроке/занятии разрешается делать только с согласия педагога и руководства учебного заведения. </a:t>
            </a:r>
            <a:endParaRPr lang="ru-RU" sz="3400" dirty="0"/>
          </a:p>
          <a:p>
            <a:endParaRPr lang="ru-RU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7363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51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Аттестация является личным делом каждого педагога, но нередко возникают следующие вопросы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88" y="1844824"/>
            <a:ext cx="8219256" cy="324036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Должен ли эксперт встречаться с администрацией образовательной организации?</a:t>
            </a:r>
          </a:p>
          <a:p>
            <a:r>
              <a:rPr lang="ru-RU" sz="2800" dirty="0" smtClean="0"/>
              <a:t>Если да, то каким должен быть предмет их бесед?</a:t>
            </a:r>
          </a:p>
          <a:p>
            <a:r>
              <a:rPr lang="ru-RU" sz="2800" dirty="0" smtClean="0"/>
              <a:t>Не окажет ли их мнение отрицательного или наоборот излишне положительного воздействия на выводы эксперта о деятельности аттестуемого?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4827" y="5301208"/>
            <a:ext cx="8229600" cy="1359024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Для объективной оценки профессиональной деятельности аттестуемого педагога эксперту рекомендуется побеседовать с представителем администрации образовательной организации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4205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Взаимодействие </a:t>
            </a:r>
            <a:r>
              <a:rPr lang="ru-RU" sz="2800" b="1" dirty="0"/>
              <a:t>с представителями организаций, осуществляющих образовательную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00808"/>
            <a:ext cx="4464496" cy="442535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sz="2900" dirty="0"/>
              <a:t>с</a:t>
            </a:r>
            <a:r>
              <a:rPr lang="ru-RU" sz="2900" dirty="0" smtClean="0"/>
              <a:t>держанность </a:t>
            </a:r>
            <a:r>
              <a:rPr lang="ru-RU" sz="2900" dirty="0"/>
              <a:t>и терпеливость;</a:t>
            </a:r>
          </a:p>
          <a:p>
            <a:pPr marL="0" indent="0">
              <a:buNone/>
            </a:pPr>
            <a:r>
              <a:rPr lang="ru-RU" sz="2900" dirty="0"/>
              <a:t>•	</a:t>
            </a:r>
            <a:r>
              <a:rPr lang="ru-RU" sz="2900" dirty="0" smtClean="0"/>
              <a:t>исключение </a:t>
            </a:r>
            <a:r>
              <a:rPr lang="ru-RU" sz="2900" dirty="0"/>
              <a:t>панибратских отношений, грубости, нетактичности;</a:t>
            </a:r>
          </a:p>
          <a:p>
            <a:pPr marL="0" indent="0">
              <a:buNone/>
            </a:pPr>
            <a:r>
              <a:rPr lang="ru-RU" sz="2900" dirty="0"/>
              <a:t>•	Уважение решений коллег;</a:t>
            </a:r>
          </a:p>
          <a:p>
            <a:pPr marL="0" indent="0">
              <a:buNone/>
            </a:pPr>
            <a:r>
              <a:rPr lang="ru-RU" sz="2900" dirty="0"/>
              <a:t>•	Требование предоставления полной и объективной </a:t>
            </a:r>
            <a:r>
              <a:rPr lang="ru-RU" sz="2900" dirty="0" smtClean="0"/>
              <a:t>информации (согласно Порядка). </a:t>
            </a:r>
            <a:r>
              <a:rPr lang="ru-RU" sz="2900" dirty="0"/>
              <a:t>Эксперт несет ответственность за сокрытие, фальсификацию данных и в том случае, если не настаивал на полной информированности;</a:t>
            </a:r>
          </a:p>
          <a:p>
            <a:pPr marL="0" indent="0">
              <a:buNone/>
            </a:pPr>
            <a:r>
              <a:rPr lang="ru-RU" sz="2900" dirty="0" smtClean="0"/>
              <a:t>•</a:t>
            </a:r>
            <a:r>
              <a:rPr lang="ru-RU" sz="2900" dirty="0"/>
              <a:t>	Не допущение публичных заявлений о ходе и предварительных результатах </a:t>
            </a:r>
            <a:r>
              <a:rPr lang="ru-RU" sz="2900" dirty="0" smtClean="0"/>
              <a:t>аттестационных процедур. </a:t>
            </a:r>
            <a:endParaRPr lang="ru-RU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8803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47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Конфиденциальность </a:t>
            </a:r>
            <a:r>
              <a:rPr lang="ru-RU" sz="2800" b="1" dirty="0" smtClean="0">
                <a:solidFill>
                  <a:schemeClr val="bg1"/>
                </a:solidFill>
              </a:rPr>
              <a:t>информации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Сохранение в тайне конфиденциальной и служебной информации;</a:t>
            </a:r>
          </a:p>
          <a:p>
            <a:pPr marL="0" indent="0">
              <a:buNone/>
            </a:pPr>
            <a:r>
              <a:rPr lang="ru-RU" dirty="0"/>
              <a:t>•	Не использование конфиденциальной информации в личных интересах, интересах третьих лиц;</a:t>
            </a:r>
          </a:p>
          <a:p>
            <a:pPr marL="0" indent="0">
              <a:buNone/>
            </a:pPr>
            <a:r>
              <a:rPr lang="ru-RU" dirty="0"/>
              <a:t>•	Публикация, иное разглашение конфиденциальной информации не являются нарушением профессиональной этики в случаях: когда это разрешает образовательная организация с учетом интересов всех сторон, которые она может затронуть; и когда это предусмотрено нормативными правовыми актами или решениями судебных органов.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00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sz="3200" b="1" dirty="0"/>
              <a:t>Взаимоотношения с </a:t>
            </a:r>
            <a:r>
              <a:rPr lang="ru-RU" sz="3200" b="1" dirty="0" smtClean="0"/>
              <a:t>коллегами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91264" cy="3888431"/>
          </a:xfrm>
          <a:solidFill>
            <a:srgbClr val="FF9933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•</a:t>
            </a:r>
            <a:r>
              <a:rPr lang="ru-RU" dirty="0"/>
              <a:t>	Не обсуждать личные или профессиональные качества своих коллег, а также давать оценку их работы;</a:t>
            </a:r>
          </a:p>
          <a:p>
            <a:pPr marL="0" indent="0" algn="just">
              <a:buNone/>
            </a:pPr>
            <a:r>
              <a:rPr lang="ru-RU" dirty="0"/>
              <a:t>•	Не представлять для публичного обсуждения или опубликования сведения, порочащие своих коллег;</a:t>
            </a:r>
          </a:p>
          <a:p>
            <a:pPr marL="0" indent="0" algn="just">
              <a:buNone/>
            </a:pPr>
            <a:r>
              <a:rPr lang="ru-RU" dirty="0"/>
              <a:t>•	В ситуациях конфликта и проявления противоречивых оценок обеспечивать честное обсуждение всех (в том числе и противоположных) мнений, избегать столкновения интересов, решать все спорные вопросы на основе фактов и открытости, придерживаться коллегиальной модели принятия решений.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18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/>
              <a:t>При </a:t>
            </a:r>
            <a:r>
              <a:rPr lang="ru-RU" sz="3100" b="1" dirty="0"/>
              <a:t>первом восприятии эксперта внимание распределяется следующим образом: 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922258"/>
              </p:ext>
            </p:extLst>
          </p:nvPr>
        </p:nvGraphicFramePr>
        <p:xfrm>
          <a:off x="457200" y="1600200"/>
          <a:ext cx="8229600" cy="175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Процент внимания</a:t>
                      </a:r>
                      <a:endParaRPr lang="ru-RU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Восприятие</a:t>
                      </a:r>
                      <a:r>
                        <a:rPr lang="ru-RU" sz="2000" baseline="0" dirty="0" smtClean="0"/>
                        <a:t> эксперта</a:t>
                      </a:r>
                      <a:endParaRPr lang="ru-RU" sz="2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КТО эксперт, что он из себя представляет 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4370"/>
              </p:ext>
            </p:extLst>
          </p:nvPr>
        </p:nvGraphicFramePr>
        <p:xfrm>
          <a:off x="467544" y="3573016"/>
          <a:ext cx="8229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30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AF5D9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 эксперт говорит?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48307"/>
              </p:ext>
            </p:extLst>
          </p:nvPr>
        </p:nvGraphicFramePr>
        <p:xfrm>
          <a:off x="467544" y="4797152"/>
          <a:ext cx="820891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он говорит (смысл произносимых слов)? </a:t>
                      </a:r>
                      <a:endParaRPr lang="ru-RU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42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Цель совещания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546848" cy="49685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Получить четкое представление о правилах поведения членов экспертных групп при проведении экспертизы профессиональной деятельности аттестуемого педагога.</a:t>
            </a:r>
          </a:p>
          <a:p>
            <a:r>
              <a:rPr lang="ru-RU" dirty="0" smtClean="0"/>
              <a:t>Для </a:t>
            </a:r>
            <a:r>
              <a:rPr lang="ru-RU" dirty="0"/>
              <a:t>успешного проведения аттестации </a:t>
            </a:r>
            <a:r>
              <a:rPr lang="ru-RU" dirty="0" smtClean="0"/>
              <a:t>педагогов научить управлять своим поведением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7"/>
            <a:ext cx="39604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20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60</a:t>
            </a:r>
            <a:r>
              <a:rPr lang="ru-RU" sz="3200" b="1" dirty="0"/>
              <a:t>% успеха </a:t>
            </a:r>
            <a:r>
              <a:rPr lang="ru-RU" sz="3200" b="1" dirty="0" smtClean="0"/>
              <a:t>того </a:t>
            </a:r>
            <a:r>
              <a:rPr lang="ru-RU" sz="3200" b="1" dirty="0"/>
              <a:t>«Кто говорит</a:t>
            </a:r>
            <a:r>
              <a:rPr lang="ru-RU" sz="3200" b="1" dirty="0" smtClean="0"/>
              <a:t>» зависит от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39"/>
            <a:ext cx="4186808" cy="3672409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Одежда </a:t>
            </a:r>
          </a:p>
          <a:p>
            <a:pPr marL="0" indent="0">
              <a:buNone/>
            </a:pPr>
            <a:r>
              <a:rPr lang="ru-RU" dirty="0" smtClean="0"/>
              <a:t>2. Выражение лица </a:t>
            </a:r>
          </a:p>
          <a:p>
            <a:pPr marL="0" indent="0">
              <a:buNone/>
            </a:pPr>
            <a:r>
              <a:rPr lang="ru-RU" dirty="0" smtClean="0"/>
              <a:t>3. Жесты </a:t>
            </a:r>
          </a:p>
          <a:p>
            <a:pPr marL="0" indent="0">
              <a:buNone/>
            </a:pPr>
            <a:r>
              <a:rPr lang="ru-RU" dirty="0" smtClean="0"/>
              <a:t>4. Естественность поведения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988840"/>
            <a:ext cx="388843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60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38685"/>
            <a:ext cx="3477766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392488" cy="321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04379"/>
            <a:ext cx="3312368" cy="19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62910"/>
            <a:ext cx="3672408" cy="17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98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941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Эксперт должен содействовать укреплению структур, которые он представляет 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813892"/>
              </p:ext>
            </p:extLst>
          </p:nvPr>
        </p:nvGraphicFramePr>
        <p:xfrm>
          <a:off x="323528" y="1196752"/>
          <a:ext cx="83632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38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Недопустимо! 	</a:t>
            </a:r>
            <a:r>
              <a:rPr lang="ru-RU" sz="2000" b="1" dirty="0" smtClean="0">
                <a:solidFill>
                  <a:srgbClr val="FF0000"/>
                </a:solidFill>
              </a:rPr>
              <a:t>				</a:t>
            </a:r>
            <a:r>
              <a:rPr lang="ru-RU" sz="3100" b="1" dirty="0" smtClean="0">
                <a:solidFill>
                  <a:srgbClr val="FF0000"/>
                </a:solidFill>
              </a:rPr>
              <a:t>Эксперт обязан: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24744"/>
            <a:ext cx="3672408" cy="5328592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соответствовать высоким этическим стандартам в своей деятельности;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стремиться к формированию положительного общественного мнения о специалистах экспертных групп;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не предпринимать действий, в результате которых может пострадать его профессиональная репутация, а также репутация его коллег.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717032"/>
            <a:ext cx="3188245" cy="251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664296" cy="258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1560" y="1124744"/>
            <a:ext cx="2376264" cy="2160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27584" y="836712"/>
            <a:ext cx="2232249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27584" y="3789040"/>
            <a:ext cx="4104456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115616" y="3573016"/>
            <a:ext cx="3816424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89" y="188640"/>
            <a:ext cx="1944216" cy="258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81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Основные принципы работы эксперта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84784"/>
            <a:ext cx="3744416" cy="475252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800" b="1" dirty="0" smtClean="0">
                <a:solidFill>
                  <a:srgbClr val="7030A0"/>
                </a:solidFill>
              </a:rPr>
              <a:t>компетентность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объективность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независимость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соблюдение норм профессиональной этики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недопустимость корыстных действий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164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2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Профессиональная компетентность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заключения, выводы и рекомендации эксперта должны базироваться на объективной информации;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эксперт несет ответственность за обоснованность своих заключений и выводов с тем, чтобы предотвратить возможность отмены или пересмотра принятых решений;</a:t>
            </a:r>
          </a:p>
          <a:p>
            <a:endParaRPr lang="ru-RU" b="1" dirty="0"/>
          </a:p>
          <a:p>
            <a:r>
              <a:rPr lang="ru-RU" b="1" dirty="0" smtClean="0"/>
              <a:t>эксперт обязан поддерживать необходимый уровень своей профессиональной компетентности.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6642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82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Компоненты профессионализма эксперта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общая культура</a:t>
            </a:r>
          </a:p>
          <a:p>
            <a:r>
              <a:rPr lang="ru-RU" b="1" dirty="0" smtClean="0"/>
              <a:t>психолого-педагогическая компетентность</a:t>
            </a:r>
          </a:p>
          <a:p>
            <a:r>
              <a:rPr lang="ru-RU" b="1" dirty="0" smtClean="0"/>
              <a:t>знание нормативно-правовой базы аттестации</a:t>
            </a:r>
          </a:p>
          <a:p>
            <a:r>
              <a:rPr lang="ru-RU" b="1" dirty="0" smtClean="0"/>
              <a:t>владение содержанием предмета, методами обучения, образовательными технологиями</a:t>
            </a:r>
          </a:p>
          <a:p>
            <a:r>
              <a:rPr lang="ru-RU" b="1" dirty="0" smtClean="0"/>
              <a:t>способность к рефлексии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17023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11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Недопустимость корыстных действий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147248" cy="22322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эксперт </a:t>
            </a:r>
            <a:r>
              <a:rPr lang="ru-RU" b="1" dirty="0" smtClean="0">
                <a:solidFill>
                  <a:srgbClr val="FF0000"/>
                </a:solidFill>
              </a:rPr>
              <a:t>не должен преследовать </a:t>
            </a:r>
            <a:r>
              <a:rPr lang="ru-RU" b="1" dirty="0" smtClean="0"/>
              <a:t>в своей профессиональной деятельности </a:t>
            </a:r>
            <a:r>
              <a:rPr lang="ru-RU" b="1" dirty="0" smtClean="0">
                <a:solidFill>
                  <a:srgbClr val="FF0000"/>
                </a:solidFill>
              </a:rPr>
              <a:t>личных</a:t>
            </a:r>
            <a:r>
              <a:rPr lang="ru-RU" b="1" dirty="0" smtClean="0"/>
              <a:t>, а тем более </a:t>
            </a:r>
            <a:r>
              <a:rPr lang="ru-RU" b="1" dirty="0" smtClean="0">
                <a:solidFill>
                  <a:srgbClr val="FF0000"/>
                </a:solidFill>
              </a:rPr>
              <a:t>корыстных интересов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непременным условием профессиональной деятельности эксперта является его </a:t>
            </a:r>
            <a:r>
              <a:rPr lang="ru-RU" sz="3800" b="1" dirty="0" smtClean="0">
                <a:solidFill>
                  <a:srgbClr val="FF0000"/>
                </a:solidFill>
              </a:rPr>
              <a:t>неподкупность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эксперт обязан избегать деятельности, которая ставит под </a:t>
            </a:r>
            <a:r>
              <a:rPr lang="ru-RU" sz="3800" b="1" dirty="0" smtClean="0">
                <a:solidFill>
                  <a:srgbClr val="FF0000"/>
                </a:solidFill>
              </a:rPr>
              <a:t>угрозу его независимость;</a:t>
            </a:r>
          </a:p>
          <a:p>
            <a:r>
              <a:rPr lang="ru-RU" b="1" dirty="0" smtClean="0"/>
              <a:t>эксперт </a:t>
            </a:r>
            <a:r>
              <a:rPr lang="ru-RU" b="1" dirty="0" smtClean="0">
                <a:solidFill>
                  <a:srgbClr val="FF0000"/>
                </a:solidFill>
              </a:rPr>
              <a:t>не должен </a:t>
            </a:r>
            <a:r>
              <a:rPr lang="ru-RU" b="1" dirty="0" smtClean="0"/>
              <a:t>принимать участие в </a:t>
            </a:r>
            <a:r>
              <a:rPr lang="ru-RU" b="1" dirty="0" smtClean="0">
                <a:solidFill>
                  <a:srgbClr val="FF0000"/>
                </a:solidFill>
              </a:rPr>
              <a:t>незаконной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960440" cy="299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5540"/>
            <a:ext cx="3744416" cy="291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62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i="0" u="none" strike="noStrike" baseline="0" dirty="0" smtClean="0">
                <a:latin typeface="Arial"/>
              </a:rPr>
              <a:t>Цель экспертизы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196752"/>
            <a:ext cx="3466728" cy="51125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2400" i="1" u="none" strike="noStrike" baseline="0" dirty="0" smtClean="0">
                <a:latin typeface="Arial"/>
              </a:rPr>
              <a:t>определить уровень профессиональной компетентности педагога и установить его соответствие требованиям, предъявляемым к квалификационной категории (первой или высшей)</a:t>
            </a:r>
            <a:endParaRPr lang="ru-RU" sz="24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8" y="1268760"/>
            <a:ext cx="42484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229200"/>
            <a:ext cx="4572000" cy="101566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Соблюдение правил профессиональной этики – залог успеха осуществляемой экспертизы!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29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707</Words>
  <Application>Microsoft Office PowerPoint</Application>
  <PresentationFormat>Экран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ГАУ ДПО РБ «Бурятский республиканский институт образовательной политики»</vt:lpstr>
      <vt:lpstr>Цель совещания</vt:lpstr>
      <vt:lpstr>Эксперт должен содействовать укреплению структур, которые он представляет </vt:lpstr>
      <vt:lpstr>Недопустимо!      Эксперт обязан: </vt:lpstr>
      <vt:lpstr>Основные принципы работы эксперта</vt:lpstr>
      <vt:lpstr>Профессиональная компетентность</vt:lpstr>
      <vt:lpstr>Компоненты профессионализма эксперта</vt:lpstr>
      <vt:lpstr>Недопустимость корыстных действий</vt:lpstr>
      <vt:lpstr>Цель экспертизы </vt:lpstr>
      <vt:lpstr>ЭТИКЕТ ПРИВЕТСТВИЙ И ПРЕДСТАВЛЕНИЙ</vt:lpstr>
      <vt:lpstr>Этикет приветствия </vt:lpstr>
      <vt:lpstr>Прохождение вариативной формы  аттестуемым педагогическим работником  (рекомендации эксперту) </vt:lpstr>
      <vt:lpstr>Посещение и анализ открытого урока/занятия </vt:lpstr>
      <vt:lpstr>Система норм и правил поведения эксперта при посещении урока/занятия включает ряд ограничений</vt:lpstr>
      <vt:lpstr>Аттестация является личным делом каждого педагога, но нередко возникают следующие вопросы</vt:lpstr>
      <vt:lpstr>Взаимодействие с представителями организаций, осуществляющих образовательную деятельность</vt:lpstr>
      <vt:lpstr>Конфиденциальность информации</vt:lpstr>
      <vt:lpstr>Взаимоотношения с коллегами</vt:lpstr>
      <vt:lpstr>При первом восприятии эксперта внимание распределяется следующим образом: </vt:lpstr>
      <vt:lpstr>60% успеха того «Кто говорит» зависит от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ГАУ ДПО РБ «Бурятский республиканский институт образовательной политики»</dc:title>
  <dc:creator>prorektor</dc:creator>
  <cp:lastModifiedBy>diana</cp:lastModifiedBy>
  <cp:revision>25</cp:revision>
  <dcterms:created xsi:type="dcterms:W3CDTF">2018-01-22T03:50:08Z</dcterms:created>
  <dcterms:modified xsi:type="dcterms:W3CDTF">2018-02-08T06:54:07Z</dcterms:modified>
</cp:coreProperties>
</file>