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6" r:id="rId2"/>
    <p:sldId id="268" r:id="rId3"/>
    <p:sldId id="265" r:id="rId4"/>
    <p:sldId id="258" r:id="rId5"/>
    <p:sldId id="259" r:id="rId6"/>
    <p:sldId id="260" r:id="rId7"/>
    <p:sldId id="263" r:id="rId8"/>
    <p:sldId id="262" r:id="rId9"/>
    <p:sldId id="269" r:id="rId10"/>
    <p:sldId id="270" r:id="rId11"/>
    <p:sldId id="271" r:id="rId12"/>
    <p:sldId id="272" r:id="rId13"/>
    <p:sldId id="273" r:id="rId14"/>
    <p:sldId id="279" r:id="rId15"/>
    <p:sldId id="278" r:id="rId16"/>
    <p:sldId id="274" r:id="rId17"/>
    <p:sldId id="275" r:id="rId18"/>
    <p:sldId id="281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2018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72;&#1090;&#1090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72;&#1090;&#1090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аттестуемых</a:t>
            </a:r>
            <a:r>
              <a:rPr lang="ru-RU" baseline="0" dirty="0" smtClean="0"/>
              <a:t> с 2012 по 2017 годы (15800 педагогов)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314813058006304E-2"/>
          <c:y val="2.5035978195033313E-2"/>
          <c:w val="0.87401385067830373"/>
          <c:h val="0.8516751867555016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Лист1!$D$6:$D$11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Лист1!$E$6:$E$11</c:f>
              <c:numCache>
                <c:formatCode>General</c:formatCode>
                <c:ptCount val="6"/>
                <c:pt idx="0">
                  <c:v>1879</c:v>
                </c:pt>
                <c:pt idx="1">
                  <c:v>2464</c:v>
                </c:pt>
                <c:pt idx="2">
                  <c:v>3269</c:v>
                </c:pt>
                <c:pt idx="3">
                  <c:v>3660</c:v>
                </c:pt>
                <c:pt idx="4">
                  <c:v>2151</c:v>
                </c:pt>
                <c:pt idx="5">
                  <c:v>2377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605312"/>
        <c:axId val="32606848"/>
      </c:barChart>
      <c:catAx>
        <c:axId val="3260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606848"/>
        <c:crosses val="autoZero"/>
        <c:auto val="1"/>
        <c:lblAlgn val="ctr"/>
        <c:lblOffset val="100"/>
        <c:noMultiLvlLbl val="0"/>
      </c:catAx>
      <c:valAx>
        <c:axId val="3260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605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</a:t>
            </a:r>
            <a:r>
              <a:rPr lang="ru-RU" baseline="0" dirty="0" smtClean="0"/>
              <a:t> аттестуемых педагогов по должностям за 2017 год (общее образование и ДОУ) – 1787 чел.</a:t>
            </a:r>
            <a:endParaRPr lang="ru-RU" dirty="0"/>
          </a:p>
        </c:rich>
      </c:tx>
      <c:layout>
        <c:manualLayout>
          <c:xMode val="edge"/>
          <c:yMode val="edge"/>
          <c:x val="0.12114513392149209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Лист1!$C$3:$C$16</c:f>
              <c:strCache>
                <c:ptCount val="14"/>
                <c:pt idx="0">
                  <c:v>педагоги ДОУ</c:v>
                </c:pt>
                <c:pt idx="1">
                  <c:v>начальные классы</c:v>
                </c:pt>
                <c:pt idx="2">
                  <c:v>русский язык и литература</c:v>
                </c:pt>
                <c:pt idx="3">
                  <c:v>математика, информатика</c:v>
                </c:pt>
                <c:pt idx="4">
                  <c:v>иностранные языки </c:v>
                </c:pt>
                <c:pt idx="5">
                  <c:v>история, обществознание</c:v>
                </c:pt>
                <c:pt idx="6">
                  <c:v>биология, ХИМИЯ</c:v>
                </c:pt>
                <c:pt idx="7">
                  <c:v>физическая культура</c:v>
                </c:pt>
                <c:pt idx="8">
                  <c:v>бурятский язык и литература</c:v>
                </c:pt>
                <c:pt idx="9">
                  <c:v>ИЗО, технология</c:v>
                </c:pt>
                <c:pt idx="10">
                  <c:v>физика</c:v>
                </c:pt>
                <c:pt idx="11">
                  <c:v>география</c:v>
                </c:pt>
                <c:pt idx="12">
                  <c:v>музыка</c:v>
                </c:pt>
                <c:pt idx="13">
                  <c:v>преподаватель ОБЖД</c:v>
                </c:pt>
              </c:strCache>
            </c:strRef>
          </c:cat>
          <c:val>
            <c:numRef>
              <c:f>Лист1!$D$3:$D$16</c:f>
              <c:numCache>
                <c:formatCode>General</c:formatCode>
                <c:ptCount val="14"/>
                <c:pt idx="0">
                  <c:v>395</c:v>
                </c:pt>
                <c:pt idx="1">
                  <c:v>349</c:v>
                </c:pt>
                <c:pt idx="2">
                  <c:v>189</c:v>
                </c:pt>
                <c:pt idx="3">
                  <c:v>188</c:v>
                </c:pt>
                <c:pt idx="4">
                  <c:v>123</c:v>
                </c:pt>
                <c:pt idx="5">
                  <c:v>101</c:v>
                </c:pt>
                <c:pt idx="6">
                  <c:v>91</c:v>
                </c:pt>
                <c:pt idx="7">
                  <c:v>78</c:v>
                </c:pt>
                <c:pt idx="8">
                  <c:v>76</c:v>
                </c:pt>
                <c:pt idx="9">
                  <c:v>74</c:v>
                </c:pt>
                <c:pt idx="10">
                  <c:v>49</c:v>
                </c:pt>
                <c:pt idx="11">
                  <c:v>40</c:v>
                </c:pt>
                <c:pt idx="12">
                  <c:v>22</c:v>
                </c:pt>
                <c:pt idx="1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63168"/>
        <c:axId val="22664704"/>
      </c:barChart>
      <c:catAx>
        <c:axId val="22663168"/>
        <c:scaling>
          <c:orientation val="minMax"/>
        </c:scaling>
        <c:delete val="0"/>
        <c:axPos val="l"/>
        <c:majorTickMark val="out"/>
        <c:minorTickMark val="none"/>
        <c:tickLblPos val="nextTo"/>
        <c:crossAx val="22664704"/>
        <c:crosses val="autoZero"/>
        <c:auto val="1"/>
        <c:lblAlgn val="ctr"/>
        <c:lblOffset val="100"/>
        <c:noMultiLvlLbl val="0"/>
      </c:catAx>
      <c:valAx>
        <c:axId val="226647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63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</a:t>
            </a:r>
            <a:r>
              <a:rPr lang="ru-RU" baseline="0" dirty="0" smtClean="0"/>
              <a:t> аттестуемых педагогов за 2017 год по должностям  (доп. образование) -  342 чел. </a:t>
            </a:r>
          </a:p>
          <a:p>
            <a:pPr>
              <a:defRPr/>
            </a:pPr>
            <a:r>
              <a:rPr lang="ru-RU" i="1" baseline="0" dirty="0" smtClean="0"/>
              <a:t>(без Минкультуры)</a:t>
            </a:r>
            <a:endParaRPr lang="ru-RU" i="1" dirty="0"/>
          </a:p>
        </c:rich>
      </c:tx>
      <c:layout>
        <c:manualLayout>
          <c:xMode val="edge"/>
          <c:yMode val="edge"/>
          <c:x val="0.14522638510250999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Лист2!$C$4:$C$10</c:f>
              <c:strCache>
                <c:ptCount val="7"/>
                <c:pt idx="0">
                  <c:v>ПДО</c:v>
                </c:pt>
                <c:pt idx="1">
                  <c:v>тренер-преподаватель</c:v>
                </c:pt>
                <c:pt idx="2">
                  <c:v>воспитатель (не ДОУ)</c:v>
                </c:pt>
                <c:pt idx="3">
                  <c:v>учитель-логопед</c:v>
                </c:pt>
                <c:pt idx="4">
                  <c:v>педагог-психолог</c:v>
                </c:pt>
                <c:pt idx="5">
                  <c:v>методист</c:v>
                </c:pt>
                <c:pt idx="6">
                  <c:v>педагог-библиотекарь</c:v>
                </c:pt>
              </c:strCache>
            </c:strRef>
          </c:cat>
          <c:val>
            <c:numRef>
              <c:f>Лист2!$D$4:$D$10</c:f>
              <c:numCache>
                <c:formatCode>General</c:formatCode>
                <c:ptCount val="7"/>
                <c:pt idx="0">
                  <c:v>108</c:v>
                </c:pt>
                <c:pt idx="1">
                  <c:v>84</c:v>
                </c:pt>
                <c:pt idx="2">
                  <c:v>66</c:v>
                </c:pt>
                <c:pt idx="3">
                  <c:v>25</c:v>
                </c:pt>
                <c:pt idx="4">
                  <c:v>23</c:v>
                </c:pt>
                <c:pt idx="5">
                  <c:v>19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18976"/>
        <c:axId val="32320512"/>
      </c:barChart>
      <c:catAx>
        <c:axId val="32318976"/>
        <c:scaling>
          <c:orientation val="minMax"/>
        </c:scaling>
        <c:delete val="0"/>
        <c:axPos val="l"/>
        <c:majorTickMark val="out"/>
        <c:minorTickMark val="none"/>
        <c:tickLblPos val="nextTo"/>
        <c:crossAx val="32320512"/>
        <c:crosses val="autoZero"/>
        <c:auto val="1"/>
        <c:lblAlgn val="ctr"/>
        <c:lblOffset val="100"/>
        <c:noMultiLvlLbl val="0"/>
      </c:catAx>
      <c:valAx>
        <c:axId val="32320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231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</a:t>
            </a:r>
            <a:r>
              <a:rPr lang="ru-RU" baseline="0" dirty="0" smtClean="0"/>
              <a:t> аттестуемых педагогов  за 2017 год по должностям (СПО) – 125 чел.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Лист3!$B$5:$B$6</c:f>
              <c:strCache>
                <c:ptCount val="2"/>
                <c:pt idx="0">
                  <c:v>преподаватель </c:v>
                </c:pt>
                <c:pt idx="1">
                  <c:v>МПО</c:v>
                </c:pt>
              </c:strCache>
            </c:strRef>
          </c:cat>
          <c:val>
            <c:numRef>
              <c:f>Лист3!$C$5:$C$6</c:f>
              <c:numCache>
                <c:formatCode>General</c:formatCode>
                <c:ptCount val="2"/>
                <c:pt idx="0">
                  <c:v>107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65568"/>
        <c:axId val="31392512"/>
      </c:barChart>
      <c:catAx>
        <c:axId val="32365568"/>
        <c:scaling>
          <c:orientation val="minMax"/>
        </c:scaling>
        <c:delete val="0"/>
        <c:axPos val="l"/>
        <c:majorTickMark val="out"/>
        <c:minorTickMark val="none"/>
        <c:tickLblPos val="nextTo"/>
        <c:crossAx val="31392512"/>
        <c:crosses val="autoZero"/>
        <c:auto val="1"/>
        <c:lblAlgn val="ctr"/>
        <c:lblOffset val="100"/>
        <c:noMultiLvlLbl val="0"/>
      </c:catAx>
      <c:valAx>
        <c:axId val="31392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2365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Аттестация на ВК по вариативным формам - 328 чел</a:t>
            </a:r>
            <a:r>
              <a:rPr lang="ru-RU" sz="1400" dirty="0" smtClean="0"/>
              <a:t>. (44% от общего кол-ва на ВКК) </a:t>
            </a:r>
            <a:endParaRPr lang="ru-RU" sz="14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96</a:t>
                    </a:r>
                    <a:r>
                      <a:rPr lang="ru-RU" smtClean="0"/>
                      <a:t> (30%)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r>
                      <a:rPr lang="ru-RU" smtClean="0"/>
                      <a:t> (5%)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r>
                      <a:rPr lang="ru-RU" smtClean="0"/>
                      <a:t> (5%) 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196</a:t>
                    </a:r>
                    <a:r>
                      <a:rPr lang="ru-RU" smtClean="0"/>
                      <a:t> (60%)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Лист4!$E$7:$H$7</c:f>
              <c:strCache>
                <c:ptCount val="4"/>
                <c:pt idx="0">
                  <c:v>открытые уроки</c:v>
                </c:pt>
                <c:pt idx="1">
                  <c:v>видеоуроки</c:v>
                </c:pt>
                <c:pt idx="2">
                  <c:v>Интернет-ресурс</c:v>
                </c:pt>
                <c:pt idx="3">
                  <c:v>мастер-класс</c:v>
                </c:pt>
              </c:strCache>
            </c:strRef>
          </c:cat>
          <c:val>
            <c:numRef>
              <c:f>Лист4!$E$8:$H$8</c:f>
              <c:numCache>
                <c:formatCode>General</c:formatCode>
                <c:ptCount val="4"/>
                <c:pt idx="0">
                  <c:v>96</c:v>
                </c:pt>
                <c:pt idx="1">
                  <c:v>17</c:v>
                </c:pt>
                <c:pt idx="2">
                  <c:v>19</c:v>
                </c:pt>
                <c:pt idx="3">
                  <c:v>196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Аттестация</a:t>
            </a:r>
            <a:r>
              <a:rPr lang="ru-RU" sz="1400" baseline="0" dirty="0"/>
              <a:t> на ВК по упрощенной форме - 413 чел</a:t>
            </a:r>
            <a:r>
              <a:rPr lang="ru-RU" sz="1400" baseline="0" dirty="0" smtClean="0"/>
              <a:t>. (56% от общего кол-ва на ВКК) </a:t>
            </a:r>
            <a:endParaRPr lang="ru-RU" sz="1400" dirty="0"/>
          </a:p>
        </c:rich>
      </c:tx>
      <c:layout>
        <c:manualLayout>
          <c:xMode val="edge"/>
          <c:yMode val="edge"/>
          <c:x val="0.12771522309711286"/>
          <c:y val="3.240740740740740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262</a:t>
                    </a:r>
                    <a:r>
                      <a:rPr lang="ru-RU" smtClean="0"/>
                      <a:t> (62%)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67</a:t>
                    </a:r>
                    <a:r>
                      <a:rPr lang="ru-RU" smtClean="0"/>
                      <a:t> (16,2%)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r>
                      <a:rPr lang="ru-RU" smtClean="0"/>
                      <a:t> (15,9%)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r>
                      <a:rPr lang="ru-RU" smtClean="0"/>
                      <a:t> (1,6%)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r>
                      <a:rPr lang="ru-RU" smtClean="0"/>
                      <a:t> (2,6%)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Лист5!$B$5:$F$5</c:f>
              <c:strCache>
                <c:ptCount val="5"/>
                <c:pt idx="0">
                  <c:v>почетные звания</c:v>
                </c:pt>
                <c:pt idx="1">
                  <c:v>победители проф.конкурсов</c:v>
                </c:pt>
                <c:pt idx="2">
                  <c:v>подготовка призеров</c:v>
                </c:pt>
                <c:pt idx="3">
                  <c:v>члены ЭПГ</c:v>
                </c:pt>
                <c:pt idx="4">
                  <c:v>ученая  степень</c:v>
                </c:pt>
              </c:strCache>
            </c:strRef>
          </c:cat>
          <c:val>
            <c:numRef>
              <c:f>Лист5!$B$6:$F$6</c:f>
              <c:numCache>
                <c:formatCode>General</c:formatCode>
                <c:ptCount val="5"/>
                <c:pt idx="0">
                  <c:v>262</c:v>
                </c:pt>
                <c:pt idx="1">
                  <c:v>67</c:v>
                </c:pt>
                <c:pt idx="2">
                  <c:v>66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0.1747</cdr:x>
      <cdr:y>0.70462</cdr:y>
    </cdr:from>
    <cdr:to>
      <cdr:x>0.36747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675" y="26955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33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0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87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8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1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49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7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32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17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09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15B47-5E2A-4732-A74B-89E25C8784B4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89C2-DA37-48FE-9493-C09ECF89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y.briop.ru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764704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cs typeface="Aharoni" pitchFamily="2" charset="-79"/>
              </a:rPr>
              <a:t>Об итогах аттестации педагогических работников образовательных организаций Республики Бурятия в 2017 году и особенностях организационно-технического сопровождения процедур аттестации в 2018 году</a:t>
            </a:r>
          </a:p>
        </p:txBody>
      </p:sp>
    </p:spTree>
    <p:extLst>
      <p:ext uri="{BB962C8B-B14F-4D97-AF65-F5344CB8AC3E}">
        <p14:creationId xmlns:p14="http://schemas.microsoft.com/office/powerpoint/2010/main" val="38517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аттестации педагогических работников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Аттестация педагогических  работников для установления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квалификационной категории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проводится на основе результатов профессиональной деятельности в форме оценки: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карты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размещенной в личном кабинете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my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briop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Аттестация педагогических работников для установления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квалификационной категории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проводится на основе результатов профессиональной деятельности в форме оценки: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карты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размещенной в личном кабинете на сайте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my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briop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публичной защиты системы педагогической деятельности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выбор аттестуемого одной из форм 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занятие, мастер-класс на КПК, защита Интернет-ресурса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defRPr/>
            </a:pP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0752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Организационно-техническое сопровождение </a:t>
            </a:r>
            <a:r>
              <a:rPr lang="ru-RU" sz="3600" b="1" dirty="0"/>
              <a:t>проведения аттестации педагогических работников осуществляется </a:t>
            </a:r>
            <a:r>
              <a:rPr lang="ru-RU" sz="3600" b="1" dirty="0" smtClean="0"/>
              <a:t>с сентября 2016 года в </a:t>
            </a:r>
            <a:r>
              <a:rPr lang="ru-RU" sz="3600" b="1" dirty="0"/>
              <a:t>автоматизированной информационной системе «Аттестация педагогических работников</a:t>
            </a:r>
            <a:r>
              <a:rPr lang="ru-RU" sz="3600" b="1" dirty="0" smtClean="0"/>
              <a:t>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64366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11913"/>
              </p:ext>
            </p:extLst>
          </p:nvPr>
        </p:nvGraphicFramePr>
        <p:xfrm>
          <a:off x="611561" y="332657"/>
          <a:ext cx="7992886" cy="62039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062467"/>
                <a:gridCol w="1656869"/>
                <a:gridCol w="1273550"/>
              </a:tblGrid>
              <a:tr h="522135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Виды </a:t>
                      </a:r>
                      <a:r>
                        <a:rPr lang="ru-RU" sz="1800" dirty="0">
                          <a:effectLst/>
                        </a:rPr>
                        <a:t>работ по экспертизе результатов профессиональной деятельности педагогических работников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Нормы </a:t>
                      </a:r>
                      <a:r>
                        <a:rPr lang="ru-RU" sz="1400" dirty="0">
                          <a:effectLst/>
                        </a:rPr>
                        <a:t>времени на работу (часы)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Высшая категория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Первая категория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9872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Члены экспертной группы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effectLst/>
                        </a:rPr>
                        <a:t>проведение экспертизы профессиональной деятельности аттестуемых педагогических работников на основе анализа информационной карты</a:t>
                      </a:r>
                      <a:r>
                        <a:rPr lang="ru-RU" sz="1800" dirty="0" smtClean="0">
                          <a:effectLst/>
                        </a:rPr>
                        <a:t>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800" dirty="0" smtClean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800" dirty="0" smtClean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effectLst/>
                        </a:rPr>
                        <a:t>проведение экспертизы вариативной формы аттестации на высшую квалификационную категорию: открытого занятия/ мастер-класса на КПК/защиты </a:t>
                      </a:r>
                      <a:r>
                        <a:rPr lang="ru-RU" sz="1800" dirty="0" err="1">
                          <a:effectLst/>
                        </a:rPr>
                        <a:t>интернет-ресурса</a:t>
                      </a:r>
                      <a:r>
                        <a:rPr lang="ru-RU" sz="1800" dirty="0">
                          <a:effectLst/>
                        </a:rPr>
                        <a:t>, проводимых аттестуемыми педагогическими работниками и защиты системы педагогической деятельности;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effectLst/>
                        </a:rPr>
                        <a:t>проведение оценивания аттестационных материалов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aseline="0" dirty="0" smtClean="0">
                          <a:effectLst/>
                          <a:highlight>
                            <a:srgbClr val="FFFF00"/>
                          </a:highlight>
                        </a:rPr>
                        <a:t>               </a:t>
                      </a:r>
                    </a:p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aseline="0" dirty="0" smtClean="0">
                          <a:effectLst/>
                          <a:highlight>
                            <a:srgbClr val="FFFF00"/>
                          </a:highlight>
                        </a:rPr>
                        <a:t>           </a:t>
                      </a:r>
                      <a:r>
                        <a:rPr lang="ru-RU" sz="2800" b="1" baseline="0" dirty="0" smtClean="0">
                          <a:effectLst/>
                          <a:highlight>
                            <a:srgbClr val="FFFF00"/>
                          </a:highlight>
                        </a:rPr>
                        <a:t>2 ч</a:t>
                      </a:r>
                      <a:endParaRPr lang="ru-RU" sz="2800" b="1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2ч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2ч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020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765870"/>
              </p:ext>
            </p:extLst>
          </p:nvPr>
        </p:nvGraphicFramePr>
        <p:xfrm>
          <a:off x="683568" y="548680"/>
          <a:ext cx="8136904" cy="531062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153684"/>
                <a:gridCol w="1686723"/>
                <a:gridCol w="1296497"/>
              </a:tblGrid>
              <a:tr h="5310629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Председатели </a:t>
                      </a:r>
                      <a:r>
                        <a:rPr lang="ru-RU" sz="2000" dirty="0">
                          <a:effectLst/>
                        </a:rPr>
                        <a:t>экспертных групп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</a:rPr>
                        <a:t>организация проведения экспертизы, в том числе определение состава экспертной группы; взаимодействие с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экспертами</a:t>
                      </a:r>
                      <a:r>
                        <a:rPr lang="ru-RU" sz="2000" dirty="0">
                          <a:effectLst/>
                        </a:rPr>
                        <a:t> экспертной группы;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</a:rPr>
                        <a:t>информирование аттестуемого работника, его работодателя и экспертов о дате и месте проведения вариативных форм и защиты СПД; 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</a:rPr>
                        <a:t>подготовка экспертного заключения на заседание аттестационной комиссии;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</a:rPr>
                        <a:t>представление экспертного заключения на заседании аттестационной комиссии.</a:t>
                      </a:r>
                    </a:p>
                    <a:p>
                      <a:pPr indent="450215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45021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ч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1ч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08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Стоимость выполненных работ (оказанных услуг) Исполнителя по Договору </a:t>
            </a:r>
            <a:r>
              <a:rPr lang="ru-RU" sz="3200" b="1" dirty="0">
                <a:solidFill>
                  <a:srgbClr val="FF0000"/>
                </a:solidFill>
              </a:rPr>
              <a:t>за один час </a:t>
            </a:r>
            <a:r>
              <a:rPr lang="ru-RU" sz="3200" b="1" dirty="0"/>
              <a:t>работы составляет </a:t>
            </a:r>
            <a:r>
              <a:rPr lang="ru-RU" sz="3200" b="1" u="sng" dirty="0">
                <a:solidFill>
                  <a:srgbClr val="FF0000"/>
                </a:solidFill>
              </a:rPr>
              <a:t>106,05 рублей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/>
              <a:t>и включает налоги на доходы физического лица по ставке 13 (тринадцать) процентов, которые Заказчик исчисляет и удерживает из стоимости выполненных работ (оказанных услуг) при их оплате Исполнителю (п. 4 ст. 226 НК РФ).</a:t>
            </a:r>
          </a:p>
        </p:txBody>
      </p:sp>
    </p:spTree>
    <p:extLst>
      <p:ext uri="{BB962C8B-B14F-4D97-AF65-F5344CB8AC3E}">
        <p14:creationId xmlns:p14="http://schemas.microsoft.com/office/powerpoint/2010/main" val="82106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Стоимость работы </a:t>
            </a:r>
            <a:r>
              <a:rPr lang="ru-RU" sz="3600" b="1" dirty="0" smtClean="0">
                <a:solidFill>
                  <a:srgbClr val="FF0000"/>
                </a:solidFill>
              </a:rPr>
              <a:t>одного эксперта </a:t>
            </a:r>
            <a:r>
              <a:rPr lang="ru-RU" sz="3600" b="1" dirty="0"/>
              <a:t>по экспертизе и оцениванию одного аттестуемого на первую и ВКК </a:t>
            </a:r>
            <a:r>
              <a:rPr lang="ru-RU" sz="3600" b="1" dirty="0" smtClean="0"/>
              <a:t>по упрощенной форме:</a:t>
            </a:r>
            <a:endParaRPr lang="ru-RU" sz="3600" b="1" dirty="0"/>
          </a:p>
          <a:p>
            <a:r>
              <a:rPr lang="ru-RU" sz="3600" b="1" dirty="0">
                <a:solidFill>
                  <a:srgbClr val="FF0000"/>
                </a:solidFill>
              </a:rPr>
              <a:t>2ч.* 106, </a:t>
            </a:r>
            <a:r>
              <a:rPr lang="ru-RU" sz="3600" b="1" dirty="0" smtClean="0">
                <a:solidFill>
                  <a:srgbClr val="FF0000"/>
                </a:solidFill>
              </a:rPr>
              <a:t>05 </a:t>
            </a:r>
            <a:r>
              <a:rPr lang="ru-RU" sz="3600" b="1" dirty="0">
                <a:solidFill>
                  <a:srgbClr val="FF0000"/>
                </a:solidFill>
              </a:rPr>
              <a:t>руб.=</a:t>
            </a:r>
            <a:r>
              <a:rPr lang="ru-RU" sz="3600" b="1" dirty="0" smtClean="0">
                <a:solidFill>
                  <a:srgbClr val="FF0000"/>
                </a:solidFill>
              </a:rPr>
              <a:t>212,10 руб</a:t>
            </a:r>
            <a:r>
              <a:rPr lang="ru-RU" sz="3600" b="1" dirty="0">
                <a:solidFill>
                  <a:srgbClr val="FF0000"/>
                </a:solidFill>
              </a:rPr>
              <a:t>.;</a:t>
            </a:r>
          </a:p>
          <a:p>
            <a:r>
              <a:rPr lang="ru-RU" sz="3600" b="1" dirty="0"/>
              <a:t>на высшую КК по вариативной форме: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4ч*106,05 </a:t>
            </a:r>
            <a:r>
              <a:rPr lang="ru-RU" sz="3600" b="1" dirty="0">
                <a:solidFill>
                  <a:srgbClr val="FF0000"/>
                </a:solidFill>
              </a:rPr>
              <a:t>руб.= </a:t>
            </a:r>
            <a:r>
              <a:rPr lang="ru-RU" sz="3600" b="1" dirty="0" smtClean="0">
                <a:solidFill>
                  <a:srgbClr val="FF0000"/>
                </a:solidFill>
              </a:rPr>
              <a:t>424,20 </a:t>
            </a:r>
            <a:r>
              <a:rPr lang="ru-RU" sz="3600" b="1" dirty="0">
                <a:solidFill>
                  <a:srgbClr val="FF0000"/>
                </a:solidFill>
              </a:rPr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984269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92888" cy="5725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Общая стоимость работ </a:t>
            </a:r>
            <a:r>
              <a:rPr lang="ru-RU" sz="3200" b="1" dirty="0"/>
              <a:t>по аттестации одного </a:t>
            </a:r>
            <a:r>
              <a:rPr lang="ru-RU" sz="3200" b="1" dirty="0" smtClean="0"/>
              <a:t>педагогического работника</a:t>
            </a:r>
            <a:r>
              <a:rPr lang="ru-RU" sz="3200" b="1" dirty="0"/>
              <a:t>:</a:t>
            </a:r>
            <a:endParaRPr lang="ru-RU" sz="3200" dirty="0"/>
          </a:p>
          <a:p>
            <a:pPr marL="457200" indent="-457200">
              <a:buFontTx/>
              <a:buChar char="-"/>
            </a:pPr>
            <a:r>
              <a:rPr lang="ru-RU" sz="3200" b="1" dirty="0" smtClean="0"/>
              <a:t>на </a:t>
            </a:r>
            <a:r>
              <a:rPr lang="ru-RU" sz="3200" b="1" dirty="0"/>
              <a:t>1-ю категорию и на высшую категорию по упрощенной форме: </a:t>
            </a:r>
            <a:endParaRPr lang="ru-RU" sz="3200" b="1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2 </a:t>
            </a:r>
            <a:r>
              <a:rPr lang="ru-RU" sz="3200" b="1" dirty="0">
                <a:solidFill>
                  <a:srgbClr val="FF0000"/>
                </a:solidFill>
              </a:rPr>
              <a:t>часа*3 эксперта *</a:t>
            </a:r>
            <a:r>
              <a:rPr lang="ru-RU" sz="4000" b="1" dirty="0">
                <a:solidFill>
                  <a:srgbClr val="FF0000"/>
                </a:solidFill>
              </a:rPr>
              <a:t>106,05</a:t>
            </a:r>
            <a:r>
              <a:rPr lang="ru-RU" sz="3200" b="1" dirty="0">
                <a:solidFill>
                  <a:srgbClr val="FF0000"/>
                </a:solidFill>
              </a:rPr>
              <a:t> руб.=639 руб. + </a:t>
            </a:r>
            <a:r>
              <a:rPr lang="ru-RU" sz="3200" b="1" dirty="0" smtClean="0">
                <a:solidFill>
                  <a:srgbClr val="FF0000"/>
                </a:solidFill>
              </a:rPr>
              <a:t>106,5 </a:t>
            </a:r>
            <a:r>
              <a:rPr lang="ru-RU" sz="3200" b="1" dirty="0">
                <a:solidFill>
                  <a:srgbClr val="FF0000"/>
                </a:solidFill>
              </a:rPr>
              <a:t>(</a:t>
            </a:r>
            <a:r>
              <a:rPr lang="ru-RU" sz="3200" b="1" dirty="0" err="1">
                <a:solidFill>
                  <a:srgbClr val="FF0000"/>
                </a:solidFill>
              </a:rPr>
              <a:t>предс</a:t>
            </a:r>
            <a:r>
              <a:rPr lang="ru-RU" sz="3200" b="1" dirty="0">
                <a:solidFill>
                  <a:srgbClr val="FF0000"/>
                </a:solidFill>
              </a:rPr>
              <a:t> ЭГ) = </a:t>
            </a:r>
            <a:r>
              <a:rPr lang="ru-RU" sz="4000" b="1" dirty="0">
                <a:solidFill>
                  <a:srgbClr val="FF0000"/>
                </a:solidFill>
              </a:rPr>
              <a:t>745,5 руб</a:t>
            </a:r>
            <a:r>
              <a:rPr lang="ru-RU" sz="40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/>
              <a:t>2 часа работы  эксперта –  это экспертиза и оценивание  информационной карты одного педагога;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/>
              <a:t>1 час работы председателя ЭГ – подготовка экспертного заключения и представление на заседании АК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03972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Общая стоимость работ </a:t>
            </a:r>
            <a:r>
              <a:rPr lang="ru-RU" sz="3200" b="1" dirty="0"/>
              <a:t>по аттестации одного педагогического работника </a:t>
            </a:r>
            <a:r>
              <a:rPr lang="ru-RU" sz="3200" b="1" dirty="0" smtClean="0"/>
              <a:t> на </a:t>
            </a:r>
            <a:r>
              <a:rPr lang="ru-RU" sz="3200" b="1" dirty="0"/>
              <a:t>высшую категорию по вариативной форме: </a:t>
            </a:r>
            <a:endParaRPr lang="ru-RU" sz="3200" b="1" dirty="0" smtClean="0"/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4 </a:t>
            </a:r>
            <a:r>
              <a:rPr lang="ru-RU" sz="3200" b="1" dirty="0">
                <a:solidFill>
                  <a:srgbClr val="FF0000"/>
                </a:solidFill>
              </a:rPr>
              <a:t>ч.*3 эксперта*106,05руб.=1272,6 руб. + 106,5 (</a:t>
            </a:r>
            <a:r>
              <a:rPr lang="ru-RU" sz="3200" b="1" dirty="0" err="1">
                <a:solidFill>
                  <a:srgbClr val="FF0000"/>
                </a:solidFill>
              </a:rPr>
              <a:t>предс</a:t>
            </a:r>
            <a:r>
              <a:rPr lang="ru-RU" sz="3200" b="1" dirty="0">
                <a:solidFill>
                  <a:srgbClr val="FF0000"/>
                </a:solidFill>
              </a:rPr>
              <a:t> ЭГ) = 1379,1 руб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/>
              <a:t>4 часа работы эксперта  на ВКК по вариативной форме - это 2 ч.  экспертиза и оценивание информационной карты + 2 ч. экспертиза и оценивание вариативной формы;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/>
              <a:t>Вариативную форму могут оценивать 2 или 3 эксперта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233740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fishki.net/upload/post/201510/31/1719214/1438163502_professionalnyj_stand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49" y="908720"/>
            <a:ext cx="5423557" cy="436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196752"/>
            <a:ext cx="28083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Качество системы образования не может быть выше качества работающих в ней </a:t>
            </a:r>
            <a:r>
              <a:rPr lang="ru-RU" sz="3200" b="1" dirty="0" smtClean="0"/>
              <a:t>учителей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42998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900igr.net/up/datas/99432/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24936" cy="625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46562743"/>
              </p:ext>
            </p:extLst>
          </p:nvPr>
        </p:nvGraphicFramePr>
        <p:xfrm>
          <a:off x="467544" y="548680"/>
          <a:ext cx="82089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71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469317"/>
              </p:ext>
            </p:extLst>
          </p:nvPr>
        </p:nvGraphicFramePr>
        <p:xfrm>
          <a:off x="539552" y="404662"/>
          <a:ext cx="8280920" cy="5544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15827"/>
                <a:gridCol w="1565093"/>
              </a:tblGrid>
              <a:tr h="316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2030" algn="l"/>
                        </a:tabLst>
                      </a:pPr>
                      <a:r>
                        <a:rPr lang="ru-RU" sz="1200" dirty="0">
                          <a:effectLst/>
                        </a:rPr>
                        <a:t>Результаты аттестации</a:t>
                      </a:r>
                      <a:endParaRPr lang="ru-RU" sz="12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>
                          <a:effectLst/>
                        </a:rPr>
                        <a:t>   2017 г.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заявлено на квалификационные категории и соответствие ЗД …….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3 066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Заявлено на квалификационные категории …………………………………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3 053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Отозвано заявлений на квалификационные категории …………………….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182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Отклонено заявлений на квалификационные категории ………………….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494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Направлено на экспертизу аттестационных материалов на квалификационные категории ……………………………………………………………...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2 </a:t>
                      </a:r>
                      <a:r>
                        <a:rPr lang="ru-RU" sz="1100" b="1" dirty="0" smtClean="0">
                          <a:effectLst/>
                        </a:rPr>
                        <a:t>377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909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Представлены на высшую квалификационную категорию: …………..</a:t>
                      </a:r>
                      <a:endParaRPr lang="ru-RU" sz="12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Установлена высшая к/к ……………………………………………………..</a:t>
                      </a:r>
                      <a:endParaRPr lang="ru-RU" sz="12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Отказано в установлении высшей к/к ………………………………………</a:t>
                      </a:r>
                      <a:endParaRPr lang="ru-RU" sz="12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841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841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9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Представлены на первую квалификационную категорию: …………….</a:t>
                      </a:r>
                      <a:endParaRPr lang="ru-RU" sz="12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Установлена первая к/к ………………………………………………………</a:t>
                      </a:r>
                      <a:endParaRPr lang="ru-RU" sz="12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Отказано в установлении первой к/к ……………………………………….</a:t>
                      </a:r>
                      <a:endParaRPr lang="ru-RU" sz="12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1 536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1 480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56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284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Представлены на соответствие занимаемой должности: ………………..</a:t>
                      </a:r>
                      <a:endParaRPr lang="ru-RU" sz="12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Установлено соответствие занимаемой должности руководителям ОО, подведомственных </a:t>
                      </a:r>
                      <a:r>
                        <a:rPr lang="ru-RU" sz="1200" dirty="0" err="1">
                          <a:effectLst/>
                        </a:rPr>
                        <a:t>МОиН</a:t>
                      </a:r>
                      <a:r>
                        <a:rPr lang="ru-RU" sz="1200" dirty="0">
                          <a:effectLst/>
                        </a:rPr>
                        <a:t> РБ ………………………………………………..</a:t>
                      </a:r>
                      <a:endParaRPr lang="ru-RU" sz="12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Отказано в установлении соответствия занимаемой должности …………</a:t>
                      </a:r>
                      <a:endParaRPr lang="ru-RU" sz="12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27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15827766"/>
              </p:ext>
            </p:extLst>
          </p:nvPr>
        </p:nvGraphicFramePr>
        <p:xfrm>
          <a:off x="323528" y="548680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85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67357160"/>
              </p:ext>
            </p:extLst>
          </p:nvPr>
        </p:nvGraphicFramePr>
        <p:xfrm>
          <a:off x="827584" y="476672"/>
          <a:ext cx="748883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197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59851433"/>
              </p:ext>
            </p:extLst>
          </p:nvPr>
        </p:nvGraphicFramePr>
        <p:xfrm>
          <a:off x="1043608" y="764704"/>
          <a:ext cx="7128792" cy="482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15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210121"/>
              </p:ext>
            </p:extLst>
          </p:nvPr>
        </p:nvGraphicFramePr>
        <p:xfrm>
          <a:off x="611560" y="404664"/>
          <a:ext cx="820891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73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827187"/>
              </p:ext>
            </p:extLst>
          </p:nvPr>
        </p:nvGraphicFramePr>
        <p:xfrm>
          <a:off x="539552" y="332656"/>
          <a:ext cx="828092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013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cs typeface="Aharoni" pitchFamily="2" charset="-79"/>
              </a:rPr>
              <a:t>Приказом </a:t>
            </a:r>
            <a:r>
              <a:rPr lang="ru-RU" sz="2400" b="1" dirty="0" err="1">
                <a:cs typeface="Aharoni" pitchFamily="2" charset="-79"/>
              </a:rPr>
              <a:t>МОиН</a:t>
            </a:r>
            <a:r>
              <a:rPr lang="ru-RU" sz="2400" b="1" dirty="0">
                <a:cs typeface="Aharoni" pitchFamily="2" charset="-79"/>
              </a:rPr>
              <a:t> РБ утверждены составы 21 экспертных групп, общим количеством   127 экспертов</a:t>
            </a:r>
            <a:r>
              <a:rPr lang="ru-RU" sz="2400" b="1" dirty="0" smtClean="0">
                <a:cs typeface="Aharoni" pitchFamily="2" charset="-79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cs typeface="Aharoni" pitchFamily="2" charset="-79"/>
              </a:rPr>
              <a:t>Созданы </a:t>
            </a:r>
            <a:r>
              <a:rPr lang="ru-RU" sz="2400" b="1" dirty="0">
                <a:cs typeface="Aharoni" pitchFamily="2" charset="-79"/>
              </a:rPr>
              <a:t>4 экспертные </a:t>
            </a:r>
            <a:r>
              <a:rPr lang="ru-RU" sz="2400" b="1" dirty="0" smtClean="0">
                <a:cs typeface="Aharoni" pitchFamily="2" charset="-79"/>
              </a:rPr>
              <a:t>группы для северных районов для экспертизы вариативных форм аттестации на ВКК </a:t>
            </a:r>
            <a:r>
              <a:rPr lang="ru-RU" sz="2400" b="1" dirty="0">
                <a:cs typeface="Aharoni" pitchFamily="2" charset="-79"/>
              </a:rPr>
              <a:t>общим количеством 70 экспертов в </a:t>
            </a:r>
            <a:r>
              <a:rPr lang="ru-RU" sz="2400" b="1" dirty="0" err="1">
                <a:cs typeface="Aharoni" pitchFamily="2" charset="-79"/>
              </a:rPr>
              <a:t>Баунтовском</a:t>
            </a:r>
            <a:r>
              <a:rPr lang="ru-RU" sz="2400" b="1" dirty="0">
                <a:cs typeface="Aharoni" pitchFamily="2" charset="-79"/>
              </a:rPr>
              <a:t>, </a:t>
            </a:r>
            <a:r>
              <a:rPr lang="ru-RU" sz="2400" b="1" dirty="0" err="1">
                <a:cs typeface="Aharoni" pitchFamily="2" charset="-79"/>
              </a:rPr>
              <a:t>Муйском</a:t>
            </a:r>
            <a:r>
              <a:rPr lang="ru-RU" sz="2400" b="1" dirty="0">
                <a:cs typeface="Aharoni" pitchFamily="2" charset="-79"/>
              </a:rPr>
              <a:t>, Северобайкальском районах и в г. Северобайкальск. </a:t>
            </a:r>
            <a:endParaRPr lang="ru-RU" sz="2400" b="1" dirty="0" smtClean="0">
              <a:cs typeface="Aharoni" pitchFamily="2" charset="-79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cs typeface="Aharoni" pitchFamily="2" charset="-79"/>
              </a:rPr>
              <a:t>Экспертизу аттестационных материалов педагогических работников образовательных организаций, подведомственных Министерству культуры Республики Бурятия, проводят 9 экспертных групп общим количеством 46 экспертов. </a:t>
            </a:r>
          </a:p>
        </p:txBody>
      </p:sp>
    </p:spTree>
    <p:extLst>
      <p:ext uri="{BB962C8B-B14F-4D97-AF65-F5344CB8AC3E}">
        <p14:creationId xmlns:p14="http://schemas.microsoft.com/office/powerpoint/2010/main" val="843295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852</Words>
  <Application>Microsoft Office PowerPoint</Application>
  <PresentationFormat>Экран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diana</cp:lastModifiedBy>
  <cp:revision>30</cp:revision>
  <dcterms:created xsi:type="dcterms:W3CDTF">2018-01-22T08:19:44Z</dcterms:created>
  <dcterms:modified xsi:type="dcterms:W3CDTF">2018-02-07T01:24:21Z</dcterms:modified>
</cp:coreProperties>
</file>