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20" r:id="rId3"/>
    <p:sldId id="331" r:id="rId4"/>
    <p:sldId id="347" r:id="rId5"/>
    <p:sldId id="332" r:id="rId6"/>
    <p:sldId id="336" r:id="rId7"/>
    <p:sldId id="259" r:id="rId8"/>
    <p:sldId id="321" r:id="rId9"/>
    <p:sldId id="338" r:id="rId10"/>
    <p:sldId id="263" r:id="rId11"/>
    <p:sldId id="339" r:id="rId12"/>
    <p:sldId id="340" r:id="rId13"/>
    <p:sldId id="342" r:id="rId14"/>
    <p:sldId id="344" r:id="rId15"/>
    <p:sldId id="327" r:id="rId16"/>
    <p:sldId id="345" r:id="rId17"/>
    <p:sldId id="346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896276854282791E-2"/>
          <c:y val="0.16654510874260481"/>
          <c:w val="0.77836687080781308"/>
          <c:h val="0.7214895481911806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ПИО</c:v>
                </c:pt>
                <c:pt idx="1">
                  <c:v>УЗД</c:v>
                </c:pt>
                <c:pt idx="2">
                  <c:v>РИМ</c:v>
                </c:pt>
                <c:pt idx="3">
                  <c:v>ДА</c:v>
                </c:pt>
                <c:pt idx="4">
                  <c:v>В</c:v>
                </c:pt>
                <c:pt idx="5">
                  <c:v>СПР</c:v>
                </c:pt>
                <c:pt idx="6">
                  <c:v>РИВ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2.4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</c:v>
                </c:pt>
                <c:pt idx="4">
                  <c:v>3.8</c:v>
                </c:pt>
                <c:pt idx="5">
                  <c:v>2.6</c:v>
                </c:pt>
                <c:pt idx="6">
                  <c:v>2.8</c:v>
                </c:pt>
              </c:numCache>
            </c:numRef>
          </c:val>
        </c:ser>
        <c:gapWidth val="17"/>
        <c:overlap val="-16"/>
        <c:axId val="67276800"/>
        <c:axId val="67278336"/>
      </c:barChart>
      <c:catAx>
        <c:axId val="6727680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278336"/>
        <c:crosses val="autoZero"/>
        <c:auto val="1"/>
        <c:lblAlgn val="ctr"/>
        <c:lblOffset val="100"/>
      </c:catAx>
      <c:valAx>
        <c:axId val="67278336"/>
        <c:scaling>
          <c:orientation val="minMax"/>
          <c:max val="7"/>
          <c:min val="0"/>
        </c:scaling>
        <c:axPos val="l"/>
        <c:majorGridlines/>
        <c:numFmt formatCode="General" sourceLinked="1"/>
        <c:tickLblPos val="nextTo"/>
        <c:crossAx val="67276800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B3CEF-7F83-4B95-8DBD-B8CF23D0A779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A2984-94FC-4CBE-B8E9-1889149FDD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29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E9BC-858E-4BEF-8991-DBAABCDF9CDA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56B0-50B2-44CC-BF3D-01C19FC26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4.ftcdn.net/jpg/00/29/20/95/500_F_29209506_wYMvIjIkH7doEJ8ejSoLGzV3To1xuo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39"/>
            <a:ext cx="7992888" cy="53392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Невежина А.О., координатор по шкале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ECERS-R в РБ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496944" cy="1628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О </a:t>
            </a:r>
            <a:r>
              <a:rPr lang="ru-RU" sz="3200" b="1" dirty="0" err="1" smtClean="0"/>
              <a:t>люнгитюдном</a:t>
            </a:r>
            <a:r>
              <a:rPr lang="ru-RU" sz="3200" b="1" dirty="0" smtClean="0"/>
              <a:t> исследовании качества образования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7944" y="5301208"/>
            <a:ext cx="720080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5301208"/>
            <a:ext cx="72008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ДИАГРАММА ПРОФИЛЯ КАЧЕСТВА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80528" y="836712"/>
          <a:ext cx="100446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016" y="5842337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балл по детским садам выстроился неровно,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1.9 до 3.31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апробации по большинству показателей в детских садах не были получены высокие баллы.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23728" y="908720"/>
            <a:ext cx="684076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Неформальное взаимодействие с детьми (педагоги мало взаимодействуют с детьми).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2.Образовательные задачи решаются преимущественно во время занятий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режимные моменты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часто не рассматриваются как часть образовательного процесса).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Недостаточная материально-техническая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8072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балл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Улан-Удэ -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2,7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02900" y="4889045"/>
            <a:ext cx="8145563" cy="1712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общение на уровне глаз детей</a:t>
            </a:r>
          </a:p>
          <a:p>
            <a:r>
              <a:rPr lang="ru-RU" sz="2400" dirty="0" smtClean="0"/>
              <a:t>педагог заботиться о детях</a:t>
            </a:r>
          </a:p>
          <a:p>
            <a:r>
              <a:rPr lang="ru-RU" sz="2400" dirty="0" smtClean="0"/>
              <a:t>достаточный надзор для защиты здоровья и безопасности детей</a:t>
            </a:r>
          </a:p>
          <a:p>
            <a:endParaRPr lang="ru-RU" sz="2400" dirty="0"/>
          </a:p>
        </p:txBody>
      </p:sp>
      <p:sp>
        <p:nvSpPr>
          <p:cNvPr id="7" name="Название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ЗОНЫ БЛАГОПОЛУЧИЯ –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ВЗАИМОДЕЙСТВИЕ</a:t>
            </a:r>
            <a:r>
              <a:rPr lang="ru-RU" sz="2400" b="1" dirty="0" smtClean="0">
                <a:solidFill>
                  <a:srgbClr val="002060"/>
                </a:solidFill>
              </a:rPr>
              <a:t>  (средний балл – 3,8)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3240360" cy="38098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20280"/>
                <a:gridCol w="720080"/>
              </a:tblGrid>
              <a:tr h="34716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Подшкала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7276">
                <a:tc>
                  <a:txBody>
                    <a:bodyPr/>
                    <a:lstStyle/>
                    <a:p>
                      <a:pPr marL="87313" indent="-15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/>
                        <a:t>Присмотр по развитию крупной моторики</a:t>
                      </a:r>
                      <a:endParaRPr lang="ru-RU" sz="1800" u="none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9873">
                <a:tc>
                  <a:txBody>
                    <a:bodyPr/>
                    <a:lstStyle/>
                    <a:p>
                      <a:pPr marL="87313" indent="-15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/>
                        <a:t>Общий присмотр за детьми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44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/>
                        <a:t>Дисциплина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9873">
                <a:tc>
                  <a:txBody>
                    <a:bodyPr/>
                    <a:lstStyle/>
                    <a:p>
                      <a:pPr marL="87313" indent="-15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/>
                        <a:t>Взаимодействие персонала и детей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0983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/>
                        <a:t>Взаимодействие детей друг с другом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4785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Средний балл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3,8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astersoft.net/images/c/f/zanjatija-po-psihologii-obschenij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499255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3995936" y="4653136"/>
            <a:ext cx="5148064" cy="22048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низкий выбор и  доступность игр и материалов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 не отличаются большим разнообразием и различным уровнем сложности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уголки природы рассматриваются только как показательные экспонаты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всегда оборудованы и оснащены центры песка и воды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звание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ЗОНЫ НЕБЛАГОПОЛУЧИЯ –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ДЕТСКАЯ АКТИВНОСТЬ</a:t>
            </a:r>
            <a:r>
              <a:rPr lang="ru-RU" sz="2400" b="1" dirty="0" smtClean="0">
                <a:solidFill>
                  <a:srgbClr val="002060"/>
                </a:solidFill>
              </a:rPr>
              <a:t>  (средний балл – 2,2)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908720"/>
          <a:ext cx="3528392" cy="5461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48522"/>
                <a:gridCol w="6798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Подшкала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361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Мелкая </a:t>
                      </a:r>
                      <a:r>
                        <a:rPr lang="ru-RU" sz="2000" dirty="0"/>
                        <a:t>моторика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  Искусство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Музыка/движение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Кубики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Песок/вода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Ролевые </a:t>
                      </a:r>
                      <a:r>
                        <a:rPr lang="ru-RU" sz="2000" dirty="0"/>
                        <a:t>игры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Природа/наука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Математика/счет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7313" indent="-15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Использование </a:t>
                      </a:r>
                      <a:r>
                        <a:rPr lang="ru-RU" sz="2000" dirty="0"/>
                        <a:t>телевизора, видео или компьютера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Содействие </a:t>
                      </a:r>
                      <a:r>
                        <a:rPr lang="ru-RU" sz="2000" dirty="0"/>
                        <a:t>принятию многообразия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Средний </a:t>
                      </a:r>
                      <a:r>
                        <a:rPr lang="ru-RU" sz="1800" b="1" dirty="0" smtClean="0"/>
                        <a:t>балл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2,2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http://3.bp.blogspot.com/-DFMFkR9Mzwc/TmkGnOfjoYI/AAAAAAAABZg/m_QExsma5TE/s1600/DSC04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80728"/>
            <a:ext cx="4549014" cy="3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923928" cy="7647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Годовой цикл легче осваивать, если есть схема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Documents and Settings\User\Рабочий стол\Работы детей\годовой цикл легче осваивать, если есть 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500206" cy="2625155"/>
          </a:xfrm>
          <a:prstGeom prst="rect">
            <a:avLst/>
          </a:prstGeom>
          <a:noFill/>
        </p:spPr>
      </p:pic>
      <p:pic>
        <p:nvPicPr>
          <p:cNvPr id="38915" name="Picture 3" descr="C:\Documents and Settings\User\Рабочий стол\Работы детей\Книжки. Конечно, трудно воспитателю найти время записать истории детей. Но зато когда оно находится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720075" cy="27900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0"/>
            <a:ext cx="4572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Записывать мысли детей, сложно…..Но сочинение историй – верный путь к развитию чтения! </a:t>
            </a:r>
            <a:endParaRPr lang="ru-RU" dirty="0"/>
          </a:p>
        </p:txBody>
      </p:sp>
      <p:pic>
        <p:nvPicPr>
          <p:cNvPr id="38916" name="Picture 4" descr="C:\Documents and Settings\User\Рабочий стол\Работы детей\рисун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35896" cy="27269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3501008"/>
            <a:ext cx="41044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Футболка , которая выражает меня.….</a:t>
            </a:r>
            <a:endParaRPr lang="ru-RU" dirty="0"/>
          </a:p>
        </p:txBody>
      </p:sp>
      <p:pic>
        <p:nvPicPr>
          <p:cNvPr id="38918" name="Picture 6" descr="C:\Documents and Settings\User\Рабочий стол\экерс фото\Музыкальное самовыражение дет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764360" cy="28232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44008" y="3429000"/>
            <a:ext cx="41044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развернутой игры, место и время….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786" y="-3195736"/>
            <a:ext cx="18721572" cy="149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1628800"/>
            <a:ext cx="4824536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524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Среда должна говорить, что в группе хозяева – дети.</a:t>
            </a:r>
          </a:p>
          <a:p>
            <a:pPr marL="352425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быть окружен своими произведениями -доказательствами своей</a:t>
            </a:r>
          </a:p>
          <a:p>
            <a:pPr marL="352425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состоятельности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быть окружен своими фотографиями</a:t>
            </a:r>
          </a:p>
          <a:p>
            <a:pPr marL="3524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деятельности как доказательствами своей</a:t>
            </a:r>
          </a:p>
          <a:p>
            <a:pPr marL="3524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состоятельности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6396335"/>
            <a:ext cx="93965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ПРОСТРАНСТВО И ОБОРУДОВАНИЕ (средний балл 2,4)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Речь и мышление</a:t>
            </a:r>
            <a:r>
              <a:rPr lang="ru-RU" sz="3200" dirty="0" smtClean="0"/>
              <a:t>»</a:t>
            </a:r>
            <a:r>
              <a:rPr lang="ru-RU" sz="3200" b="1" dirty="0" smtClean="0"/>
              <a:t> </a:t>
            </a:r>
            <a:r>
              <a:rPr lang="ru-RU" sz="3200" dirty="0" smtClean="0"/>
              <a:t>(оценка – 2,37).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3960440" cy="49685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Когда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комментирует</a:t>
            </a:r>
            <a:r>
              <a:rPr lang="ru-RU" b="1" dirty="0" smtClean="0"/>
              <a:t> детские действия или отвечает на детские вопросы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Когда  задает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открытые вопросы </a:t>
            </a:r>
            <a:r>
              <a:rPr lang="ru-RU" b="1" dirty="0" smtClean="0"/>
              <a:t>и интересуется ответом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Когда помогает обнаружить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причинно-следственные связи </a:t>
            </a:r>
            <a:r>
              <a:rPr lang="ru-RU" b="1" dirty="0" smtClean="0"/>
              <a:t>в том, на что обращен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интерес</a:t>
            </a:r>
            <a:r>
              <a:rPr lang="ru-RU" b="1" dirty="0" smtClean="0"/>
              <a:t> ребенка</a:t>
            </a: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27984" y="1700808"/>
            <a:ext cx="4536504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500" b="1" dirty="0" smtClean="0"/>
              <a:t>Когда он </a:t>
            </a:r>
            <a:r>
              <a:rPr lang="ru-RU" sz="2500" b="1" dirty="0" smtClean="0">
                <a:solidFill>
                  <a:srgbClr val="C00000"/>
                </a:solidFill>
              </a:rPr>
              <a:t>исследует</a:t>
            </a:r>
            <a:r>
              <a:rPr lang="ru-RU" sz="2500" b="1" dirty="0" smtClean="0"/>
              <a:t> окружающий мир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Когда  он занят делом, которое </a:t>
            </a:r>
            <a:r>
              <a:rPr lang="ru-RU" sz="2500" b="1" dirty="0" smtClean="0">
                <a:solidFill>
                  <a:srgbClr val="C00000"/>
                </a:solidFill>
              </a:rPr>
              <a:t>он выбрал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Когда </a:t>
            </a:r>
            <a:r>
              <a:rPr lang="ru-RU" sz="2500" b="1" dirty="0" smtClean="0">
                <a:solidFill>
                  <a:srgbClr val="C00000"/>
                </a:solidFill>
              </a:rPr>
              <a:t>он действует</a:t>
            </a:r>
            <a:r>
              <a:rPr lang="ru-RU" sz="2500" b="1" dirty="0" smtClean="0"/>
              <a:t>, а не только слушает взрослого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Через </a:t>
            </a:r>
            <a:r>
              <a:rPr lang="ru-RU" sz="2500" b="1" dirty="0" smtClean="0">
                <a:solidFill>
                  <a:srgbClr val="C00000"/>
                </a:solidFill>
              </a:rPr>
              <a:t>чувственный опыт </a:t>
            </a:r>
            <a:r>
              <a:rPr lang="ru-RU" sz="2500" b="1" dirty="0" smtClean="0"/>
              <a:t>(трогая, пробуя, делая), а не разглядывая плакаты</a:t>
            </a:r>
            <a:endParaRPr lang="ru-RU" sz="25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710929" y="1052736"/>
            <a:ext cx="4788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ребенок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лучше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учится?????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Тройная стрелка влево/вправо/вверх 15"/>
          <p:cNvSpPr/>
          <p:nvPr/>
        </p:nvSpPr>
        <p:spPr>
          <a:xfrm rot="10800000">
            <a:off x="2915816" y="692696"/>
            <a:ext cx="3528392" cy="504056"/>
          </a:xfrm>
          <a:prstGeom prst="leftRight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6"/>
            <a:ext cx="45345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Когда  взрослый  </a:t>
            </a:r>
            <a:r>
              <a:rPr lang="ru-RU" sz="2100" b="1" i="1" dirty="0" smtClean="0">
                <a:solidFill>
                  <a:srgbClr val="1F497D">
                    <a:lumMod val="75000"/>
                  </a:srgbClr>
                </a:solidFill>
                <a:latin typeface="Segoe Script" pitchFamily="34" charset="0"/>
                <a:ea typeface="+mj-ea"/>
                <a:cs typeface="Shruti" pitchFamily="2"/>
              </a:rPr>
              <a:t>УЧИТ</a:t>
            </a:r>
            <a:r>
              <a:rPr lang="ru-RU" sz="21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sz="21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?????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ntessorilipki.com.ua/wp-content/uploads/2016/06/viber-image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3414144" cy="2046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908720"/>
            <a:ext cx="5472608" cy="5760640"/>
          </a:xfrm>
          <a:prstGeom prst="wedgeRoundRectCallout">
            <a:avLst>
              <a:gd name="adj1" fmla="val 57459"/>
              <a:gd name="adj2" fmla="val 89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Время новой дидактики дошкольного образования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5400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Предметный формат  организации содержания проигрывает событийным и тематическим форматам……..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Фронтальная работа с большой группой допускает действие по образцу, а не по собственному замыслу……….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Фронтальная работа с большой группой допускает работу с памятью, а не мышлением………..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в малой группе можно заниматься экспериментированием, конструированием………..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Акцент на фронтальной непосредственной образовательной деятельности делает все остальное время временем ухода и присмотра…</a:t>
            </a:r>
          </a:p>
          <a:p>
            <a:endParaRPr lang="ru-RU" dirty="0"/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3" cstate="print"/>
          <a:srcRect l="24226" r="24226"/>
          <a:stretch>
            <a:fillRect/>
          </a:stretch>
        </p:blipFill>
        <p:spPr>
          <a:xfrm>
            <a:off x="5940152" y="836712"/>
            <a:ext cx="295232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каких малых изменений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начать двигаться к улучшению качества?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772816"/>
            <a:ext cx="475252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ДОРОЖНАЯ КАРТА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9512" y="2852936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1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79512" y="4149080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2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51520" y="5589240"/>
            <a:ext cx="158417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2780928"/>
            <a:ext cx="698477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Стратегия локальных изменений: изменения западающих участков по всем шкалам, параллельное улучшение, обновление оборудования, на каждую шкалу свой план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4005064"/>
            <a:ext cx="698477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Стратегия модульных изменений: проектно-исследовательская деятельность (основная технология ДОУ) – реконструируется пространство, технологии взаимодействия, игровое оборудование, подготовка кадров под основную идеологию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5733256"/>
            <a:ext cx="698477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Стратегия системных изменений : полная реконструкция пространства, изменение подходов, технологий, режима работы, образовательной программы, кадровой политики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140263">
            <a:off x="5117348" y="1343901"/>
            <a:ext cx="3689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в приоритете???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542156">
            <a:off x="-31951" y="1410711"/>
            <a:ext cx="43373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важно для ребенка ????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Актуальные направления изменений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860033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3501008"/>
            <a:ext cx="3816424" cy="30963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sz="2900" dirty="0" smtClean="0"/>
              <a:t>Смена образовательной парадигмы: от формата фронтальных занятий с большой группой  к формату  деятельности.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1196752"/>
            <a:ext cx="8712968" cy="2348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индивидуализации обучения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Смена акцентов в организации детской деятельности с инициативы взрослых на инициативу детей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 от вербального обучения к познанию в действии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0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132856"/>
            <a:ext cx="435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По заключению экспертов OECD (организации, проводящей международные исследования, в том числе PISA)</a:t>
            </a:r>
            <a:r>
              <a:rPr lang="ru-RU" sz="1600" b="1" i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ru-RU" b="1" dirty="0" smtClean="0"/>
              <a:t>«Именно те детские сады, где среда предоставляет возможность  для  свободной  игры,  движения,  выбора  ребенка,  проявления  его  инициативы и  осмысленного  освоения  основ  грамоты в игре и деятельности, создают лучшие условия для будущих академических успехов детей»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229200"/>
            <a:ext cx="885698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ФГОС ДО РФ – стандарт, проектирующий развитие системы, задающий </a:t>
            </a:r>
            <a:r>
              <a:rPr lang="ru-RU" sz="3200" b="1" dirty="0" smtClean="0"/>
              <a:t>вариативность </a:t>
            </a:r>
            <a:r>
              <a:rPr lang="ru-RU" sz="3200" b="1" dirty="0" smtClean="0"/>
              <a:t>программного содержания, форм, методов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0688"/>
            <a:ext cx="914400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В быстро меняющимся мире мы вряд ли можем точно спрогнозировать развитие культуры, науки, инженерии. Но мы можем предоставить условия, которые предоставят совокупность возможностей, позитивного опыта и стимулов для развития способностей, которые ему необходимы уже сейчас и в еще большей степени будут необходимы в последующие годы жизни.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149" y="0"/>
            <a:ext cx="8049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Будущее образования: глобальная повестка</a:t>
            </a:r>
            <a:endParaRPr lang="ru-RU" sz="2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http://mama-znaet.ru/wp-content/uploads/2016/04/hV6ACKlfQ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284851" cy="2846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52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Принципиальная возможность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выбора инструмента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4008" y="1124744"/>
            <a:ext cx="4248472" cy="3096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ОШИБКИ ПРАКТИКИ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Образовательные результаты детей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Планы воспитателей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Рабочие программы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Программы развития ДОО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НОД –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СанПины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Соотношение частей программы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365010"/>
            <a:ext cx="8784976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 Antiqua" pitchFamily="18" charset="0"/>
              </a:rPr>
              <a:t>ЧТО МОЖНО ИЗМЕРЯТЬ?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sz="2300" dirty="0" smtClean="0">
                <a:latin typeface="Book Antiqua" pitchFamily="18" charset="0"/>
              </a:rPr>
              <a:t>Психолого-педагогические условия (взаимодействие взрослых с детьми)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300" dirty="0" smtClean="0">
                <a:latin typeface="Book Antiqua" pitchFamily="18" charset="0"/>
              </a:rPr>
              <a:t>Кадровое обеспечение;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300" dirty="0" smtClean="0">
                <a:latin typeface="Book Antiqua" pitchFamily="18" charset="0"/>
              </a:rPr>
              <a:t>Предметно-пространственная среда;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300" dirty="0" smtClean="0">
                <a:latin typeface="Book Antiqua" pitchFamily="18" charset="0"/>
              </a:rPr>
              <a:t> Управление ДОО;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300" dirty="0" smtClean="0">
                <a:latin typeface="Book Antiqua" pitchFamily="18" charset="0"/>
              </a:rPr>
              <a:t>Вовлечение семьи</a:t>
            </a:r>
            <a:endParaRPr lang="ru-RU" sz="2300" dirty="0">
              <a:latin typeface="Book Antiqua" pitchFamily="18" charset="0"/>
            </a:endParaRPr>
          </a:p>
        </p:txBody>
      </p:sp>
      <p:pic>
        <p:nvPicPr>
          <p:cNvPr id="40962" name="Picture 2" descr="http://img4.okidoker.com/c/4/9/3/393389/5943415/1262054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877461" cy="2768750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251520" y="476672"/>
            <a:ext cx="899592" cy="38884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531440"/>
            <a:ext cx="11256268" cy="76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7096" y="64886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авт. </a:t>
            </a:r>
            <a:r>
              <a:rPr lang="ru-RU" dirty="0" err="1" smtClean="0">
                <a:solidFill>
                  <a:srgbClr val="0070C0"/>
                </a:solidFill>
              </a:rPr>
              <a:t>Ле-ван</a:t>
            </a:r>
            <a:r>
              <a:rPr lang="ru-RU" dirty="0" smtClean="0">
                <a:solidFill>
                  <a:srgbClr val="0070C0"/>
                </a:solidFill>
              </a:rPr>
              <a:t>  Т.Н., </a:t>
            </a:r>
            <a:r>
              <a:rPr lang="ru-RU" dirty="0" err="1" smtClean="0">
                <a:solidFill>
                  <a:srgbClr val="0070C0"/>
                </a:solidFill>
              </a:rPr>
              <a:t>кпн</a:t>
            </a:r>
            <a:r>
              <a:rPr lang="ru-RU" dirty="0" smtClean="0">
                <a:solidFill>
                  <a:srgbClr val="0070C0"/>
                </a:solidFill>
              </a:rPr>
              <a:t>, доцент, МГПУ (исследование системе ДО РФ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4104456" cy="41044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Эмоциональное благополучие детей </a:t>
            </a:r>
          </a:p>
          <a:p>
            <a:r>
              <a:rPr lang="ru-RU" b="1" dirty="0" smtClean="0"/>
              <a:t>Индивидуализация образования </a:t>
            </a:r>
          </a:p>
          <a:p>
            <a:r>
              <a:rPr lang="ru-RU" b="1" dirty="0" smtClean="0"/>
              <a:t>Инициатива и самостоятельность детей </a:t>
            </a:r>
          </a:p>
          <a:p>
            <a:r>
              <a:rPr lang="ru-RU" b="1" dirty="0" smtClean="0"/>
              <a:t>Развития мышления и воображения </a:t>
            </a:r>
          </a:p>
          <a:p>
            <a:r>
              <a:rPr lang="ru-RU" b="1" dirty="0" smtClean="0"/>
              <a:t>Игра </a:t>
            </a:r>
          </a:p>
          <a:p>
            <a:r>
              <a:rPr lang="ru-RU" b="1" dirty="0" smtClean="0"/>
              <a:t>Двигательная активность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6552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ШкалЫ</a:t>
            </a:r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ECERS</a:t>
            </a:r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-  инструмент конкретизации положений ФГОС ДО </a:t>
            </a:r>
            <a:endParaRPr lang="ru-RU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2060848"/>
            <a:ext cx="4464496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Материалы и оборудование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«доступны»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течение значительной части дня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«насыщена»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Среда наполнена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результатами деятельности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произведения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преобладают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над работами по образцу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Присмотр за двигательной активностью учит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справляться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двигательными задачами, а не избегать их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403244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Ключевые конструкты ФГОС ДО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16832"/>
            <a:ext cx="417646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Ключевые конструкты шкал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ECERS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8916" name="Picture 4" descr="https://ozon-st.cdn.ngenix.net/multimedia/10143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211000" cy="158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/>
        </p:nvSpPr>
        <p:spPr>
          <a:xfrm>
            <a:off x="4067944" y="980728"/>
            <a:ext cx="4896544" cy="4824536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1 этапа проекта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Лонгитюдное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исследование качества дошкольного образования РФ»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067944" y="1196752"/>
            <a:ext cx="4896544" cy="525658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Первый этап в Республике Бурятия</a:t>
            </a:r>
          </a:p>
          <a:p>
            <a:pPr algn="ctr">
              <a:buNone/>
            </a:pPr>
            <a:r>
              <a:rPr lang="ru-RU" b="1" dirty="0" smtClean="0"/>
              <a:t> с 4 по 20 сентября 2016 года 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i="1" dirty="0" smtClean="0"/>
              <a:t>Приказом </a:t>
            </a:r>
            <a:r>
              <a:rPr lang="ru-RU" sz="3300" i="1" dirty="0" err="1" smtClean="0"/>
              <a:t>МОиН</a:t>
            </a:r>
            <a:r>
              <a:rPr lang="ru-RU" sz="3300" i="1" dirty="0" smtClean="0"/>
              <a:t> РБ определено 8 дошкольных учреждений</a:t>
            </a:r>
            <a:r>
              <a:rPr lang="ru-RU" sz="3300" dirty="0" smtClean="0"/>
              <a:t>:</a:t>
            </a:r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ru-RU" sz="3300" b="1" dirty="0" smtClean="0"/>
              <a:t>№173, 35, 86 </a:t>
            </a:r>
            <a:r>
              <a:rPr lang="ru-RU" sz="3300" dirty="0" smtClean="0"/>
              <a:t>–</a:t>
            </a:r>
            <a:r>
              <a:rPr lang="ru-RU" sz="3300" dirty="0" err="1" smtClean="0"/>
              <a:t>стажировочные</a:t>
            </a:r>
            <a:r>
              <a:rPr lang="ru-RU" sz="3300" dirty="0" smtClean="0"/>
              <a:t> площадки по внедрению ФГОС дошкольного образования </a:t>
            </a:r>
          </a:p>
          <a:p>
            <a:pPr>
              <a:buNone/>
            </a:pPr>
            <a:r>
              <a:rPr lang="ru-RU" sz="3300" b="1" dirty="0" smtClean="0"/>
              <a:t>№ 89 и № 58 </a:t>
            </a:r>
            <a:r>
              <a:rPr lang="ru-RU" sz="3300" dirty="0" smtClean="0"/>
              <a:t>– детские сады, участвующие в реализации инновационных проектов по различным направлениям, а также большой контингент воспитанников. </a:t>
            </a:r>
          </a:p>
          <a:p>
            <a:pPr>
              <a:buNone/>
            </a:pPr>
            <a:r>
              <a:rPr lang="ru-RU" sz="3300" b="1" dirty="0" smtClean="0"/>
              <a:t>№ 16 и № 41 </a:t>
            </a:r>
            <a:r>
              <a:rPr lang="ru-RU" sz="3300" dirty="0" smtClean="0"/>
              <a:t>- не участвовавшие в проектах регионального уровня</a:t>
            </a:r>
          </a:p>
          <a:p>
            <a:pPr>
              <a:buNone/>
            </a:pPr>
            <a:r>
              <a:rPr lang="ru-RU" sz="3300" b="1" dirty="0" smtClean="0"/>
              <a:t>№ 51 </a:t>
            </a:r>
            <a:r>
              <a:rPr lang="ru-RU" sz="3300" dirty="0" smtClean="0"/>
              <a:t>–это образовательный комплекс, в который входят два учреждения, где одно здание новое - 2015 года, другое – старое – 1939г.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805264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Второй этап </a:t>
            </a:r>
            <a:r>
              <a:rPr lang="ru-RU" b="1" dirty="0" err="1" smtClean="0"/>
              <a:t>лонгитюдного</a:t>
            </a:r>
            <a:r>
              <a:rPr lang="ru-RU" b="1" dirty="0" smtClean="0"/>
              <a:t>  исследования в Республике Бурятия  с 7 по 30 сентября 2017 года   (ДОУ 56,70,3, 95,38,97)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052736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Участники проекта: </a:t>
            </a:r>
          </a:p>
          <a:p>
            <a:pPr indent="174625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423 детских сада по РФ</a:t>
            </a:r>
          </a:p>
          <a:p>
            <a:pPr indent="174625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40 регионов (от 8 до 36</a:t>
            </a:r>
          </a:p>
          <a:p>
            <a:pPr indent="174625"/>
            <a:r>
              <a:rPr lang="ru-RU" dirty="0" smtClean="0">
                <a:latin typeface="Arial Black" pitchFamily="34" charset="0"/>
              </a:rPr>
              <a:t>детских садов от каждого)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7"/>
            <a:ext cx="3456384" cy="436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341751" y="1457235"/>
            <a:ext cx="1441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mtClean="0">
                <a:solidFill>
                  <a:srgbClr val="0070C0"/>
                </a:solidFill>
              </a:rPr>
              <a:t>шкал  </a:t>
            </a:r>
            <a:endParaRPr lang="ru-RU" sz="2400" b="1">
              <a:solidFill>
                <a:srgbClr val="0070C0"/>
              </a:solidFill>
            </a:endParaRPr>
          </a:p>
        </p:txBody>
      </p:sp>
      <p:sp>
        <p:nvSpPr>
          <p:cNvPr id="6" name="Shape 98"/>
          <p:cNvSpPr txBox="1">
            <a:spLocks/>
          </p:cNvSpPr>
          <p:nvPr/>
        </p:nvSpPr>
        <p:spPr bwMode="auto">
          <a:xfrm>
            <a:off x="0" y="4757"/>
            <a:ext cx="9144000" cy="6159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ru-RU" sz="3200" b="1" dirty="0" smtClean="0">
                <a:ea typeface="Calibri"/>
                <a:cs typeface="Calibri"/>
                <a:sym typeface="Calibri"/>
              </a:rPr>
              <a:t>Инструментарий — шкалы </a:t>
            </a:r>
            <a:r>
              <a:rPr lang="en-US" sz="3200" b="1" dirty="0" smtClean="0">
                <a:ea typeface="Calibri"/>
                <a:cs typeface="Calibri"/>
                <a:sym typeface="Calibri"/>
              </a:rPr>
              <a:t>ECERS-R</a:t>
            </a:r>
            <a:endParaRPr lang="ru-RU" sz="3200" b="1" i="1" dirty="0" smtClean="0">
              <a:ea typeface="Calibri"/>
              <a:cs typeface="Calibri"/>
              <a:sym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548680"/>
            <a:ext cx="8604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Шкалы ECERS-R  —</a:t>
            </a:r>
            <a:r>
              <a:rPr lang="ru-RU" dirty="0" smtClean="0"/>
              <a:t>для комплексной оценки качества образования в дошкольных образовательных организациях</a:t>
            </a:r>
            <a:endParaRPr lang="ru-RU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3430238"/>
            <a:ext cx="3667125" cy="302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724525" y="2925448"/>
            <a:ext cx="3298825" cy="160338"/>
            <a:chOff x="4427060" y="1978635"/>
            <a:chExt cx="3299055" cy="15989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485802" y="2062541"/>
              <a:ext cx="32403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Блок-схема: узел 17"/>
            <p:cNvSpPr/>
            <p:nvPr/>
          </p:nvSpPr>
          <p:spPr>
            <a:xfrm>
              <a:off x="4427060" y="1991300"/>
              <a:ext cx="144473" cy="144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4935095" y="1994466"/>
              <a:ext cx="144473" cy="144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5481233" y="1994466"/>
              <a:ext cx="144473" cy="144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5998795" y="1994466"/>
              <a:ext cx="142885" cy="144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6527469" y="1991300"/>
              <a:ext cx="144472" cy="144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7068844" y="1994466"/>
              <a:ext cx="144473" cy="144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7581643" y="1978635"/>
              <a:ext cx="144472" cy="144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385205" y="2513815"/>
            <a:ext cx="2169924" cy="3773439"/>
            <a:chOff x="251520" y="3118449"/>
            <a:chExt cx="2170620" cy="3558884"/>
          </a:xfrm>
        </p:grpSpPr>
        <p:sp>
          <p:nvSpPr>
            <p:cNvPr id="34" name="TextBox 25"/>
            <p:cNvSpPr txBox="1">
              <a:spLocks noChangeArrowheads="1"/>
            </p:cNvSpPr>
            <p:nvPr/>
          </p:nvSpPr>
          <p:spPr bwMode="auto">
            <a:xfrm>
              <a:off x="266015" y="3118449"/>
              <a:ext cx="2016224" cy="304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500" dirty="0"/>
                <a:t>1. </a:t>
              </a:r>
              <a:r>
                <a:rPr lang="ru-RU" altLang="ru-RU" sz="1500" b="1" dirty="0"/>
                <a:t>Пространство</a:t>
              </a:r>
            </a:p>
          </p:txBody>
        </p:sp>
        <p:sp>
          <p:nvSpPr>
            <p:cNvPr id="35" name="TextBox 36"/>
            <p:cNvSpPr txBox="1">
              <a:spLocks noChangeArrowheads="1"/>
            </p:cNvSpPr>
            <p:nvPr/>
          </p:nvSpPr>
          <p:spPr bwMode="auto">
            <a:xfrm>
              <a:off x="266015" y="3550303"/>
              <a:ext cx="2016224" cy="304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500" dirty="0"/>
                <a:t>2. </a:t>
              </a:r>
              <a:r>
                <a:rPr lang="ru-RU" altLang="ru-RU" sz="1500" b="1" dirty="0"/>
                <a:t>Присмотр и уход</a:t>
              </a:r>
            </a:p>
          </p:txBody>
        </p:sp>
        <p:sp>
          <p:nvSpPr>
            <p:cNvPr id="36" name="TextBox 37"/>
            <p:cNvSpPr txBox="1">
              <a:spLocks noChangeArrowheads="1"/>
            </p:cNvSpPr>
            <p:nvPr/>
          </p:nvSpPr>
          <p:spPr bwMode="auto">
            <a:xfrm>
              <a:off x="251520" y="4020799"/>
              <a:ext cx="2016224" cy="304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500" dirty="0"/>
                <a:t>3. </a:t>
              </a:r>
              <a:r>
                <a:rPr lang="ru-RU" altLang="ru-RU" sz="1500" b="1" dirty="0"/>
                <a:t>Речь и мышление</a:t>
              </a:r>
            </a:p>
          </p:txBody>
        </p:sp>
        <p:sp>
          <p:nvSpPr>
            <p:cNvPr id="37" name="TextBox 38"/>
            <p:cNvSpPr txBox="1">
              <a:spLocks noChangeArrowheads="1"/>
            </p:cNvSpPr>
            <p:nvPr/>
          </p:nvSpPr>
          <p:spPr bwMode="auto">
            <a:xfrm>
              <a:off x="251520" y="4418718"/>
              <a:ext cx="2016224" cy="304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500" dirty="0"/>
                <a:t>4. </a:t>
              </a:r>
              <a:r>
                <a:rPr lang="ru-RU" altLang="ru-RU" sz="1400" b="1" dirty="0"/>
                <a:t>Детская активность</a:t>
              </a:r>
            </a:p>
          </p:txBody>
        </p:sp>
        <p:sp>
          <p:nvSpPr>
            <p:cNvPr id="38" name="TextBox 39"/>
            <p:cNvSpPr txBox="1">
              <a:spLocks noChangeArrowheads="1"/>
            </p:cNvSpPr>
            <p:nvPr/>
          </p:nvSpPr>
          <p:spPr bwMode="auto">
            <a:xfrm>
              <a:off x="251520" y="5085183"/>
              <a:ext cx="2016223" cy="304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500" dirty="0"/>
                <a:t>5. </a:t>
              </a:r>
              <a:r>
                <a:rPr lang="ru-RU" altLang="ru-RU" sz="1500" b="1" dirty="0"/>
                <a:t>Взаимодействие</a:t>
              </a:r>
            </a:p>
          </p:txBody>
        </p:sp>
        <p:sp>
          <p:nvSpPr>
            <p:cNvPr id="39" name="TextBox 40"/>
            <p:cNvSpPr txBox="1">
              <a:spLocks noChangeArrowheads="1"/>
            </p:cNvSpPr>
            <p:nvPr/>
          </p:nvSpPr>
          <p:spPr bwMode="auto">
            <a:xfrm>
              <a:off x="251520" y="5462447"/>
              <a:ext cx="2088232" cy="52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500" dirty="0"/>
                <a:t>6. </a:t>
              </a:r>
              <a:r>
                <a:rPr lang="ru-RU" altLang="ru-RU" sz="1500" b="1" dirty="0"/>
                <a:t>Структурирование программ</a:t>
              </a:r>
            </a:p>
          </p:txBody>
        </p:sp>
        <p:sp>
          <p:nvSpPr>
            <p:cNvPr id="40" name="TextBox 41"/>
            <p:cNvSpPr txBox="1">
              <a:spLocks noChangeArrowheads="1"/>
            </p:cNvSpPr>
            <p:nvPr/>
          </p:nvSpPr>
          <p:spPr bwMode="auto">
            <a:xfrm>
              <a:off x="405917" y="6154835"/>
              <a:ext cx="2016223" cy="52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500" dirty="0"/>
                <a:t>7. </a:t>
              </a:r>
              <a:r>
                <a:rPr lang="ru-RU" altLang="ru-RU" sz="1500" b="1" dirty="0"/>
                <a:t>Родители и персонал</a:t>
              </a:r>
            </a:p>
          </p:txBody>
        </p:sp>
      </p:grpSp>
      <p:sp>
        <p:nvSpPr>
          <p:cNvPr id="41" name="Двойные круглые скобки 40"/>
          <p:cNvSpPr/>
          <p:nvPr/>
        </p:nvSpPr>
        <p:spPr>
          <a:xfrm>
            <a:off x="150725" y="2405864"/>
            <a:ext cx="2735262" cy="3925888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2" name="Picture 2" descr="C:\Users\Антон\Desktop\1.jpg"/>
          <p:cNvPicPr>
            <a:picLocks noChangeAspect="1" noChangeArrowheads="1"/>
          </p:cNvPicPr>
          <p:nvPr/>
        </p:nvPicPr>
        <p:blipFill>
          <a:blip r:embed="rId3" cstate="print"/>
          <a:srcRect b="12572"/>
          <a:stretch>
            <a:fillRect/>
          </a:stretch>
        </p:blipFill>
        <p:spPr bwMode="auto">
          <a:xfrm>
            <a:off x="2123728" y="2132856"/>
            <a:ext cx="3455987" cy="44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5567363" y="2322198"/>
          <a:ext cx="3527426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18"/>
                <a:gridCol w="503918"/>
                <a:gridCol w="503918"/>
                <a:gridCol w="503918"/>
                <a:gridCol w="503918"/>
                <a:gridCol w="503918"/>
                <a:gridCol w="503918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03" marB="456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03" marB="4560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03" marB="4560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03" marB="4560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03" marB="4560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03" marB="45603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03" marB="45603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48" name="Овал 47"/>
          <p:cNvSpPr/>
          <p:nvPr/>
        </p:nvSpPr>
        <p:spPr>
          <a:xfrm>
            <a:off x="2797087" y="1205126"/>
            <a:ext cx="870859" cy="869182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smtClean="0"/>
              <a:t>43</a:t>
            </a:r>
            <a:endParaRPr lang="ru-RU" sz="2200" smtClean="0"/>
          </a:p>
        </p:txBody>
      </p:sp>
      <p:sp>
        <p:nvSpPr>
          <p:cNvPr id="49" name="Овал 48"/>
          <p:cNvSpPr/>
          <p:nvPr/>
        </p:nvSpPr>
        <p:spPr>
          <a:xfrm>
            <a:off x="467544" y="1196752"/>
            <a:ext cx="870859" cy="869182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smtClean="0"/>
              <a:t>43</a:t>
            </a:r>
            <a:endParaRPr lang="ru-RU" sz="220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3704788" y="1458909"/>
            <a:ext cx="1441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smtClean="0">
                <a:solidFill>
                  <a:srgbClr val="0070C0"/>
                </a:solidFill>
              </a:rPr>
              <a:t>критерия</a:t>
            </a:r>
            <a:endParaRPr lang="ru-RU" sz="2000" b="1">
              <a:solidFill>
                <a:srgbClr val="0070C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551919" y="1206806"/>
            <a:ext cx="870859" cy="869182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smtClean="0"/>
              <a:t>7</a:t>
            </a:r>
            <a:endParaRPr lang="ru-RU" sz="220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6459620" y="1460589"/>
            <a:ext cx="2373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smtClean="0">
                <a:solidFill>
                  <a:srgbClr val="0070C0"/>
                </a:solidFill>
              </a:rPr>
              <a:t>Баллов в каждом</a:t>
            </a:r>
            <a:endParaRPr lang="ru-RU" sz="20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4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Качество образовательной среды: 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dirty="0" smtClean="0"/>
              <a:t>Что зависит от руководителя ДОО? </a:t>
            </a:r>
          </a:p>
          <a:p>
            <a:r>
              <a:rPr lang="ru-RU" dirty="0" smtClean="0"/>
              <a:t>Что зависит от воспитателя? </a:t>
            </a:r>
          </a:p>
          <a:p>
            <a:r>
              <a:rPr lang="ru-RU" dirty="0" smtClean="0"/>
              <a:t>Что зависит от региональных (муниципальных) органов управления образованием? 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Чем помогают шкалы ECERS в развитии? </a:t>
            </a:r>
            <a:endParaRPr lang="ru-RU" dirty="0" smtClean="0"/>
          </a:p>
          <a:p>
            <a:r>
              <a:rPr lang="ru-RU" dirty="0" smtClean="0"/>
              <a:t>Настройка на детализацию ФГОС ДО </a:t>
            </a:r>
          </a:p>
          <a:p>
            <a:r>
              <a:rPr lang="ru-RU" dirty="0" smtClean="0"/>
              <a:t>Повод для дискуссии в коллективе </a:t>
            </a:r>
          </a:p>
          <a:p>
            <a:r>
              <a:rPr lang="ru-RU" dirty="0" smtClean="0"/>
              <a:t>Изменение профессионального сознания и  поведения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56895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инструменты оценки качества - 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сигнал для организации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1091</Words>
  <Application>Microsoft Office PowerPoint</Application>
  <PresentationFormat>Экран (4:3)</PresentationFormat>
  <Paragraphs>195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 люнгитюдном исследовании качества образования</vt:lpstr>
      <vt:lpstr>Слайд 2</vt:lpstr>
      <vt:lpstr>Слайд 3</vt:lpstr>
      <vt:lpstr>Слайд 4</vt:lpstr>
      <vt:lpstr> </vt:lpstr>
      <vt:lpstr>Слайд 6</vt:lpstr>
      <vt:lpstr>Участники 1 этапа проекта Рособрнадзора «Лонгитюдное исследование качества дошкольного образования РФ»</vt:lpstr>
      <vt:lpstr>Слайд 8</vt:lpstr>
      <vt:lpstr>  </vt:lpstr>
      <vt:lpstr> ДИАГРАММА ПРОФИЛЯ КАЧЕСТВА </vt:lpstr>
      <vt:lpstr>  ЗОНЫ БЛАГОПОЛУЧИЯ – ВЗАИМОДЕЙСТВИЕ  (средний балл – 3,8) </vt:lpstr>
      <vt:lpstr>  ЗОНЫ НЕБЛАГОПОЛУЧИЯ – ДЕТСКАЯ АКТИВНОСТЬ  (средний балл – 2,2) </vt:lpstr>
      <vt:lpstr>Годовой цикл легче осваивать, если есть схема</vt:lpstr>
      <vt:lpstr>Слайд 14</vt:lpstr>
      <vt:lpstr>«Речь и мышление» (оценка – 2,37). </vt:lpstr>
      <vt:lpstr>Время новой дидактики дошкольного образования</vt:lpstr>
      <vt:lpstr>С каких малых изменений  начать двигаться к улучшению качества?</vt:lpstr>
      <vt:lpstr>Актуальные направления изменений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199</cp:revision>
  <dcterms:created xsi:type="dcterms:W3CDTF">2017-02-02T08:24:37Z</dcterms:created>
  <dcterms:modified xsi:type="dcterms:W3CDTF">2017-08-24T14:37:34Z</dcterms:modified>
</cp:coreProperties>
</file>