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2">
  <p:sldMasterIdLst>
    <p:sldMasterId id="2147483650" r:id="rId1"/>
  </p:sldMasterIdLst>
  <p:sldIdLst>
    <p:sldId id="256" r:id="rId2"/>
    <p:sldId id="325" r:id="rId3"/>
    <p:sldId id="296" r:id="rId4"/>
    <p:sldId id="319" r:id="rId5"/>
    <p:sldId id="326" r:id="rId6"/>
    <p:sldId id="333" r:id="rId7"/>
    <p:sldId id="334" r:id="rId8"/>
    <p:sldId id="335" r:id="rId9"/>
    <p:sldId id="327" r:id="rId10"/>
    <p:sldId id="336" r:id="rId11"/>
    <p:sldId id="352" r:id="rId12"/>
    <p:sldId id="354" r:id="rId13"/>
    <p:sldId id="353" r:id="rId14"/>
    <p:sldId id="338" r:id="rId15"/>
    <p:sldId id="355" r:id="rId16"/>
    <p:sldId id="356" r:id="rId17"/>
    <p:sldId id="357" r:id="rId18"/>
    <p:sldId id="349" r:id="rId19"/>
    <p:sldId id="341" r:id="rId20"/>
    <p:sldId id="351" r:id="rId21"/>
    <p:sldId id="342" r:id="rId22"/>
    <p:sldId id="347" r:id="rId23"/>
    <p:sldId id="343" r:id="rId24"/>
    <p:sldId id="344" r:id="rId25"/>
    <p:sldId id="345" r:id="rId26"/>
    <p:sldId id="303" r:id="rId27"/>
    <p:sldId id="305" r:id="rId28"/>
    <p:sldId id="306" r:id="rId29"/>
    <p:sldId id="332" r:id="rId30"/>
    <p:sldId id="311" r:id="rId31"/>
    <p:sldId id="322" r:id="rId32"/>
    <p:sldId id="316" r:id="rId33"/>
    <p:sldId id="323" r:id="rId34"/>
    <p:sldId id="272" r:id="rId35"/>
    <p:sldId id="324" r:id="rId36"/>
    <p:sldId id="287" r:id="rId37"/>
    <p:sldId id="288" r:id="rId38"/>
    <p:sldId id="260" r:id="rId39"/>
    <p:sldId id="270" r:id="rId40"/>
    <p:sldId id="289" r:id="rId41"/>
    <p:sldId id="290" r:id="rId42"/>
    <p:sldId id="291" r:id="rId43"/>
    <p:sldId id="292" r:id="rId44"/>
    <p:sldId id="295" r:id="rId45"/>
    <p:sldId id="277" r:id="rId46"/>
    <p:sldId id="279" r:id="rId47"/>
    <p:sldId id="294" r:id="rId48"/>
    <p:sldId id="318" r:id="rId49"/>
    <p:sldId id="268" r:id="rId5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99" autoAdjust="0"/>
    <p:restoredTop sz="94599" autoAdjust="0"/>
  </p:normalViewPr>
  <p:slideViewPr>
    <p:cSldViewPr>
      <p:cViewPr varScale="1">
        <p:scale>
          <a:sx n="110" d="100"/>
          <a:sy n="110" d="100"/>
        </p:scale>
        <p:origin x="205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939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939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5939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5939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939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940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940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940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940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940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940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940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940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5940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BB3F1C2-86B2-450F-946F-5A37E15EFB7C}" type="datetimeFigureOut">
              <a:rPr lang="ru-RU"/>
              <a:pPr/>
              <a:t>31.01.2018</a:t>
            </a:fld>
            <a:endParaRPr lang="ru-RU"/>
          </a:p>
        </p:txBody>
      </p:sp>
      <p:sp>
        <p:nvSpPr>
          <p:cNvPr id="5940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941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702B05F-6D3B-48DD-BC07-468BC6DF9CD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94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941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FDC1C5-1E4E-4D75-BAA3-18DFB7D5776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1C76DD3-6808-4428-9AD8-0F006B4B41F4}" type="datetimeFigureOut">
              <a:rPr lang="ru-RU"/>
              <a:pPr/>
              <a:t>31.01.2018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8D3695-04CE-4B3E-954E-A3A73F7A221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3C6629E-9194-41DE-A83C-22CF5CBEC709}" type="datetimeFigureOut">
              <a:rPr lang="ru-RU"/>
              <a:pPr/>
              <a:t>31.01.2018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F7A3B3A-0BE4-4BDA-958B-11E8F69BCE6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810A584-0188-46FA-A2D4-293832A1AE9D}" type="datetimeFigureOut">
              <a:rPr lang="ru-RU"/>
              <a:pPr/>
              <a:t>31.01.2018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3412E9A-1EE4-44EB-B56C-0709550BABC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3907798-0390-40CC-90E1-E7D8EAD3E768}" type="datetimeFigureOut">
              <a:rPr lang="ru-RU"/>
              <a:pPr/>
              <a:t>31.01.2018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BAC252-AF8D-4DE0-9BD4-697248582EA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39EC392-059E-49CF-89E3-42A042120982}" type="datetimeFigureOut">
              <a:rPr lang="ru-RU"/>
              <a:pPr/>
              <a:t>31.01.2018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19A733-B390-470F-8210-E69A86C6DC2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4729036-6D32-452F-91CF-A13A657E92F9}" type="datetimeFigureOut">
              <a:rPr lang="ru-RU"/>
              <a:pPr/>
              <a:t>31.01.2018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A1A9D3-EA38-4523-BAC9-DE86FB2A91C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8FC16CC-77BA-4933-8E45-C593E59EB338}" type="datetimeFigureOut">
              <a:rPr lang="ru-RU"/>
              <a:pPr/>
              <a:t>31.01.2018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ECE1EA-1008-43F3-929A-48568130F96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9A6F8AC-B4C6-46A4-8F49-5B381224AAAB}" type="datetimeFigureOut">
              <a:rPr lang="ru-RU"/>
              <a:pPr/>
              <a:t>31.01.2018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3C4752-28D2-4BE4-AD00-B1B8200E970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73A68DE-D138-4AC4-98A9-643CA3334DA6}" type="datetimeFigureOut">
              <a:rPr lang="ru-RU"/>
              <a:pPr/>
              <a:t>31.01.2018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C888BC-D68B-4E4B-95A5-F8FD5F09E7D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1EDD4D2-DB9C-4BCA-A219-EBDCBCB0D518}" type="datetimeFigureOut">
              <a:rPr lang="ru-RU"/>
              <a:pPr/>
              <a:t>31.01.2018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D5844C-E963-4FDB-9A41-E2C3B605977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705ACED1-8E52-4A05-B5DD-F21D862011BF}" type="datetimeFigureOut">
              <a:rPr lang="ru-RU"/>
              <a:pPr/>
              <a:t>31.01.2018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8BEC1-04FE-41F7-BEFE-5884D1BA562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0D0D203-F722-4E12-9A7A-977D0AF7F074}" type="datetimeFigureOut">
              <a:rPr lang="ru-RU"/>
              <a:pPr/>
              <a:t>31.01.2018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41E8AE6A-5AAA-4C35-AED5-46252144AC5F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5837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5837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837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837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5837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5837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5837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5837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838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5838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5838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83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838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AA3921C-A271-44C6-BF20-E4BA24C5C008}" type="datetimeFigureOut">
              <a:rPr lang="ru-RU"/>
              <a:pPr/>
              <a:t>31.01.2018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vip.1obraz.ru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garantf1://12023875.600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vip.1obraz.ru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garantf1://12012604.161/" TargetMode="External"/><Relationship Id="rId2" Type="http://schemas.openxmlformats.org/officeDocument/2006/relationships/hyperlink" Target="garantf1://90157.2/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garantf1://71035890.1000/" TargetMode="External"/><Relationship Id="rId2" Type="http://schemas.openxmlformats.org/officeDocument/2006/relationships/hyperlink" Target="garantf1://70388492.0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garantf1://71035890.0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garantf1://70762398.1/" TargetMode="External"/><Relationship Id="rId2" Type="http://schemas.openxmlformats.org/officeDocument/2006/relationships/hyperlink" Target="garantf1://5532903.0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garantf1://70762398.0/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garantF1://5532903.0" TargetMode="Externa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home.garant.ru/" TargetMode="Externa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garantf1://71373948.0/" TargetMode="External"/><Relationship Id="rId2" Type="http://schemas.openxmlformats.org/officeDocument/2006/relationships/hyperlink" Target="garantf1://70643208.1000/" TargetMode="Externa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84025C81F114EF99EBD76C0EB588814E4D99ADA8BBF7DDEF4077009E50C6hAH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consultantplus://offline/ref=F15FC376ECAC3BD9DFE413748A28D0CA2CDF6D0BB12F7EA82C21C394299DC267BA5474A45C81EED1p5z4H" TargetMode="External"/><Relationship Id="rId5" Type="http://schemas.openxmlformats.org/officeDocument/2006/relationships/hyperlink" Target="consultantplus://offline/ref=84025C81F114EF99EBD76C0EB588814E4D99A1ACB8F7DDEF4077009E506A05F49654859DCCB49CDCC7h6H" TargetMode="External"/><Relationship Id="rId4" Type="http://schemas.openxmlformats.org/officeDocument/2006/relationships/hyperlink" Target="consultantplus://offline/ref=84025C81F114EF99EBD76C0EB588814E4D99A7ADB9F0DDEF4077009E506A05F49654859DCCB49CDBC7h1H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garantF1://70191362.46" TargetMode="Externa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garantf1://57646200.0/" TargetMode="External"/><Relationship Id="rId2" Type="http://schemas.openxmlformats.org/officeDocument/2006/relationships/hyperlink" Target="garantf1://71095028.0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garantf1://70329490.1000/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gov-buryatia.ru/" TargetMode="Externa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8830E4FA76DE7D8716EC12F37357F7D4D328B153BC067C7E482F7BDAC25921F9924583CE3F563542U4C5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vip.1obraz.ru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vip.1obraz.ru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vip.1obraz.ru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6" name="Text Box 44"/>
          <p:cNvSpPr txBox="1">
            <a:spLocks noChangeArrowheads="1"/>
          </p:cNvSpPr>
          <p:nvPr/>
        </p:nvSpPr>
        <p:spPr bwMode="auto">
          <a:xfrm>
            <a:off x="827584" y="620688"/>
            <a:ext cx="8136903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ru-RU" sz="44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Нормативно- правовое регулирование деятельности образовательной 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организации</a:t>
            </a:r>
            <a:endParaRPr lang="ru-RU" sz="36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18" name="Picture 46" descr="kniga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</p:spPr>
      </p:pic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1619672" y="5085184"/>
            <a:ext cx="7272808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500" dirty="0" err="1" smtClean="0"/>
              <a:t>Ангашанова</a:t>
            </a:r>
            <a:r>
              <a:rPr lang="ru-RU" sz="2500" dirty="0" smtClean="0"/>
              <a:t> </a:t>
            </a:r>
            <a:r>
              <a:rPr lang="ru-RU" sz="2500" dirty="0"/>
              <a:t>Людмила </a:t>
            </a:r>
            <a:r>
              <a:rPr lang="ru-RU" sz="2500" dirty="0" smtClean="0"/>
              <a:t>Даниловна, главный </a:t>
            </a:r>
            <a:r>
              <a:rPr lang="ru-RU" sz="2500" dirty="0"/>
              <a:t>специалист отдела информационно-аналитической и правовой работы </a:t>
            </a:r>
            <a:r>
              <a:rPr lang="ru-RU" sz="2500" dirty="0" err="1"/>
              <a:t>МОиН</a:t>
            </a:r>
            <a:r>
              <a:rPr lang="ru-RU" sz="2500" dirty="0"/>
              <a:t> РБ</a:t>
            </a:r>
            <a:endParaRPr lang="ru-RU" sz="25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92697"/>
            <a:ext cx="80648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Грубые нарушения требований</a:t>
            </a:r>
            <a:r>
              <a:rPr lang="ru-RU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Закона от 26 декабря 2008 г. № 294-ФЗ</a:t>
            </a:r>
            <a:endParaRPr lang="ru-RU" sz="20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контролирующий орган: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нарушил сроки плановой проверки;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превысил установленные сроки проведения проверки;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провел плановую проверку вразрез с ежегодным планом;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уведомил организацию о проверке вовремя;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привлек к проверке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неаккредитованных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лиц;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провел внеплановую проверку безосновательно или без согласования с прокуратурой;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провел проверку без распоряжения руководителя, заместителя руководителя контролирующего органа;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потребовал у организации документы, которые не относятся к предмету проверки;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вручил организации акт проверки;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привлек к проверке экспертов, экспертные организации, которые состоят в гражданско-правовых или трудовых отношениях с проверяемой организацией.</a:t>
            </a:r>
          </a:p>
          <a:p>
            <a:endParaRPr lang="ru-RU" sz="20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u="sng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683568" y="1487150"/>
            <a:ext cx="792088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52. ГК РФ Учредительные документы юридических лиц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Юридические лица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исключением хозяйственных товариществ и государственных корпораций,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действуют на основании уставов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которые утверждаются их учредителями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(участниками), за исключением случая, предусмотренного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06BBE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"/>
              </a:rPr>
              <a:t>пунктом 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настоящей статьи.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683568" y="-5564"/>
            <a:ext cx="7992888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/>
            <a:endParaRPr lang="ru-RU" sz="20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/>
            <a:endParaRPr lang="ru-RU" sz="20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/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ГК РФ </a:t>
            </a:r>
          </a:p>
          <a:p>
            <a:pPr lvl="0" indent="450850"/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6282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52.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Учредительные документы юридических лиц</a:t>
            </a:r>
          </a:p>
          <a:p>
            <a:pPr lvl="0" indent="450850"/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Устав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юридического лица, утвержденный учредителями (участниками) юридического лица,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должен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содержать сведения о наименовании юридического лица, его организационно-правовой форме, месте его нахождения, порядке управления деятельностью юридического лица,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также другие сведения, предусмотренные законом для юридических лиц соответствующих организационно-правовой формы и вида.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уставах некоммерческих организаций,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уставах унитарных предприятий и в предусмотренных законом случаях в уставах других коммерческих организаций должны быть определены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 и цели деятельности юридических лиц.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Изменения, внесенные в учредительные документы юридических лиц, приобретают силу для третьих лиц с момента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106BBE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государственной регистрации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учредительных документов,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в случаях, установленных законом, с момента уведомления органа, осуществляющего государственную регистрацию, о таких изменениях.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683568" y="142806"/>
            <a:ext cx="7920880" cy="54476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2227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Федеральный закон от 3 ноября 2006 года №  174-ФЗ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«Об автономных учреждениях»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2227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Статья 7. Устав автономного учреждения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2227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 Устав автономного учреждения должен содержать следующие сведения: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2227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наименование автономного учреждения, содержащее указание на характер его деятельности, а также на собственника его имущества;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2227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1.1) указание на тип - "автономное учреждение";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2227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место нахождения автономного учреждения;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2227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сведения об органе, осуществляющем функции и полномочия учредителя автономного учреждения;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2227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предмет и цели деятельности автономного учреждения;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2227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исчерпывающий перечень видов деятельности, которые автономное учреждение вправе осуществлять в соответствии с целями, для достижения которых оно создано;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2227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сведения о филиалах, представительствах автономного учреждения;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2227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7) структура, компетенция органов автономного учреждения, порядок их формирования, сроки полномочий и порядок деятельности таких органов;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2227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8) иные предусмотренные федеральными законами сведения.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2227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9928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tabLst>
                <a:tab pos="457200" algn="l"/>
              </a:tabLst>
            </a:pPr>
            <a:r>
              <a:rPr lang="ru-RU" b="1" dirty="0" smtClean="0">
                <a:solidFill>
                  <a:srgbClr val="FF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Содержание устава образовательной организации</a:t>
            </a:r>
            <a:endParaRPr lang="ru-RU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уставы образовательных организаций включают: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 tooltip="Наименование образовательной организации: что включает и как оформить"/>
              </a:rPr>
              <a:t>наименование образовательной организации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организационно-правовую форму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тип государственного (муниципального) учреждения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тип образовательной организации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сведения о собственнике имущества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информацию об учредителе (учредителях)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место нахождения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сведения о филиалах и представительствах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порядок управления деятельностью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предмет и цели деятельности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исчерпывающий перечень видов деятельности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источники формирования имущества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процедуру утверждения положения о структурном подразделении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порядок принятия локальных нормативных актов, которые регулируют образовательные отношения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порядок изменения устава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порядок использования имущества в случае ликвидации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описание символики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при ее наличии;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2B79D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специальные названия обучающихся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если они есть.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5"/>
            <a:ext cx="770485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ru-RU" sz="2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108 273-ФЗ:</a:t>
            </a:r>
          </a:p>
          <a:p>
            <a:pPr lvl="0" algn="ctr"/>
            <a:endParaRPr lang="ru-RU" sz="2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…5. Наименования и уставы образовательных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учреждений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подлежат приведению в соответствие с настоящим Федеральным законом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не позднее 1 июля 2016 года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учетом следующего: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специальные (коррекционные) образовательные учреждения для обучающихся, воспитанников с ограниченными возможностями здоровья должны переименоваться в общеобразовательные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образовательные учреждения начального профессионального образования и образовательные учреждения среднего профессионального образования должны переименоваться в профессиональные образовательные организации;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образовательные учреждения высшего профессионального образования должны переименоваться в образовательные организации высшего образования;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4) образовательные учреждения дополнительного образования детей должны переименоваться в организации дополнительного образования…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6. При переименовании образовательных организаций их тип указывается с учетом их организационно-правовой формы.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eaLnBrk="0" hangingPunct="0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052736"/>
            <a:ext cx="74168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/>
            <a:endParaRPr lang="ru-RU" sz="2400" b="1" dirty="0" smtClean="0">
              <a:solidFill>
                <a:srgbClr val="26282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/>
            <a:r>
              <a:rPr lang="ru-RU" sz="2400" b="1" dirty="0" smtClean="0">
                <a:solidFill>
                  <a:srgbClr val="26282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Гражданский кодекс РФ</a:t>
            </a:r>
          </a:p>
          <a:p>
            <a:pPr lvl="0" indent="450850" algn="just"/>
            <a:r>
              <a:rPr lang="ru-RU" sz="2400" dirty="0" smtClean="0">
                <a:solidFill>
                  <a:srgbClr val="26282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48.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Понятие юридического лица</a:t>
            </a:r>
            <a:endParaRPr lang="ru-RU" sz="2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/>
            <a:endParaRPr lang="ru-RU" sz="2400" dirty="0" smtClean="0">
              <a:latin typeface="Arial" pitchFamily="34" charset="0"/>
            </a:endParaRPr>
          </a:p>
          <a:p>
            <a:pPr lvl="0" indent="450850" algn="just" eaLnBrk="0" hangingPunct="0"/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</a:t>
            </a: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Юридическим лицом признается организация,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которая имеет обособленное имущество и отвечает им по своим обязательствам, может от своего имени приобретать и осуществлять гражданские права и нести гражданские обязанности, быть истцом и ответчиком в суде.</a:t>
            </a:r>
            <a:endParaRPr lang="ru-RU" sz="2400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683568" y="1330035"/>
            <a:ext cx="777686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26282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50 ГК РФ.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Коммерческие и некоммерческие организации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Юридическими лицами могут быть организации, преследующие извлечение прибыли в качестве основной цели своей деятельности (коммерческие организации) либо </a:t>
            </a:r>
            <a:r>
              <a:rPr kumimoji="0" lang="ru-RU" b="1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имеющие извлечение прибыли в качестве такой цели и не распределяющие полученную прибыль между участниками (некоммерческие организации).</a:t>
            </a:r>
            <a:endParaRPr kumimoji="0" lang="ru-RU" b="0" i="1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Юридические лица, являющиеся некоммерческими организациями, могут создаваться в организационно-правовых формах: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8)  учреждений,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которым относятся государственные учреждения (в том числе государственные академии наук), муниципальные учреждения и частные (в том числе общественные) учреждения;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611560" y="1359104"/>
            <a:ext cx="7920880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Федеральный закон от 12 января 1996 г. №7-ФЗ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«О некоммерческих организациях»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6282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 9.1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Государственные, муниципальные учреждения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Государственными, муниципальными учреждениями признаются учреждения, созданные Российской Федерацией, субъектом Российской Федерации и муниципальным образованием.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Типами государственных, муниципальных учреждений признаются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106BBE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автономные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106BBE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"/>
              </a:rPr>
              <a:t>бюджетные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106BBE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казенные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683568" y="1074970"/>
            <a:ext cx="78488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1.5. Организационно-правовая форма: учреждение.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 учреждения: бюджетное.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 образовательной организации: общеобразовательная организация.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20404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Ангашанова Людмила Даниловна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Дашибалов Баясхалан Дашижапович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тел. раб. (3012) 211872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124744"/>
            <a:ext cx="777686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ГК РФ. Статья 54. Наименование, место нахождения и адрес юридического лица</a:t>
            </a:r>
          </a:p>
          <a:p>
            <a:pPr lvl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Место нахождения юридического лица определяется местом его государственной регистрации на территории Российской Федерации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путем указания наименования населенного пункта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(муниципального образования). </a:t>
            </a:r>
          </a:p>
          <a:p>
            <a:pPr lvl="1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Федеральный закон от 12 января 1996 г. N 7-ФЗ</a:t>
            </a:r>
            <a:b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«О некоммерческих организациях»</a:t>
            </a:r>
          </a:p>
          <a:p>
            <a:pPr lvl="1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Статья 4. Наименование и место нахождения некоммерческой организации</a:t>
            </a:r>
          </a:p>
          <a:p>
            <a:pPr lvl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Место нахождения некоммерческой организации определяется местом ее государственной регистрации.</a:t>
            </a:r>
          </a:p>
          <a:p>
            <a:pPr lvl="1" algn="just"/>
            <a:endParaRPr lang="ru-RU" b="1" dirty="0" smtClean="0"/>
          </a:p>
          <a:p>
            <a:pPr lvl="1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755576" y="1019131"/>
            <a:ext cx="7848872" cy="397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1.6. Место нахождения Учреждения - муниципальное образование «</a:t>
            </a:r>
            <a:r>
              <a:rPr kumimoji="0" lang="ru-RU" sz="28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Закаменский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район» Республики Бурятия. 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1.7. Адрес Учреждения.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Юридический адрес: 671950, Республика Бурятия, </a:t>
            </a:r>
            <a:r>
              <a:rPr kumimoji="0" lang="ru-RU" sz="28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Закаменский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район, г. Закаменск, ул. Ленина, дом, № 41.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Почтовый адрес совпадает с юридическим адресом.  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92696"/>
            <a:ext cx="73448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Статья 26. Управление образовательной организацией</a:t>
            </a:r>
          </a:p>
          <a:p>
            <a:pPr lvl="1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…3.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Единоличным исполнительным органом образовательной организации является руководитель образовательной организации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(ректор, директор, заведующий, начальник или иной руководитель), который осуществляет текущее руководство деятельностью образовательной организации.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В образовательной организации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формируются коллегиальные органы управления, к которым относятся общее собрание (конференция) работников образовательной организации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(в профессиональной образовательной организации и образовательной организации высшего образования - общее собрание (конференция) работников и обучающихся образовательной организации),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педагогический совет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(в образовательной организации высшего образования - ученый совет), а также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могут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формироваться попечительский совет, управляющий совет, наблюдательный совет и другие коллегиальные органы управления, предусмотренные уставом соответствующей образовательной организации…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755576" y="209299"/>
            <a:ext cx="7704856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5.2. Органами управления Учреждением являются Учредитель, Директор, а также коллегиальные органы управления.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5.12. В Учреждении формируются коллегиальные органы управления, к которым относятся: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общее собрание (конференция) работников Учреждения;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управляющий совет;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педагогический совет;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попечительский совет.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755576" y="482333"/>
            <a:ext cx="7776864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5.18. Управляющий совет учреждения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(далее - Совет) является коллегиальным органом управления…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5.19. Совет состоит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равного числа избираемых представителей, представляющих: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родителей (законных представителей) воспитанников;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работников Учреждения.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состав Совета также входит Руководитель Учреждения.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состав Совета также могут быть приглашены и включены граждане, чья профессиональная и  общественная деятельность, знания, возможности могут позитивным образом содействовать функционированию и развитию Учреждения (кооптированные члены Совета), а также представители иных органов управления, функционирующих в Учреждении.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5.20. Общая численность Совета составляет 7 человек. 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5.21. Члены Совета из числа родителей (законных представителей) воспитанников избираются на общешкольном родительском собрании.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Члены Совета из числа работников Учреждения избираются на Общем собрании работников  Учреждения.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5.22. Совет считается сформированным и приступает к осуществлению своих полномочий с момента избрания (назначения) не менее двух третей от общей численности членов Совета,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5.23. Основными задачами Совета являются: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5.24. Совет имеет следующие полномочия и осуществляет следующие функции: 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5.27. Организационной формой работы Совета являются заседания, которые проводятся по мере необходимости, но не реже одного раза в квартал.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5.28. Заседание Совета правомочно, если на нем присутствуют не менее двух третей от числа членов Совета, определенного настоящим Уставом. Заседание Совета ведет председатель, а в его отсутствие – заместитель председателя.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5.29. Решения Совета, как правило, принимаются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большинством голосов членов Совета (при равенстве голосов голос председателя ( заместителя председателя) является решающим), присутствующих на заседании, при открытом голосовании, и оформляются протоколом, который подписывается председателем ( заместителем председателя) и секретарем Совета.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5.30. Организационно-техническое обеспечение деятельности Совета возлагается на Администрацию Учреждения.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5.31. Срок полномочий Совета составляет пять лет.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6488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Совет не вправе выступать от имени Учреждения.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539552" y="356485"/>
            <a:ext cx="799288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 Основными видами деятельности Учреждения,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осуществляемыми за счет средств республиканского бюджета для достижения основных целей, указанных в пункте 2.2 настоящего Устава, являются: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реализация в пределах государственного задания адаптированных основных общеобразовательных программ для воспитанников с умственной отсталостью (интеллектуальными нарушениями);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реализация в пределах государственного задания дополнительных общеобразовательных программ следующих направленностей: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декоративно-прикладной,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художественной,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краеведческой,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патриотической,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спортивной;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медицинское обслуживание воспитанников по договору с медицинским учреждением, в том числе проведение лечебно-профилактических мероприятий, предусмотренных законодательством Российской Федерации;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предоставление библиотечных услуг и услуг по обеспечению доступа в Интернет работникам и воспитанникам Учреждения;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5) организация питания для воспитанников и работников Учреждения в соответствии с действующим законодательством;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6) услуги по содержанию и воспитанию воспитанников в Учреждении;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7) организация предоставления коррекционной логопедической и психологической помощи воспитанникам;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8) организация проведения общественно-значимых мероприятий в сфере образования;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9) организация и проведение физкультурно-спортивных мероприятий для воспитанников;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10) коррекция отклонений в развитии воспитанников в процессе освоения  адаптированных основных общеобразовательных программ, трудовая подготовка и социально-психологическая  реабилитация для последующей интеграции в общество.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268760"/>
            <a:ext cx="7632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273-ФЗ. Статья 91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Лицензирование образовательной деятельности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000" dirty="0" smtClean="0">
                <a:solidFill>
                  <a:srgbClr val="106BB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Постановление Правительства РФ от 28 октября 2013 г. N 966</a:t>
            </a:r>
            <a:br>
              <a:rPr lang="ru-RU" sz="2000" dirty="0" smtClean="0">
                <a:solidFill>
                  <a:srgbClr val="106BB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</a:br>
            <a:r>
              <a:rPr lang="ru-RU" sz="2000" dirty="0" smtClean="0">
                <a:solidFill>
                  <a:srgbClr val="106BB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"О лицензировании образовательной деятельности"</a:t>
            </a:r>
            <a:endPara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hangingPunct="0"/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Положение</a:t>
            </a:r>
            <a:b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 лицензировании образовательной деятельности</a:t>
            </a:r>
          </a:p>
          <a:p>
            <a:pPr lvl="0" algn="ctr" eaLnBrk="0" hangingPunct="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hangingPunct="0"/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Административный регламент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предоставления органами государственной власти субъектов РФ, осуществляющими переданные полномочия РФ в сфере образования, государственной услуги по лицензированию образовательной деятельности, утвержденный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приказом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Минобрнауки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России от 17 марта 2015 г. N 244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836713"/>
            <a:ext cx="777686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/>
            <a:r>
              <a:rPr lang="ru-RU" b="1" dirty="0" smtClean="0">
                <a:solidFill>
                  <a:srgbClr val="26282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lang="ru-RU" b="1" dirty="0" smtClean="0" bmk="">
                <a:solidFill>
                  <a:srgbClr val="26282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татья 92</a:t>
            </a:r>
            <a:r>
              <a:rPr lang="ru-RU" b="1" dirty="0" smtClean="0" bmk="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ФЗ-273 Государственная аккредитация образовательной деятельности</a:t>
            </a:r>
            <a:endParaRPr lang="ru-RU" sz="800" dirty="0" smtClean="0" bmk="">
              <a:latin typeface="Times New Roman" pitchFamily="18" charset="0"/>
              <a:cs typeface="Times New Roman" pitchFamily="18" charset="0"/>
            </a:endParaRPr>
          </a:p>
          <a:p>
            <a:pPr lvl="0" indent="450850" algn="ctr" eaLnBrk="0" hangingPunct="0"/>
            <a:r>
              <a:rPr lang="ru-RU" dirty="0" smtClean="0" bmk="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1. Государственная аккредитация образовательной деятельности проводится по основным образовательным программам, реализуемым в соответствии с </a:t>
            </a:r>
            <a:r>
              <a:rPr lang="ru-RU" dirty="0" smtClean="0" bmk="sub_109085">
                <a:solidFill>
                  <a:srgbClr val="106BB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федеральными государственными образовательными стандартами</a:t>
            </a:r>
            <a:r>
              <a:rPr lang="ru-RU" dirty="0" smtClean="0" bmk="sub_109085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исключением образовательных программ дошкольного образования, а также по основным образовательным программам, реализуемым в соответствии с образовательными стандартами.</a:t>
            </a:r>
          </a:p>
          <a:p>
            <a:pPr lvl="0" indent="450850" algn="ctr" eaLnBrk="0" hangingPunct="0"/>
            <a:endParaRPr lang="ru-RU" dirty="0" smtClean="0" bmk="sub_109085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0850" algn="ctr" eaLnBrk="0" hangingPunct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Положение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 государственной аккредитации образовательной деятельности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(утв.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" action="ppaction://hlinkfile"/>
              </a:rPr>
              <a:t>постановлением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Правительства РФ от 18 ноября 2013 г. N 1039)</a:t>
            </a:r>
          </a:p>
          <a:p>
            <a:pPr lvl="0" indent="450850" algn="ctr" eaLnBrk="0" hangingPunct="0"/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ctr" eaLnBrk="0" hangingPunct="0"/>
            <a:r>
              <a:rPr lang="ru-RU" dirty="0" smtClean="0">
                <a:solidFill>
                  <a:srgbClr val="106BB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Административный регламент</a:t>
            </a:r>
            <a:r>
              <a:rPr lang="ru-RU" dirty="0" smtClean="0">
                <a:solidFill>
                  <a:srgbClr val="35384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предоставления органами государственной власти субъектов Российской Федерации, осуществляющими переданные полномочия Российской Федерации в сфере образования, государственной услуги по государственной аккредитации образовательной деятельности, утвержденный </a:t>
            </a:r>
            <a:r>
              <a:rPr lang="ru-RU" dirty="0" smtClean="0">
                <a:solidFill>
                  <a:srgbClr val="106BB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приказом</a:t>
            </a:r>
            <a:r>
              <a:rPr lang="ru-RU" dirty="0" smtClean="0">
                <a:solidFill>
                  <a:srgbClr val="35384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35384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Минобрнауки</a:t>
            </a:r>
            <a:r>
              <a:rPr lang="ru-RU" dirty="0" smtClean="0">
                <a:solidFill>
                  <a:srgbClr val="35384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России от 29 октября 2014 г. N 1398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908720"/>
            <a:ext cx="73448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Письмо Министерства образования и науки РФ от 12 июля 2016 г. N 08-1372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"Об использовании Государственного герба Российской Федерации на печатях общеобразовательных организаций»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Письмо Министерства образования и науки РФ от 4 июня 2015 г. N 05-2038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"О документах, подтверждающих наличие образования"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836712"/>
            <a:ext cx="734481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Статья 30. Локальные нормативные акты, содержащие нормы, регулирующие образовательные отношения</a:t>
            </a:r>
          </a:p>
          <a:p>
            <a:pPr lvl="1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…2. Образовательная организация принимает локальные нормативные акты по основным вопросам организации и осуществления образовательной деятельности, в том числе регламентирующие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правила приема обучающихся, режим занятий обучающихся, формы, периодичность и порядок текущего контроля успеваемости и промежуточной аттестации обучающихся, порядок и основания перевода, отчисления и восстановления обучающихся, порядок оформления возникновения, приостановления и прекращения отношений между образовательной организацией и обучающимися и (или) родителями (законными представителями) </a:t>
            </a:r>
            <a:r>
              <a:rPr lang="ru-RU" sz="2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несовершеннолетних обучающихся…</a:t>
            </a:r>
            <a:endParaRPr 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04665"/>
            <a:ext cx="8352928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 НОРМАТИВНЫХ ПРАВОВЫХ АКТОВ</a:t>
            </a:r>
            <a:b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РОССИЙСКОЙ ФЕДЕРАЦИИ</a:t>
            </a:r>
          </a:p>
          <a:p>
            <a:pPr lvl="0" algn="ctr"/>
            <a:endParaRPr lang="ru-RU" sz="1600" b="1" dirty="0" smtClean="0">
              <a:solidFill>
                <a:srgbClr val="C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КОНСТИТУЦИЯ РОССИЙСКОЙ ФЕДЕРАЦИИ</a:t>
            </a:r>
          </a:p>
          <a:p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Статья 43</a:t>
            </a:r>
          </a:p>
          <a:p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1. Каждый имеет право на образование.</a:t>
            </a:r>
          </a:p>
          <a:p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2. Гарантируются общедоступность и бесплатность дошкольного, основного общего и среднего профессионального образования в государственных или муниципальных образовательных учреждениях и на предприятиях.</a:t>
            </a:r>
          </a:p>
          <a:p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3. Каждый вправе на конкурсной основе бесплатно получить высшее образование в государственном или муниципальном образовательном учреждении и на предприятии.</a:t>
            </a:r>
          </a:p>
          <a:p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4. Основное общее образование обязательно. Родители или лица, их заменяющие, обеспечивают получение детьми основного общего образования.</a:t>
            </a:r>
          </a:p>
          <a:p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5. Российская Федерация устанавливает 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федеральные государственные образовательные стандарты, поддерживает различные формы образования и самообразования.</a:t>
            </a:r>
          </a:p>
          <a:p>
            <a:pPr lvl="0" algn="ctr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ЗАКОНЫ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Федеральные Конституционные законы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Федеральные законы и законы субъектов Российской Федерации</a:t>
            </a:r>
          </a:p>
          <a:p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Федеральный закон от 29.12.2012 № 273-ФЗ «Об образовании в Российской Федерации»</a:t>
            </a:r>
          </a:p>
          <a:p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Закон Республики Бурятия от 13.12.2013 № 240-</a:t>
            </a:r>
            <a:r>
              <a:rPr lang="en-US" sz="1100" i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«Об образовании в Республике Бурятия»</a:t>
            </a:r>
          </a:p>
          <a:p>
            <a:endParaRPr lang="ru-RU" sz="11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ПОДЗАКОННЫЕ АКТЫ</a:t>
            </a:r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Указы Президента Российской Федерации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Постановления Правительства Российской Федерации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Акты федеральных органов исполнительной власти издаваемые в пределах их компетенции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Акты органов исполнительной власти субъектов Российской Федерации издаваемые в пределах их компетенции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Акты органов местного самоуправления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Локальные нормативные акты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899592" y="2491779"/>
            <a:ext cx="75608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39552" y="415452"/>
            <a:ext cx="8208912" cy="547842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22272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273-ФЗ. Статья 14. Язык образования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22272F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eaLnBrk="0" hangingPunct="0">
              <a:buFontTx/>
              <a:buAutoNum type="arabicPeriod"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Российской Федерации гарантируется получение образования на 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734C9B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государственном языке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 Российской Федерации,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 также выбор языка обучения и воспитания в пределах возможностей, предоставляемых системой образования.</a:t>
            </a:r>
          </a:p>
          <a:p>
            <a:pPr marL="342900" indent="-342900" eaLnBrk="0" hangingPunct="0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2. 	В образовательных организациях образовательная деятельность осуществляется на государственном языке Российской Федерации,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если настоящей статьей не установлено иное…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 государственных и муниципальных образовательных организациях, расположенных на территории республики Российской Федерации,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может вводиться преподавание и изучение государственных языков республик Российской Федерации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соответствии с законодательством республик Российской Федерации... </a:t>
            </a: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4. Граждане Российской Федерации имеют право на получение дошкольного, начального общего и основного общего образования на родном языке из числа языков народов Российской Федерации,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6. Язык, языки образования определяются локальными нормативными актами организации,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71600" y="-1996697"/>
            <a:ext cx="7704856" cy="904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2628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26282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2628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26282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2628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26282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2628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26282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2628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26282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26282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273-</a:t>
            </a:r>
            <a:r>
              <a:rPr lang="ru-RU" b="1" dirty="0" smtClean="0">
                <a:solidFill>
                  <a:srgbClr val="26282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ФЗ.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26282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 79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Организация получения образования обучающимися с ограниченными возможностями здоровья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 bmk="sub_108903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Содержание образования и условия организации обучения и воспитания обучающихся </a:t>
            </a:r>
            <a:r>
              <a:rPr kumimoji="0" lang="ru-RU" sz="1400" b="1" i="1" u="none" strike="noStrike" cap="none" normalizeH="0" baseline="0" dirty="0" smtClean="0" bmk="sub_108903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ограниченными возможностями здоровья </a:t>
            </a:r>
            <a:r>
              <a:rPr kumimoji="0" lang="ru-RU" sz="1400" b="0" i="0" u="none" strike="noStrike" cap="none" normalizeH="0" baseline="0" dirty="0" smtClean="0" bmk="sub_108903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определяются адаптированной образовательной программой, а для </a:t>
            </a:r>
            <a:r>
              <a:rPr kumimoji="0" lang="ru-RU" sz="1400" b="1" i="1" u="none" strike="noStrike" cap="none" normalizeH="0" baseline="0" dirty="0" smtClean="0" bmk="sub_108903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инвалидов</a:t>
            </a:r>
            <a:r>
              <a:rPr kumimoji="0" lang="ru-RU" sz="1400" b="0" i="0" u="none" strike="noStrike" cap="none" normalizeH="0" baseline="0" dirty="0" smtClean="0" bmk="sub_108903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также в соответствии с индивидуальной программой реабилитации инвалида.</a:t>
            </a:r>
          </a:p>
          <a:p>
            <a:pPr indent="457200" algn="just" eaLnBrk="0" hangingPunct="0">
              <a:buFontTx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2.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Общее образование обучающихся с ограниченными возможностями здоровья осуществляется в организациях, осуществляющих образовательную деятельность по адаптированным основным общеобразовательным программам. В таких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организациях создаются специальные условия для получения образования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указанными обучающимися.</a:t>
            </a:r>
          </a:p>
          <a:p>
            <a:pPr indent="457200" algn="just" eaLnBrk="0" hangingPunct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Образование обучающихся с ограниченными возможностями здоровья может быть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организовано как совместно с другими обучающимися, так и в отдельных классах, группах или в отдельных организациях, осуществляющих образовательную деятельность.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 eaLnBrk="0" hangingPunct="0">
              <a:buFontTx/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ctr" eaLnBrk="0" hangingPunct="0"/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письмо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Минобрнауки России от 11 августа 2016 г. N ВК-1788/07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 организации образования обучающихся с умственной отсталостью (интеллектуальными нарушениями)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от 20 февраля 2006 г. N 95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"О порядке и условиях признания лица инвалидом"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 eaLnBrk="0" hangingPunct="0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755576" y="301635"/>
            <a:ext cx="7848872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Отраслевое соглашение по организациям, находящимся в ведении Министерства образования и науки Республики Бурятия на 2016-2018 годы. </a:t>
            </a:r>
          </a:p>
          <a:p>
            <a:pPr algn="ctr"/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/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028343"/>
            <a:ext cx="7416824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Приказ Министерства здравоохранения и социального развития РФ от 26 августа 2010 г. N 761н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"Об утверждении Единого квалификационного справочника должностей руководителей, специалистов и служащих, раздел «Квалификационные характеристики должностей работников образования»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РФ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 7 апреля 2014 г. N 276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1116013" y="692150"/>
            <a:ext cx="705643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Часть 1 статьи 65 ТК РФ: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1187450" y="1916113"/>
            <a:ext cx="7561263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ru-RU" sz="2000" dirty="0"/>
          </a:p>
        </p:txBody>
      </p:sp>
      <p:pic>
        <p:nvPicPr>
          <p:cNvPr id="38917" name="Picture 5" descr="kniga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03648" y="1700808"/>
            <a:ext cx="66967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При заключении трудового договора лицо, поступающее на работу, предъявляет работодателю: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паспорт или </a:t>
            </a:r>
            <a:r>
              <a:rPr lang="ru-RU" sz="1400" dirty="0">
                <a:latin typeface="Times New Roman" pitchFamily="18" charset="0"/>
                <a:cs typeface="Times New Roman" pitchFamily="18" charset="0"/>
                <a:hlinkClick r:id="rId3"/>
              </a:rPr>
              <a:t>иной документ, удостоверяющий личность</a:t>
            </a:r>
            <a:r>
              <a:rPr lang="ru-RU" sz="1400" u="sng" dirty="0">
                <a:latin typeface="Times New Roman" pitchFamily="18" charset="0"/>
                <a:cs typeface="Times New Roman" pitchFamily="18" charset="0"/>
                <a:hlinkClick r:id="rId3"/>
              </a:rPr>
              <a:t>;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трудовую книжку, за исключением случаев, когда трудовой договор заключается впервые или работник поступает на работу на условиях совместительства;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страховое </a:t>
            </a:r>
            <a:r>
              <a:rPr lang="ru-RU" sz="1400" dirty="0">
                <a:latin typeface="Times New Roman" pitchFamily="18" charset="0"/>
                <a:cs typeface="Times New Roman" pitchFamily="18" charset="0"/>
                <a:hlinkClick r:id="rId4"/>
              </a:rPr>
              <a:t>свидетельство государственного пенсионного страхования;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документы воинского учета - для военнообязанных и лиц, подлежащих призыву на военную службу;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документ об образовании и (или) о квалификации или наличии специальных знаний - при поступлении на работу, требующую специальных знаний или специальной подготовки;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справку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 наличии (отсутствии) судимости и (или) факта уголовного преследования либо о прекращении уголовного преследования по реабилитирующим основаниям, выданную в</a:t>
            </a:r>
            <a:r>
              <a:rPr lang="ru-RU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порядке и по форме, которые устанавливаются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внутренних дел, - при поступлении на работу, связанную с деятельностью, к осуществлению которой в соответствии с настоящим Кодексом, иным федеральным законом не допускаются лица, имеющие или имевшие судимость, подвергающиеся или подвергавшиеся уголовному преследованию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.</a:t>
            </a:r>
            <a:r>
              <a:rPr lang="ru-RU" sz="1400" dirty="0"/>
              <a:t> </a:t>
            </a: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(п. 13 введен Федеральным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  <a:hlinkClick r:id="rId6"/>
              </a:rPr>
              <a:t>законом от 23.12.2010 N 387-ФЗ)</a:t>
            </a:r>
          </a:p>
          <a:p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hlinkClick r:id="rId5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7488832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ТК РФ. Статья 83. Прекращение трудового договора по обстоятельствам, не зависящим от воли сторон</a:t>
            </a:r>
          </a:p>
          <a:p>
            <a:pPr lvl="1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13) возникновение установленных настоящим Кодексом, иным федеральным законом и исключающих возможность исполнения работником обязанностей по трудовому договору ограничений на занятие определенными видами трудовой деятельности.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ТК РФ. Статья 84. Прекращение трудового договора вследствие нарушения установленных настоящим Кодексом или иным федеральным законом правил заключения трудового договора</a:t>
            </a:r>
          </a:p>
          <a:p>
            <a:pPr marL="0" lvl="1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Трудовой договор прекращается вследствие нарушения установленных настоящим Кодексом или иным федеральным законом правил его заключения 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"/>
              </a:rPr>
              <a:t>пункт 11 части первой статьи 77 настоящего Кодекса), если нарушение этих правил исключает возможность продолжения работы, в следующих случаях: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заключение трудового договора в нарушение приговора суда о лишении конкретного лица права занимать определенные должности или заниматься определенной деятельностью;</a:t>
            </a:r>
          </a:p>
          <a:p>
            <a:endParaRPr lang="ru-RU" dirty="0" smtClean="0"/>
          </a:p>
          <a:p>
            <a:pPr marL="0" lvl="1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pPr lvl="1"/>
            <a:endParaRPr lang="ru-RU" b="1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692696"/>
            <a:ext cx="75608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/>
          </a:p>
          <a:p>
            <a:r>
              <a:rPr lang="ru-RU" sz="2800" dirty="0" smtClean="0"/>
              <a:t>Часть первая статьи 331 ТК РФ</a:t>
            </a:r>
          </a:p>
          <a:p>
            <a:endParaRPr lang="ru-RU" sz="2800" dirty="0" smtClean="0"/>
          </a:p>
          <a:p>
            <a:r>
              <a:rPr lang="ru-RU" sz="2800" dirty="0" smtClean="0"/>
              <a:t>К педагогической деятельности допускаются лица, имеющие образовательный ценз, который определяется в порядке, установленном </a:t>
            </a:r>
            <a:r>
              <a:rPr lang="ru-RU" sz="2800" dirty="0" smtClean="0">
                <a:hlinkClick r:id="rId2"/>
              </a:rPr>
              <a:t>законодательством Российской Федерации в сфере образования.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>
            <a:spLocks noChangeArrowheads="1"/>
          </p:cNvSpPr>
          <p:nvPr/>
        </p:nvSpPr>
        <p:spPr bwMode="auto">
          <a:xfrm>
            <a:off x="899592" y="996784"/>
            <a:ext cx="7632848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i="1" dirty="0" smtClean="0"/>
              <a:t>Федеральный закон от 29 декабря 2012 г. N 273-ФЗ</a:t>
            </a:r>
            <a:br>
              <a:rPr lang="ru-RU" sz="1400" b="1" i="1" dirty="0" smtClean="0"/>
            </a:br>
            <a:r>
              <a:rPr lang="ru-RU" sz="1400" b="1" i="1" dirty="0" smtClean="0"/>
              <a:t>"Об образовании в Российской Федерации" </a:t>
            </a:r>
          </a:p>
          <a:p>
            <a:endParaRPr lang="ru-RU" sz="1400" b="1" i="1" dirty="0" smtClean="0"/>
          </a:p>
          <a:p>
            <a:r>
              <a:rPr lang="ru-RU" sz="1400" b="1" i="1" dirty="0" smtClean="0"/>
              <a:t>Статья 46</a:t>
            </a:r>
            <a:r>
              <a:rPr lang="ru-RU" sz="1400" i="1" dirty="0" smtClean="0"/>
              <a:t>. Право на занятие педагогической деятельностью</a:t>
            </a:r>
            <a:endParaRPr lang="ru-RU" sz="1400" dirty="0" smtClean="0"/>
          </a:p>
          <a:p>
            <a:r>
              <a:rPr lang="ru-RU" sz="1400" i="1" dirty="0" smtClean="0">
                <a:hlinkClick r:id="rId2"/>
              </a:rPr>
              <a:t>1</a:t>
            </a:r>
            <a:r>
              <a:rPr lang="ru-RU" sz="1400" i="1" dirty="0" smtClean="0"/>
              <a:t>. Право на занятие педагогической деятельностью имеют лица, имеющие среднее профессиональное или высшее образование и отвечающие квалификационным требованиям, указанным в квалификационных справочниках, и (или) </a:t>
            </a:r>
            <a:r>
              <a:rPr lang="ru-RU" sz="1400" i="1" dirty="0" smtClean="0">
                <a:hlinkClick r:id="rId3"/>
              </a:rPr>
              <a:t>профессиональным стандартам</a:t>
            </a:r>
            <a:r>
              <a:rPr lang="ru-RU" sz="1400" i="1" dirty="0" smtClean="0"/>
              <a:t>.</a:t>
            </a:r>
            <a:endParaRPr lang="ru-RU" sz="1400" dirty="0" smtClean="0"/>
          </a:p>
          <a:p>
            <a:r>
              <a:rPr lang="ru-RU" sz="1400" i="1" dirty="0" smtClean="0"/>
              <a:t>2. </a:t>
            </a:r>
            <a:r>
              <a:rPr lang="ru-RU" sz="1400" i="1" dirty="0" smtClean="0">
                <a:hlinkClick r:id="rId4"/>
              </a:rPr>
              <a:t>Номенклатура</a:t>
            </a:r>
            <a:r>
              <a:rPr lang="ru-RU" sz="1400" i="1" dirty="0" smtClean="0"/>
              <a:t> должностей педагогических работников организаций, осуществляющих образовательную деятельность, должностей руководителей образовательных организаций утверждается Правительством Российской Федерации.</a:t>
            </a:r>
            <a:endParaRPr lang="ru-RU" sz="1400" dirty="0" smtClean="0"/>
          </a:p>
          <a:p>
            <a:pPr indent="457200" algn="ctr" eaLnBrk="0" hangingPunct="0"/>
            <a:endParaRPr lang="ru-RU" sz="1400" dirty="0" smtClean="0"/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МИНИСТЕРСТВО ЗДРАВООХРАНЕНИЯ И СОЦИАЛЬНОГО РАЗВИТИЯ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РОССИЙСКОЙ ФЕДЕРАЦИИ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ПРИКАЗ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26 августа 2010 г. N 761н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 УТВЕРЖДЕНИИ ЕДИНОГО КВАЛИФИКАЦИОННОГО СПРАВОЧНИКА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ДОЛЖНОСТЕЙ РУКОВОДИТЕЛЕЙ, СПЕЦИАЛИСТОВ И СЛУЖАЩИХ, РАЗДЕЛ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"КВАЛИФИКАЦИОННЫЕ ХАРАКТЕРИСТИКИ ДОЛЖНОСТЕЙ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РАБОТНИКОВ ОБРАЗОВАНИЯ"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79388" y="836613"/>
            <a:ext cx="8785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Часть 2 статьи 331 ТК РФ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655" name="Picture 127" descr="kniga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</p:spPr>
      </p:pic>
      <p:sp>
        <p:nvSpPr>
          <p:cNvPr id="22656" name="Text Box 128"/>
          <p:cNvSpPr txBox="1">
            <a:spLocks noChangeArrowheads="1"/>
          </p:cNvSpPr>
          <p:nvPr/>
        </p:nvSpPr>
        <p:spPr bwMode="auto">
          <a:xfrm>
            <a:off x="1403648" y="1412776"/>
            <a:ext cx="7272808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педагогической деятельности не допускаются лица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лишенные права заниматься педагогической деятельностью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соответствии с вступившим в законную силу приговором суда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имеющие или имевшие судимость, подвергающиеся или подвергавшиеся уголовному преследованию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(за исключением лиц, уголовное преследование в отношении которых прекращено по реабилитирующим основаниям) за преступления против жизни и здоровья, свободы, чести и достоинства личности (за исключением незаконного помещения в психиатрический стационар, клеветы и оскорбления), половой неприкосновенности и половой свободы личности, против семьи и несовершеннолетних, здоровья населения и общественной нравственности, а также против общественной безопасности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имеющие неснятую или непогашенную судимость за иные умышленные тяжкие и особо тяжкие преступления,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указанные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"/>
              </a:rPr>
              <a:t>абзаце третьем настоящей части;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83" name="Picture 91" descr="kniga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</p:spPr>
      </p:pic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1115616" y="681825"/>
            <a:ext cx="7344816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Уголовный кодекс РФ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Глава 16. ПРЕСТУПЛЕНИЯ ПРОТИВ ЖИЗНИ И ЗДОРОВЬЯ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статьи 105-125)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105. Убийство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106. Убийство матерью новорожденного ребенка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107. Убийство, совершенное в состоянии аффекта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108. Убийство, совершенное при превышении пределов необходимой обороны либо при превышении мер, необходимых для задержания лица, совершившего преступление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109. Причинение смерти по неосторожности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110. Доведение до самоубийства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111. Умышленное причинение тяжкого вреда здоровью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112. Умышленное причинение средней тяжести вреда здоровью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113. Причинение тяжкого или средней тяжести вреда здоровью в состоянии аффекта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114. Причинение тяжкого или средней тяжести вреда здоровью при превышении пределов необходимой обороны либо при превышении мер, необходимых для задержания лица, совершившего преступление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115. Умышленное причинение легкого вреда здоровью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116. Побои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117. Истязание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118. Причинение тяжкого вреда здоровью по неосторожности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119. Угроза убийством или причинением тяжкого вреда здоровью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120. Принуждение к изъятию органов или тканей человека для трансплантации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121. Заражение венерической болезнью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122. Заражение ВИЧ-инфекцией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123. Незаконное проведение искусственного прерывания беременности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124. Неоказание помощи больному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125. Оставление в опасности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80648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28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8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Постановление Правительства Республики Бурятия </a:t>
            </a:r>
          </a:p>
          <a:p>
            <a:pPr lvl="0" algn="ctr" eaLnBrk="0" hangingPunct="0"/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8 июля 2004 года № 146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«Об утверждении правил подготовки и государственной регистрации нормативных правовых актов исполнительных органов государственной власти Республики Бурятия»</a:t>
            </a:r>
          </a:p>
          <a:p>
            <a:pPr lvl="0" algn="ctr" eaLnBrk="0" hangingPunct="0"/>
            <a:endParaRPr lang="ru-RU" sz="28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hangingPunct="0"/>
            <a:r>
              <a:rPr lang="ru-RU" sz="2800" b="1" i="1" dirty="0" err="1" smtClean="0">
                <a:hlinkClick r:id="rId2"/>
              </a:rPr>
              <a:t>www.egov-buryatia.ru</a:t>
            </a:r>
            <a:r>
              <a:rPr lang="ru-RU" sz="2800" i="1" dirty="0" smtClean="0"/>
              <a:t>, </a:t>
            </a:r>
            <a:r>
              <a:rPr lang="ru-RU" sz="2800" b="1" i="1" dirty="0" err="1" smtClean="0">
                <a:solidFill>
                  <a:schemeClr val="accent2">
                    <a:lumMod val="50000"/>
                  </a:schemeClr>
                </a:solidFill>
              </a:rPr>
              <a:t>www.pravo.gov.ru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827584" y="1968804"/>
            <a:ext cx="799187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Глава 17. ПРЕСТУПЛЕНИЯ ПРОТИВ СВОБОДЫ, ЧЕСТИ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ДОСТОИНСТВА ЛИЧНОСТИ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(статьи 126-127.2)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126. Похищение человека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127. Незаконное лишение свободы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127.1. Торговля людьми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127.2. Использование рабского труда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827584" y="1163695"/>
            <a:ext cx="777686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Глава 18. ПРЕСТУПЛЕНИЯ ПРОТИВ ПОЛОВОЙ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НЕПРИКОСНОВЕННОСТИ И ПОЛОВОЙ СВОБОДЫ ЛИЧНОСТИ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(статьи 131-135)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131. Изнасилование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132. Насильственные действия сексуального характера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133. Понуждение к действиям сексуального характера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134. Половое сношение и иные действия сексуального характера с лицом, не достигшим шестнадцатилетнего возраста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135. Развратные действия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1"/>
          <p:cNvSpPr>
            <a:spLocks noChangeArrowheads="1"/>
          </p:cNvSpPr>
          <p:nvPr/>
        </p:nvSpPr>
        <p:spPr bwMode="auto">
          <a:xfrm>
            <a:off x="899592" y="741352"/>
            <a:ext cx="7632848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Глава 20. ПРЕСТУПЛЕНИЯ ПРОТИВ СЕМЬИ И НЕСОВЕРШЕННОЛЕТНИХ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статьи 150-157)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150. Вовлечение несовершеннолетнего в совершение преступления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151. Вовлечение несовершеннолетнего в совершение антиобщественных действий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151.1. Розничная продажа несовершеннолетним алкогольной продукции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153. Подмена ребенка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154. Незаконное усыновление (удочерение)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155. Разглашение тайны усыновления (удочерения)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156. Неисполнение обязанностей по воспитанию несовершеннолетнего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157. Злостное уклонение от уплаты средств на содержание детей или нетрудоспособных родителей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1"/>
          <p:cNvSpPr>
            <a:spLocks noChangeArrowheads="1"/>
          </p:cNvSpPr>
          <p:nvPr/>
        </p:nvSpPr>
        <p:spPr bwMode="auto">
          <a:xfrm>
            <a:off x="683568" y="19989"/>
            <a:ext cx="813690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Глава 25. ПРЕСТУПЛЕНИЯ ПРОТИВ ЗДОРОВЬЯ НАСЕЛЕНИЯ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ОБЩЕСТВЕННОЙ НРАВСТВЕННОСТИ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(статьи 228- 245)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Глава 29. ПРЕСТУПЛЕНИЯ ПРОТИВ ОСНОВ КОНСТИТУЦИОННОГО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СТРОЯ И БЕЗОПАСНОСТИ ГОСУДАРСТВА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(статьи 275- 284.1)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Глава 34. ПРЕСТУПЛЕНИЯ ПРОТИВ МИРА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БЕЗОПАСНОСТИ ЧЕЛОВЕЧЕСТВА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(статьи 353-360)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Глава 24. ПРЕСТУПЛЕНИЯ ПРОТИВ ОБЩЕСТВЕННОЙ БЕЗОПАСНОСТИ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(статьи 205- 227)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/>
              <a:t> </a:t>
            </a:r>
            <a:endParaRPr lang="ru-RU" dirty="0" smtClean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1"/>
          <p:cNvSpPr>
            <a:spLocks noChangeArrowheads="1"/>
          </p:cNvSpPr>
          <p:nvPr/>
        </p:nvSpPr>
        <p:spPr bwMode="auto">
          <a:xfrm>
            <a:off x="683568" y="618096"/>
            <a:ext cx="792088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6282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Уголовный кодекс РФ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26282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6282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15.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Категории преступлений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Тяжкими преступлениями признаются умышленные деяния, за совершение которых максимальное наказание, предусмотренное настоящим Кодексом, не превышает десяти лет лишения свободы.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Особо тяжкими преступлениями признаются умышленные деяния, за совершение которых настоящим Кодексом предусмотрено наказание в виде лишения свободы на срок свыше десяти лет или более строгое наказание.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11" name="Picture 7" descr="kniga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331640" y="1166843"/>
            <a:ext cx="69127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МИНИСТЕРСТВО ВНУТРЕННИХ ДЕЛ РОССИЙСКОЙ ФЕДЕРАЦИИ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ПРИКАЗ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 7 ноября 2011 г. N 1121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УТВЕРЖДЕНИИ АДМИНИСТРАТИВНОГО РЕГЛАМЕНТА МИНИСТЕРСТВА ВНУТРЕННИХ ДЕЛ РОССИЙСКОЙ ФЕДЕРАЦИИ ПО ПРЕДОСТАВЛЕНИЮ ГОСУДАРСТВЕННОЙ УСЛУГИ ПО ВЫДАЧЕ СПРАВОК О НАЛИЧИИ (ОТСУТСТВИИ) СУДИМОСТИ И (ИЛИ) ФАКТА УГОЛОВНОГО ПРЕСЛЕДОВАНИЯ ЛИБО О ПРЕКРАЩЕНИИ УГОЛОВНОГО ПРЕСЛЕДОВАНИЯ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ред.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3"/>
              </a:rPr>
              <a:t>Приказа МВД России от 04.02.2013 N 62)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260" name="Picture 84" descr="kniga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</p:spPr>
      </p:pic>
      <p:sp>
        <p:nvSpPr>
          <p:cNvPr id="50853" name="Rectangle 677"/>
          <p:cNvSpPr>
            <a:spLocks noChangeArrowheads="1"/>
          </p:cNvSpPr>
          <p:nvPr/>
        </p:nvSpPr>
        <p:spPr bwMode="auto">
          <a:xfrm>
            <a:off x="1475656" y="550917"/>
            <a:ext cx="691276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Информационный центр  МВД по Республике Бурятия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6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670000, Республика Бурятия, г.Улан- Удэ, Проспект Победы, 14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lain" startAt="3"/>
              <a:tabLst/>
            </a:pP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 (3012) 29-21-70, 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www.mvd.bol.ru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Комиссия по делам несовершеннолетних при Правительстве Республики Бурятия</a:t>
            </a:r>
            <a:br>
              <a:rPr lang="ru-RU" sz="2400" dirty="0" smtClean="0"/>
            </a:br>
            <a:r>
              <a:rPr lang="ru-RU" sz="2400" dirty="0" smtClean="0"/>
              <a:t>г. Улан-Удэ, ул. </a:t>
            </a:r>
            <a:r>
              <a:rPr lang="ru-RU" sz="2400" dirty="0" err="1" smtClean="0"/>
              <a:t>Ербанова</a:t>
            </a:r>
            <a:r>
              <a:rPr lang="ru-RU" sz="2400" dirty="0" smtClean="0"/>
              <a:t>, 7, </a:t>
            </a:r>
            <a:r>
              <a:rPr lang="ru-RU" sz="2400" dirty="0" err="1" smtClean="0"/>
              <a:t>каб</a:t>
            </a:r>
            <a:r>
              <a:rPr lang="ru-RU" sz="2400" dirty="0" smtClean="0"/>
              <a:t>. 107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Перечень документов:</a:t>
            </a:r>
          </a:p>
          <a:p>
            <a:r>
              <a:rPr lang="ru-RU" sz="1800" dirty="0" smtClean="0"/>
              <a:t>- заявление по установленной форме;</a:t>
            </a:r>
          </a:p>
          <a:p>
            <a:r>
              <a:rPr lang="ru-RU" sz="1800" dirty="0" smtClean="0"/>
              <a:t>- копия паспорта;</a:t>
            </a:r>
          </a:p>
          <a:p>
            <a:r>
              <a:rPr lang="ru-RU" sz="1800" dirty="0" smtClean="0"/>
              <a:t>- копия документа об образовании, в том числе о дополнительном образовании, ученых степенях и т.п.;</a:t>
            </a:r>
          </a:p>
          <a:p>
            <a:r>
              <a:rPr lang="ru-RU" sz="1800" dirty="0" smtClean="0"/>
              <a:t>- справка о судимости;</a:t>
            </a:r>
          </a:p>
          <a:p>
            <a:r>
              <a:rPr lang="ru-RU" sz="1800" dirty="0" smtClean="0"/>
              <a:t>- копия приговора суда, либо постановления следственных органов; при наличии</a:t>
            </a:r>
          </a:p>
          <a:p>
            <a:r>
              <a:rPr lang="ru-RU" sz="1800" smtClean="0"/>
              <a:t>- </a:t>
            </a:r>
            <a:r>
              <a:rPr lang="ru-RU" sz="1800" dirty="0" smtClean="0"/>
              <a:t>документы, характеризующие личность работника, в том числе копия трудовой книжки, характеристика, ходатайство с места работы, грамоты, поощрения и т.д.</a:t>
            </a:r>
            <a:endParaRPr lang="ru-RU" sz="18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60648"/>
            <a:ext cx="8229600" cy="1965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400600"/>
          </a:xfrm>
        </p:spPr>
        <p:txBody>
          <a:bodyPr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Федеральный закон от 2 мая 2006 г. N 59-ФЗ</a:t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"О порядке рассмотрения обращений граждан Российской Федерации"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Статья 9. Обязательность принятия обращения к рассмотрению</a:t>
            </a:r>
          </a:p>
          <a:p>
            <a:pPr lvl="1"/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Обращение, поступившее в государственный орган, орган местного самоуправления или должностному лицу в соответствии с их компетенцией, подлежит обязательному рассмотрению.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В случае необходимости рассматривающие обращение государственный орган, орган местного самоуправления или должностное лицо может обеспечить его рассмотрение с выездом на место.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Статья 11. Порядок рассмотрения отдельных обращений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случае, если в письменном обращении не указаны фамилия гражданина, направившего обращение, или почтовый адрес, по которому должен быть направлен ответ, ответ на обращение не дается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Если в указанном обращении содержатся сведения о подготавливаемом, совершаемом или совершенном противоправном деянии, а также о лице, его подготавливающем, совершающем или совершившем, обращение подлежит направлению в государственный орган в соответствии с его компетенцией.</a:t>
            </a:r>
          </a:p>
          <a:p>
            <a:endParaRPr lang="ru-RU" sz="1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258888" y="2636838"/>
            <a:ext cx="72739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400"/>
              <a:t>Спасибо за внимание</a:t>
            </a:r>
          </a:p>
        </p:txBody>
      </p:sp>
      <p:pic>
        <p:nvPicPr>
          <p:cNvPr id="30724" name="Picture 4" descr="kniga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1560" y="797370"/>
            <a:ext cx="792088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Плановые проверки</a:t>
            </a:r>
            <a:endParaRPr lang="en-US" sz="2000" b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контролю и надзору 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в сфере образования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Госпожнадзора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ГИТ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Роспотребнадзора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контроль и надзор в финансово-бюджетной сфере;</a:t>
            </a:r>
          </a:p>
          <a:p>
            <a:pPr lvl="0"/>
            <a:r>
              <a:rPr lang="ru-RU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налоговый контроль;</a:t>
            </a:r>
          </a:p>
          <a:p>
            <a:pPr lvl="0"/>
            <a:r>
              <a:rPr lang="ru-RU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контроль за уплатой страховых взносов;</a:t>
            </a:r>
          </a:p>
          <a:p>
            <a:pPr lvl="0"/>
            <a:r>
              <a:rPr lang="ru-RU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контроль за соблюдением законодательства о размещении заказов;</a:t>
            </a:r>
          </a:p>
          <a:p>
            <a:pPr lvl="0"/>
            <a:r>
              <a:rPr lang="ru-RU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контроль и надзор за обработкой персональных данных;</a:t>
            </a:r>
          </a:p>
          <a:p>
            <a:pPr lvl="0"/>
            <a:r>
              <a:rPr lang="ru-RU" dirty="0" err="1" smtClean="0">
                <a:solidFill>
                  <a:schemeClr val="accent4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оперативно-разыскные</a:t>
            </a:r>
            <a:r>
              <a:rPr lang="ru-RU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мероприятия, дознание, предварительное следствие;</a:t>
            </a:r>
          </a:p>
          <a:p>
            <a:pPr lvl="0"/>
            <a:r>
              <a:rPr lang="ru-RU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прокурорский надзор, правосудие и административное расследование;</a:t>
            </a:r>
          </a:p>
          <a:p>
            <a:pPr lvl="0"/>
            <a:r>
              <a:rPr lang="ru-RU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расследование причин возникновения чрезвычайных ситуаций, аварий, несчастных случаев, инфекционных и массовых неинфекционных заболеваний людей, животных и растений, вреда окружающей среде, имуществу граждан и организаций, государственному и муниципальному имуществу;</a:t>
            </a:r>
          </a:p>
          <a:p>
            <a:pPr lvl="0"/>
            <a:r>
              <a:rPr lang="ru-RU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проверка после административного приостановления деятельности организации.</a:t>
            </a:r>
          </a:p>
          <a:p>
            <a:endParaRPr lang="ru-RU" sz="2000" dirty="0" smtClean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611560" y="-2300575"/>
            <a:ext cx="7776864" cy="824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Внеплановые проверки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Основания внеплановых проверок приведены: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2"/>
              </a:rPr>
              <a:t>части 5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статьи 93 Закона от 29 декабря 2012 г. № 273-ФЗ;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2"/>
              </a:rPr>
              <a:t>статье 10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Закона от 26 декабря 2008 г. № 294-ФЗ: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52736"/>
            <a:ext cx="77768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Закон от 26 декабря 2008 года № 294-ФЗ </a:t>
            </a:r>
          </a:p>
          <a:p>
            <a:pPr algn="ctr"/>
            <a:endParaRPr lang="ru-RU" sz="2400" b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«О ЗАЩИТЕ ПРАВ ЮРИДИЧЕСКИХ ЛИЦ</a:t>
            </a:r>
          </a:p>
          <a:p>
            <a:pPr algn="ctr"/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И ИНДИВИДУАЛЬНЫХ ПРЕДПРИНИМАТЕЛЕЙ ПРИ ОСУЩЕСТВЛЕНИИ</a:t>
            </a:r>
          </a:p>
          <a:p>
            <a:pPr algn="ctr"/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ГОСУДАРСТВЕННОГО КОНТРОЛЯ (НАДЗОРА)</a:t>
            </a:r>
          </a:p>
          <a:p>
            <a:pPr algn="ctr"/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И МУНИЦИПАЛЬНОГО КОНТРОЛЯ»</a:t>
            </a:r>
          </a:p>
          <a:p>
            <a:r>
              <a:rPr lang="ru-RU" dirty="0" smtClean="0">
                <a:solidFill>
                  <a:srgbClr val="FF3300"/>
                </a:solidFill>
              </a:rPr>
              <a:t> </a:t>
            </a:r>
            <a:endParaRPr lang="ru-RU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467544" y="253450"/>
            <a:ext cx="8136904" cy="6320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90440" rIns="91440" bIns="952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лан подготовки образовательной организации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 проверке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Проверка документов, регламентирующих деятельность образовательной организации.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Проверка документов, подтверждающих наличие у образовательной организации в собственности или на ином законном основании оснащенных зданий, строений, сооружений, помещений и территорий.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Анализ устава и локальных актов на предмет их соответствия законодательству РФ.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Анализ состояния документации образовательной организации.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Анализ учебного плана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воспитательно-образовательной работы).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Анализ реализации образовательных программ.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Анализ выполнения плана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внутришкольного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внутрисадовского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контроля.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Анализ состояния документации по оказанию платных образовательных услуг.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Анализ соблюдения лицензионных требований и условий.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827584" y="544657"/>
            <a:ext cx="763284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каком порядке обжаловать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Образовательная организация может обжаловать неправомерные действия (бездействие) и решения проверяющих: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административном (досудебном)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B79D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судебном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порядке.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Такие правила закрепляет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479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часть 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статьи 21 Закона от 26 декабря 2008 г. № 294-ФЗ и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479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часть 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статьи 218 Кодекса административного судопроизводства РФ.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3747</TotalTime>
  <Words>2453</Words>
  <Application>Microsoft Office PowerPoint</Application>
  <PresentationFormat>Экран (4:3)</PresentationFormat>
  <Paragraphs>483</Paragraphs>
  <Slides>49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6" baseType="lpstr">
      <vt:lpstr>Arial</vt:lpstr>
      <vt:lpstr>Arial Black</vt:lpstr>
      <vt:lpstr>Calibri</vt:lpstr>
      <vt:lpstr>Times New Roman</vt:lpstr>
      <vt:lpstr>TimesNewRomanPSMT</vt:lpstr>
      <vt:lpstr>Wingdings</vt:lpstr>
      <vt:lpstr>Пиксел</vt:lpstr>
      <vt:lpstr>Презентация PowerPoint</vt:lpstr>
      <vt:lpstr>Ангашанова Людмила Даниловна Дашибалов Баясхалан Дашижапович тел. раб. (3012) 211872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Комиссия по делам несовершеннолетних при Правительстве Республики Бурятия г. Улан-Удэ, ул. Ербанова, 7, каб. 107 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Бриоп</cp:lastModifiedBy>
  <cp:revision>299</cp:revision>
  <dcterms:created xsi:type="dcterms:W3CDTF">2011-04-04T08:15:44Z</dcterms:created>
  <dcterms:modified xsi:type="dcterms:W3CDTF">2018-01-31T01:29:32Z</dcterms:modified>
</cp:coreProperties>
</file>