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32" r:id="rId2"/>
    <p:sldId id="499" r:id="rId3"/>
    <p:sldId id="530" r:id="rId4"/>
    <p:sldId id="531" r:id="rId5"/>
    <p:sldId id="533" r:id="rId6"/>
    <p:sldId id="532" r:id="rId7"/>
    <p:sldId id="534" r:id="rId8"/>
    <p:sldId id="522" r:id="rId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644"/>
    <a:srgbClr val="0066CC"/>
    <a:srgbClr val="FFFBAF"/>
    <a:srgbClr val="0033CC"/>
    <a:srgbClr val="005C2A"/>
    <a:srgbClr val="00863D"/>
    <a:srgbClr val="3366CC"/>
    <a:srgbClr val="820000"/>
    <a:srgbClr val="006C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4762" autoAdjust="0"/>
  </p:normalViewPr>
  <p:slideViewPr>
    <p:cSldViewPr>
      <p:cViewPr>
        <p:scale>
          <a:sx n="75" d="100"/>
          <a:sy n="75" d="100"/>
        </p:scale>
        <p:origin x="-2190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7806FB5-F646-47A1-8D3F-178D1528B346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68DD6E7-89E6-480F-B1E9-9D408DC80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31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49D15E-9797-4717-A44C-BC1F03011496}" type="slidenum">
              <a:rPr lang="ru-RU"/>
              <a:pPr eaLnBrk="1" hangingPunct="1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0E0F-6484-4EC7-87FB-5F1F322C20D2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C228-1BA4-4CE9-AE28-65D7D0F5E0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412026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BA61-E89B-406E-AF1D-255E16E78004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B70C-1486-40D4-8C3B-D4D3ADA5F7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7491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912876-7B74-4E78-99C0-5317020BE6E2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0045B4-0A20-452A-AF84-00D77FACE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41170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0"/>
            <a:ext cx="9109075" cy="681355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0"/>
            <a:ext cx="1584325" cy="1052513"/>
          </a:xfrm>
          <a:prstGeom prst="round2Diag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325" y="3"/>
            <a:ext cx="7559675" cy="7651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31DCB8-A97B-4776-BB02-C0EF8DD1165A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DD31E1-A11C-4C2E-932D-FB61AA4F63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063" y="107950"/>
            <a:ext cx="836612" cy="83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5857893"/>
            <a:ext cx="9144000" cy="10001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Гомбоев Тимур Будаевич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Отдел материально-технического развития и обеспечения безопасности	Министерства образования и науки Республики Бурятия</a:t>
            </a:r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357223" y="2428867"/>
            <a:ext cx="9644131" cy="2185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Требования к антитеррористической защищенности объектов (территорий), относящихся к сфере деятельности Министерства образования и науки РФ</a:t>
            </a:r>
            <a:endParaRPr lang="ru-RU" sz="34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1428736"/>
          </a:xfrm>
          <a:noFill/>
          <a:ln/>
        </p:spPr>
      </p:pic>
      <p:sp>
        <p:nvSpPr>
          <p:cNvPr id="77826" name="AutoShape 2" descr="Картинки по запросу народный хурал республики бурят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Прямоугольник 12"/>
          <p:cNvSpPr>
            <a:spLocks noChangeArrowheads="1"/>
          </p:cNvSpPr>
          <p:nvPr/>
        </p:nvSpPr>
        <p:spPr bwMode="auto">
          <a:xfrm>
            <a:off x="565153" y="1374776"/>
            <a:ext cx="8107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chemeClr val="bg1"/>
                </a:solidFill>
              </a:rPr>
              <a:t> </a:t>
            </a:r>
            <a:endParaRPr lang="ru-RU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GOMBOE~1\AppData\Local\Temp\Rar$DR81.816\Extract Pages From postanovleniye_pravitelstva_rf_ot_07102017_no_123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  <p:pic>
        <p:nvPicPr>
          <p:cNvPr id="1029" name="Picture 5" descr="C:\Users\GOMBOE~1\AppData\Local\Temp\Rar$DR64.520\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6281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00202"/>
            <a:ext cx="8643999" cy="440056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(территории)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Комплексы технологически и технически связанных между собой зданий (строений, сооружений) и систем, имеющих общую прилегающую территорию и (или) внешние границы, отдельные здания (строения, сооружения), обособленные помещения или группы помещений, правообладателями которых являются органы исполнительной власти субъектов Российской Федерации и органы местного самоуправления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gazeta-n1.ru/upload/medialibrary/c7a/c7a8418c8b2860f77c981756191f51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9"/>
            <a:ext cx="9144000" cy="228599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128586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28586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1" y="1600202"/>
            <a:ext cx="8258204" cy="490063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категорирования объекта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выполняет специальный орган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комиссия по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обследованию и категорированию объекта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формируемая по решению руководителя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субъекта, являющегося правообладателем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работы этой комиссии составляет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рабочих дней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 комиссии: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kern="1000" spc="-100" dirty="0" smtClean="0">
                <a:latin typeface="Times New Roman" pitchFamily="18" charset="0"/>
                <a:cs typeface="Times New Roman" pitchFamily="18" charset="0"/>
              </a:rPr>
              <a:t>орган, являющегося правообладателем объекта, работники объекта;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kern="1000" spc="-100" dirty="0" smtClean="0">
                <a:latin typeface="Times New Roman" pitchFamily="18" charset="0"/>
                <a:cs typeface="Times New Roman" pitchFamily="18" charset="0"/>
              </a:rPr>
              <a:t>территориальный орган безопасности территориального органа Федеральной службы войск национальной гвардии Российской Федерации или подразделения вневедомственной охраны войск национальной гвардии Российской Федерации.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kern="1000" spc="-100" dirty="0" smtClean="0">
                <a:latin typeface="Times New Roman" pitchFamily="18" charset="0"/>
                <a:cs typeface="Times New Roman" pitchFamily="18" charset="0"/>
              </a:rPr>
              <a:t>территориальный орган Министерства Российской Федерации по делам гражданской обороны, чрезвычайным ситуациям и ликвидации последствий стихийных бедствий по месту нахождения объекта – по согласованию.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kern="1000" spc="-100" dirty="0" smtClean="0">
                <a:latin typeface="Times New Roman" pitchFamily="18" charset="0"/>
                <a:cs typeface="Times New Roman" pitchFamily="18" charset="0"/>
              </a:rPr>
              <a:t>эксперты из числа работников специализированных организаций, имеющих право осуществлять экспертизу безопасности объектов.</a:t>
            </a:r>
            <a:endParaRPr lang="ru-RU" sz="2400" kern="1000" spc="-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28586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6" y="1737360"/>
          <a:ext cx="9001154" cy="10487406"/>
        </p:xfrm>
        <a:graphic>
          <a:graphicData uri="http://schemas.openxmlformats.org/drawingml/2006/table">
            <a:tbl>
              <a:tblPr/>
              <a:tblGrid>
                <a:gridCol w="3000071"/>
                <a:gridCol w="3000071"/>
                <a:gridCol w="3001012"/>
              </a:tblGrid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категория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1" marR="62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категория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1" marR="62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категория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1" marR="62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44"/>
                    </a:solidFill>
                  </a:tcPr>
                </a:tc>
              </a:tr>
              <a:tr h="1020699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объекты (территории), расположенные на территории субъекта Российской Федерации, в котором в течение последних 12 месяцев совершено (предпринято попыток к совершению)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3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террористических актов;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объекты (территории), в результате совершения террористического акта на которых прогнозируемое количество пострадавших составляет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500 человек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объекты (территории), в результате совершения террористического акта на которых прогнозируемый размер материального ущерба и ущерба окружающей природной среде составляет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50 млн. рублей;</a:t>
                      </a:r>
                    </a:p>
                  </a:txBody>
                  <a:tcPr marL="62841" marR="62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1496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объекты (территории), расположенные на территории субъекта Российской Федерации, в котором в течение последних 12 месяцев совершено (предпринято попыток к совершению)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менее 3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террористических актов;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1496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объекты (территории), в результате совершения террористического акта на которых прогнозируемое количество пострадавших составляет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100 до 500 человек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1496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объекты (территории), в результате совершения террористического акта на которых прогнозируемый размер материального ущерба и ущерба окружающей природной среде составляет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5 до 50 млн. рублей;</a:t>
                      </a:r>
                    </a:p>
                  </a:txBody>
                  <a:tcPr marL="62841" marR="62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97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объекты (территории), расположенные на территории субъекта Российской Федерации, в котором в течение последних 12 месяцев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зафиксировано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совершения (попыток к совершению) террористических актов;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97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объекты (территории), в результате совершения террористического акта на которых прогнозируемое количество пострадавших составляет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менее 100 человек;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97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объекты (территории), в результате совершения террористического акта на которых прогнозируемый размер материального ущерба и ущерба окружающей природной среде составляет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менее 5 млн. рублей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2841" marR="62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28928" y="1142985"/>
            <a:ext cx="30075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Категории объектов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GOMBOE~1\AppData\Local\Temp\Rar$DR46.448\2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367" y="0"/>
            <a:ext cx="4846633" cy="6858000"/>
          </a:xfrm>
          <a:prstGeom prst="rect">
            <a:avLst/>
          </a:prstGeom>
          <a:noFill/>
        </p:spPr>
      </p:pic>
      <p:pic>
        <p:nvPicPr>
          <p:cNvPr id="1027" name="Picture 3" descr="C:\Users\GOMBOE~1\AppData\Local\Temp\Rar$DR13.448\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4663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50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2780930"/>
            <a:ext cx="8280920" cy="175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6280</TotalTime>
  <Words>435</Words>
  <Application>Microsoft Office PowerPoint</Application>
  <PresentationFormat>Экран (4:3)</PresentationFormat>
  <Paragraphs>34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 А</dc:creator>
  <cp:lastModifiedBy>gomboevtb</cp:lastModifiedBy>
  <cp:revision>530</cp:revision>
  <cp:lastPrinted>2014-06-09T07:55:50Z</cp:lastPrinted>
  <dcterms:created xsi:type="dcterms:W3CDTF">2012-11-07T06:32:22Z</dcterms:created>
  <dcterms:modified xsi:type="dcterms:W3CDTF">2017-11-16T05:06:53Z</dcterms:modified>
</cp:coreProperties>
</file>