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3" r:id="rId3"/>
    <p:sldId id="262" r:id="rId4"/>
    <p:sldId id="277" r:id="rId5"/>
    <p:sldId id="267" r:id="rId6"/>
    <p:sldId id="271" r:id="rId7"/>
    <p:sldId id="270" r:id="rId8"/>
    <p:sldId id="278" r:id="rId9"/>
    <p:sldId id="272" r:id="rId10"/>
    <p:sldId id="274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Педагогические работники в системе образования Республики Бурятия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общее образование 9761 </c:v>
                </c:pt>
                <c:pt idx="1">
                  <c:v>среднее профессиональное образование 1031</c:v>
                </c:pt>
                <c:pt idx="2">
                  <c:v>дошкольное образование 3835</c:v>
                </c:pt>
                <c:pt idx="3">
                  <c:v>дополнительное образование 2164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9761</c:v>
                </c:pt>
                <c:pt idx="1">
                  <c:v>1031</c:v>
                </c:pt>
                <c:pt idx="2">
                  <c:v>3835</c:v>
                </c:pt>
                <c:pt idx="3">
                  <c:v>2164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2505621172353465"/>
          <c:y val="0.53744479780024446"/>
          <c:w val="0.36244378827646556"/>
          <c:h val="0.36940687145872692"/>
        </c:manualLayout>
      </c:layout>
      <c:txPr>
        <a:bodyPr/>
        <a:lstStyle/>
        <a:p>
          <a:pPr>
            <a:defRPr sz="1800" baseline="0"/>
          </a:pPr>
          <a:endParaRPr lang="ru-RU"/>
        </a:p>
      </c:txPr>
    </c:legend>
    <c:plotVisOnly val="1"/>
    <c:dispBlanksAs val="zero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7.6799048556430452E-2"/>
          <c:y val="2.8552774185254381E-2"/>
          <c:w val="0.92777411417322853"/>
          <c:h val="0.6899822834645669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должны ежегодно пройти повышение квалификации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5530</c:v>
                </c:pt>
                <c:pt idx="1">
                  <c:v>5530</c:v>
                </c:pt>
                <c:pt idx="2">
                  <c:v>5530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повысили квалификацию в БРИОП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4300</c:v>
                </c:pt>
                <c:pt idx="1">
                  <c:v>4300</c:v>
                </c:pt>
                <c:pt idx="2">
                  <c:v>4182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повысили квалификацию в других образовательных организациях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1973</c:v>
                </c:pt>
                <c:pt idx="1">
                  <c:v>2230</c:v>
                </c:pt>
                <c:pt idx="2">
                  <c:v>2325</c:v>
                </c:pt>
              </c:numCache>
            </c:numRef>
          </c:val>
        </c:ser>
        <c:gapWidth val="219"/>
        <c:overlap val="-27"/>
        <c:axId val="93419392"/>
        <c:axId val="93420928"/>
      </c:barChart>
      <c:catAx>
        <c:axId val="9341939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420928"/>
        <c:crosses val="autoZero"/>
        <c:auto val="1"/>
        <c:lblAlgn val="ctr"/>
        <c:lblOffset val="100"/>
      </c:catAx>
      <c:valAx>
        <c:axId val="9342092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419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0.08263</cdr:x>
      <cdr:y>0</cdr:y>
    </cdr:from>
    <cdr:to>
      <cdr:x>0.474</cdr:x>
      <cdr:y>0.22123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5576" y="0"/>
          <a:ext cx="3578680" cy="12744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Педагогические работники образовательных организаций</a:t>
          </a:r>
        </a:p>
        <a:p xmlns:a="http://schemas.openxmlformats.org/drawingml/2006/main"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Республики Бурятия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4F17-9C6E-472B-8940-1F403C1AA2BF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3350-6525-4BE5-A8BA-D6C3AA0CF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4F17-9C6E-472B-8940-1F403C1AA2BF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3350-6525-4BE5-A8BA-D6C3AA0CF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4F17-9C6E-472B-8940-1F403C1AA2BF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3350-6525-4BE5-A8BA-D6C3AA0CF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4F17-9C6E-472B-8940-1F403C1AA2BF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3350-6525-4BE5-A8BA-D6C3AA0CF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4F17-9C6E-472B-8940-1F403C1AA2BF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3350-6525-4BE5-A8BA-D6C3AA0CF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4F17-9C6E-472B-8940-1F403C1AA2BF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3350-6525-4BE5-A8BA-D6C3AA0CF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4F17-9C6E-472B-8940-1F403C1AA2BF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3350-6525-4BE5-A8BA-D6C3AA0CF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4F17-9C6E-472B-8940-1F403C1AA2BF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3350-6525-4BE5-A8BA-D6C3AA0CF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4F17-9C6E-472B-8940-1F403C1AA2BF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3350-6525-4BE5-A8BA-D6C3AA0CF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4F17-9C6E-472B-8940-1F403C1AA2BF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3350-6525-4BE5-A8BA-D6C3AA0CF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4F17-9C6E-472B-8940-1F403C1AA2BF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3350-6525-4BE5-A8BA-D6C3AA0CF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C4F17-9C6E-472B-8940-1F403C1AA2BF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83350-6525-4BE5-A8BA-D6C3AA0CF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88141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ol-okhotnikova.ucoz.ru/pic/doc/izobrazhenie_048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51920"/>
            <a:ext cx="3848048" cy="2817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www.imtp.ru/upload/medialibrary/5aa/5aab492e498a3cca6fad12f90cdd8818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5" y="3852952"/>
            <a:ext cx="4104456" cy="27443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РАЗВИТИЕ РЕГИОНАЛЬНОЙ СИСТЕМЫ ПОВЫШЕНИЯ КВАЛИФИКАЦИИ И ПРОФЕССИОНАЛЬНОЙ ПЕРЕПОДГОТОВКИ РАБОТНИКОВ ОБРАЗОВАНИЯ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5386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08720"/>
            <a:ext cx="48527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Схема организационной структуры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региональной системой ПП и ПК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Надпись 28"/>
          <p:cNvSpPr txBox="1">
            <a:spLocks noChangeArrowheads="1"/>
          </p:cNvSpPr>
          <p:nvPr/>
        </p:nvSpPr>
        <p:spPr bwMode="auto">
          <a:xfrm>
            <a:off x="899592" y="1852443"/>
            <a:ext cx="3672408" cy="92848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Независимый центр экспертизы образовательных программ ДПО (экспертный) совет</a:t>
            </a:r>
            <a:endParaRPr kumimoji="0" lang="ru-RU" altLang="ru-RU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Надпись 24"/>
          <p:cNvSpPr txBox="1">
            <a:spLocks noChangeArrowheads="1"/>
          </p:cNvSpPr>
          <p:nvPr/>
        </p:nvSpPr>
        <p:spPr bwMode="auto">
          <a:xfrm>
            <a:off x="1691681" y="3011848"/>
            <a:ext cx="2696864" cy="6193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 ДПО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адпись 15"/>
          <p:cNvSpPr txBox="1">
            <a:spLocks noChangeArrowheads="1"/>
          </p:cNvSpPr>
          <p:nvPr/>
        </p:nvSpPr>
        <p:spPr bwMode="auto">
          <a:xfrm>
            <a:off x="1734278" y="5337501"/>
            <a:ext cx="2579102" cy="6506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Педагогические работники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адпись 16"/>
          <p:cNvSpPr txBox="1">
            <a:spLocks noChangeArrowheads="1"/>
          </p:cNvSpPr>
          <p:nvPr/>
        </p:nvSpPr>
        <p:spPr bwMode="auto">
          <a:xfrm>
            <a:off x="1691682" y="4106195"/>
            <a:ext cx="2664294" cy="68361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Муниципальные методические службы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адпись 19"/>
          <p:cNvSpPr txBox="1">
            <a:spLocks noChangeArrowheads="1"/>
          </p:cNvSpPr>
          <p:nvPr/>
        </p:nvSpPr>
        <p:spPr bwMode="auto">
          <a:xfrm>
            <a:off x="6072201" y="3501008"/>
            <a:ext cx="2532247" cy="135901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Образовательные организации, реализующие программы ДПО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>
            <a:cxnSpLocks noChangeShapeType="1"/>
          </p:cNvCxnSpPr>
          <p:nvPr/>
        </p:nvCxnSpPr>
        <p:spPr bwMode="auto">
          <a:xfrm>
            <a:off x="3185082" y="2813093"/>
            <a:ext cx="0" cy="19875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" name="Прямая со стрелкой 8"/>
          <p:cNvCxnSpPr>
            <a:cxnSpLocks noChangeShapeType="1"/>
          </p:cNvCxnSpPr>
          <p:nvPr/>
        </p:nvCxnSpPr>
        <p:spPr bwMode="auto">
          <a:xfrm flipV="1">
            <a:off x="4151630" y="10045700"/>
            <a:ext cx="561975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" name="Прямая со стрелкой 9"/>
          <p:cNvCxnSpPr>
            <a:cxnSpLocks noChangeShapeType="1"/>
          </p:cNvCxnSpPr>
          <p:nvPr/>
        </p:nvCxnSpPr>
        <p:spPr bwMode="auto">
          <a:xfrm flipV="1">
            <a:off x="7740352" y="3281933"/>
            <a:ext cx="0" cy="2190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" name="Прямая со стрелкой 10"/>
          <p:cNvCxnSpPr>
            <a:cxnSpLocks noChangeShapeType="1"/>
          </p:cNvCxnSpPr>
          <p:nvPr/>
        </p:nvCxnSpPr>
        <p:spPr bwMode="auto">
          <a:xfrm flipV="1">
            <a:off x="6804248" y="3281933"/>
            <a:ext cx="0" cy="2190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" name="Прямая со стрелкой 11"/>
          <p:cNvCxnSpPr>
            <a:cxnSpLocks noChangeShapeType="1"/>
          </p:cNvCxnSpPr>
          <p:nvPr/>
        </p:nvCxnSpPr>
        <p:spPr bwMode="auto">
          <a:xfrm flipV="1">
            <a:off x="7164287" y="3281933"/>
            <a:ext cx="0" cy="2190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3" name="Прямая со стрелкой 12"/>
          <p:cNvCxnSpPr>
            <a:cxnSpLocks noChangeShapeType="1"/>
          </p:cNvCxnSpPr>
          <p:nvPr/>
        </p:nvCxnSpPr>
        <p:spPr bwMode="auto">
          <a:xfrm flipV="1">
            <a:off x="7452320" y="3281933"/>
            <a:ext cx="0" cy="2190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" name="Прямая со стрелкой 13"/>
          <p:cNvCxnSpPr>
            <a:cxnSpLocks noChangeShapeType="1"/>
          </p:cNvCxnSpPr>
          <p:nvPr/>
        </p:nvCxnSpPr>
        <p:spPr bwMode="auto">
          <a:xfrm>
            <a:off x="2627784" y="3779333"/>
            <a:ext cx="0" cy="19875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5" name="Прямая со стрелкой 14"/>
          <p:cNvCxnSpPr>
            <a:cxnSpLocks noChangeShapeType="1"/>
          </p:cNvCxnSpPr>
          <p:nvPr/>
        </p:nvCxnSpPr>
        <p:spPr bwMode="auto">
          <a:xfrm>
            <a:off x="2627784" y="4860022"/>
            <a:ext cx="0" cy="19875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6" name="Соединительная линия уступом 15"/>
          <p:cNvCxnSpPr/>
          <p:nvPr/>
        </p:nvCxnSpPr>
        <p:spPr>
          <a:xfrm flipV="1">
            <a:off x="5004048" y="4242126"/>
            <a:ext cx="676275" cy="1095375"/>
          </a:xfrm>
          <a:prstGeom prst="bentConnector3">
            <a:avLst>
              <a:gd name="adj1" fmla="val 55268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Надпись 31"/>
          <p:cNvSpPr txBox="1">
            <a:spLocks noChangeArrowheads="1"/>
          </p:cNvSpPr>
          <p:nvPr/>
        </p:nvSpPr>
        <p:spPr bwMode="auto">
          <a:xfrm>
            <a:off x="6099418" y="2025302"/>
            <a:ext cx="2520280" cy="12604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Республиканский реестр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образовательных программ ДПО</a:t>
            </a:r>
            <a:endParaRPr lang="ru-RU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3" name="Прямая со стрелкой 22"/>
          <p:cNvCxnSpPr>
            <a:cxnSpLocks noChangeShapeType="1"/>
          </p:cNvCxnSpPr>
          <p:nvPr/>
        </p:nvCxnSpPr>
        <p:spPr bwMode="auto">
          <a:xfrm flipV="1">
            <a:off x="4939084" y="2357848"/>
            <a:ext cx="561975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" name="Прямая со стрелкой 23"/>
          <p:cNvCxnSpPr>
            <a:cxnSpLocks noChangeShapeType="1"/>
          </p:cNvCxnSpPr>
          <p:nvPr/>
        </p:nvCxnSpPr>
        <p:spPr bwMode="auto">
          <a:xfrm flipV="1">
            <a:off x="3491880" y="4860022"/>
            <a:ext cx="0" cy="19875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" name="Прямая со стрелкой 25"/>
          <p:cNvCxnSpPr>
            <a:cxnSpLocks noChangeShapeType="1"/>
          </p:cNvCxnSpPr>
          <p:nvPr/>
        </p:nvCxnSpPr>
        <p:spPr bwMode="auto">
          <a:xfrm flipV="1">
            <a:off x="3563888" y="3779333"/>
            <a:ext cx="0" cy="19875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7" name="Надпись 16"/>
          <p:cNvSpPr txBox="1">
            <a:spLocks noChangeArrowheads="1"/>
          </p:cNvSpPr>
          <p:nvPr/>
        </p:nvSpPr>
        <p:spPr bwMode="auto">
          <a:xfrm flipV="1">
            <a:off x="6072201" y="908720"/>
            <a:ext cx="2532247" cy="6993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Минобрнауки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Республики Бурятия</a:t>
            </a:r>
            <a:endParaRPr lang="ru-RU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8" name="Прямая со стрелкой 27"/>
          <p:cNvCxnSpPr>
            <a:cxnSpLocks noChangeShapeType="1"/>
          </p:cNvCxnSpPr>
          <p:nvPr/>
        </p:nvCxnSpPr>
        <p:spPr bwMode="auto">
          <a:xfrm>
            <a:off x="7329915" y="1714836"/>
            <a:ext cx="0" cy="2752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="" xmlns:p14="http://schemas.microsoft.com/office/powerpoint/2010/main" val="3972335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дпись 123"/>
          <p:cNvSpPr txBox="1">
            <a:spLocks noChangeArrowheads="1"/>
          </p:cNvSpPr>
          <p:nvPr/>
        </p:nvSpPr>
        <p:spPr bwMode="auto">
          <a:xfrm>
            <a:off x="641519" y="524827"/>
            <a:ext cx="6048672" cy="5143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Выявление образовательных запросов потребителей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адпись 124"/>
          <p:cNvSpPr txBox="1">
            <a:spLocks noChangeArrowheads="1"/>
          </p:cNvSpPr>
          <p:nvPr/>
        </p:nvSpPr>
        <p:spPr bwMode="auto">
          <a:xfrm>
            <a:off x="1494284" y="1177923"/>
            <a:ext cx="6390084" cy="619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Республиканского реестра программ дополнительного профессионального образования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адпись 125"/>
          <p:cNvSpPr txBox="1">
            <a:spLocks noChangeArrowheads="1"/>
          </p:cNvSpPr>
          <p:nvPr/>
        </p:nvSpPr>
        <p:spPr bwMode="auto">
          <a:xfrm>
            <a:off x="1763688" y="1913254"/>
            <a:ext cx="6840760" cy="5988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Осуществление государственно-общественной профессиональной экспертизы образовательных программ и их модулей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адпись 114"/>
          <p:cNvSpPr txBox="1">
            <a:spLocks noChangeArrowheads="1"/>
          </p:cNvSpPr>
          <p:nvPr/>
        </p:nvSpPr>
        <p:spPr bwMode="auto">
          <a:xfrm>
            <a:off x="2267744" y="3510913"/>
            <a:ext cx="6768752" cy="61263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процесса формирования заказа на повышение квалификации и переподготовку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адпись 115"/>
          <p:cNvSpPr txBox="1">
            <a:spLocks noChangeArrowheads="1"/>
          </p:cNvSpPr>
          <p:nvPr/>
        </p:nvSpPr>
        <p:spPr bwMode="auto">
          <a:xfrm>
            <a:off x="2039978" y="2600323"/>
            <a:ext cx="6996518" cy="8240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Презентация новых программ, модулей, порядка формирования образовательного заказа, форм и условий повышения квалификации и переподготовки;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Надпись 113"/>
          <p:cNvSpPr txBox="1">
            <a:spLocks noChangeArrowheads="1"/>
          </p:cNvSpPr>
          <p:nvPr/>
        </p:nvSpPr>
        <p:spPr bwMode="auto">
          <a:xfrm>
            <a:off x="2627784" y="4241447"/>
            <a:ext cx="6408712" cy="61563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плана повышения квалификации и переподготовки на год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Стрелка вниз 8"/>
          <p:cNvSpPr>
            <a:spLocks noChangeArrowheads="1"/>
          </p:cNvSpPr>
          <p:nvPr/>
        </p:nvSpPr>
        <p:spPr bwMode="auto">
          <a:xfrm>
            <a:off x="611560" y="1139873"/>
            <a:ext cx="438150" cy="28194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91440" tIns="45720" rIns="91440" bIns="45720" anchor="t" anchorCtr="0" upright="1"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>
            <a:spLocks noChangeArrowheads="1"/>
          </p:cNvSpPr>
          <p:nvPr/>
        </p:nvSpPr>
        <p:spPr bwMode="auto">
          <a:xfrm>
            <a:off x="971600" y="1953998"/>
            <a:ext cx="438150" cy="28194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91440" tIns="45720" rIns="91440" bIns="45720" anchor="t" anchorCtr="0" upright="1"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>
            <a:spLocks noChangeArrowheads="1"/>
          </p:cNvSpPr>
          <p:nvPr/>
        </p:nvSpPr>
        <p:spPr bwMode="auto">
          <a:xfrm>
            <a:off x="3665855" y="5191760"/>
            <a:ext cx="438150" cy="28194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91440" tIns="45720" rIns="91440" bIns="45720" anchor="t" anchorCtr="0" upright="1"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>
            <a:spLocks noChangeArrowheads="1"/>
          </p:cNvSpPr>
          <p:nvPr/>
        </p:nvSpPr>
        <p:spPr bwMode="auto">
          <a:xfrm>
            <a:off x="2401905" y="6028754"/>
            <a:ext cx="438150" cy="28194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91440" tIns="45720" rIns="91440" bIns="45720" anchor="t" anchorCtr="0" upright="1">
            <a:noAutofit/>
          </a:bodyPr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>
            <a:spLocks noChangeArrowheads="1"/>
          </p:cNvSpPr>
          <p:nvPr/>
        </p:nvSpPr>
        <p:spPr bwMode="auto">
          <a:xfrm>
            <a:off x="1390314" y="2783629"/>
            <a:ext cx="438150" cy="28194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14" name="Надпись 121"/>
          <p:cNvSpPr txBox="1">
            <a:spLocks noChangeArrowheads="1"/>
          </p:cNvSpPr>
          <p:nvPr/>
        </p:nvSpPr>
        <p:spPr bwMode="auto">
          <a:xfrm>
            <a:off x="2699792" y="4974984"/>
            <a:ext cx="6336704" cy="7031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Информирование заказчиков ежемесячно с уточнением срока курсов, места проведения, организатора курсов и т.д.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Стрелка вниз 14"/>
          <p:cNvSpPr>
            <a:spLocks noChangeArrowheads="1"/>
          </p:cNvSpPr>
          <p:nvPr/>
        </p:nvSpPr>
        <p:spPr bwMode="auto">
          <a:xfrm>
            <a:off x="1601828" y="3628879"/>
            <a:ext cx="438150" cy="28194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16" name="Надпись 3"/>
          <p:cNvSpPr txBox="1">
            <a:spLocks noChangeArrowheads="1"/>
          </p:cNvSpPr>
          <p:nvPr/>
        </p:nvSpPr>
        <p:spPr bwMode="auto">
          <a:xfrm>
            <a:off x="2840055" y="5796072"/>
            <a:ext cx="6196441" cy="94529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Мониторинг качества и результативности повышения квалификации для обеспечения обратной связи всех участников повышения квалификации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низ 16"/>
          <p:cNvSpPr>
            <a:spLocks noChangeArrowheads="1"/>
          </p:cNvSpPr>
          <p:nvPr/>
        </p:nvSpPr>
        <p:spPr bwMode="auto">
          <a:xfrm>
            <a:off x="2009423" y="4474129"/>
            <a:ext cx="438150" cy="28194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7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Стрелка вниз 19"/>
          <p:cNvSpPr>
            <a:spLocks noChangeArrowheads="1"/>
          </p:cNvSpPr>
          <p:nvPr/>
        </p:nvSpPr>
        <p:spPr bwMode="auto">
          <a:xfrm>
            <a:off x="2189634" y="5340190"/>
            <a:ext cx="438150" cy="28194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827584" y="38987"/>
            <a:ext cx="6515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Модель цикла функционирования системы ПП и ПК 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60340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3927458063"/>
              </p:ext>
            </p:extLst>
          </p:nvPr>
        </p:nvGraphicFramePr>
        <p:xfrm>
          <a:off x="0" y="836712"/>
          <a:ext cx="914400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37062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no.bsu.ru/wp-content/uploads/2015/10/%D1%83%D1%87%D0%B8%D1%82%D0%B5%D0%BB%D1%8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72816"/>
            <a:ext cx="3600400" cy="273630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615544" y="170924"/>
            <a:ext cx="41044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Республики Бурятия от 22.09.2015 № 462  «Об утверждении Порядка предоставления и распределения субсидий из республиканского бюджета бюджетам муниципальных районов и городских округов на обеспечение муниципальных общеобразовательных организаций педагогическими работниками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5" y="764702"/>
          <a:ext cx="8568948" cy="5657833"/>
        </p:xfrm>
        <a:graphic>
          <a:graphicData uri="http://schemas.openxmlformats.org/drawingml/2006/table">
            <a:tbl>
              <a:tblPr/>
              <a:tblGrid>
                <a:gridCol w="1479609"/>
                <a:gridCol w="471919"/>
                <a:gridCol w="472474"/>
                <a:gridCol w="471919"/>
                <a:gridCol w="472474"/>
                <a:gridCol w="471919"/>
                <a:gridCol w="472474"/>
                <a:gridCol w="471919"/>
                <a:gridCol w="472474"/>
                <a:gridCol w="471919"/>
                <a:gridCol w="472474"/>
                <a:gridCol w="550759"/>
                <a:gridCol w="632928"/>
                <a:gridCol w="632928"/>
                <a:gridCol w="550759"/>
              </a:tblGrid>
              <a:tr h="416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потребности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по предмету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2016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2017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2017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2018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2018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2019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2019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2020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2021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2021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2022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2022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2023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2023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2024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2024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2025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2025-2026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2026-2027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2027-2028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2028-2029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2029-2030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5449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 начальных классов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69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48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6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 иностранного языка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9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9215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33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6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 русского языка и литературы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33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58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94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 истории, обществознания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 математики 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60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83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74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 информатики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 технологии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6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 бурятского языка и литературы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 физики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 географии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6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 биологии, химии.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 ИЗО, черчение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 музыки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 ОБЖ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 физкультуры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295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342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207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141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447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224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197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182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245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346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219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252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262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203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2696" marR="4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95536" y="-20584"/>
            <a:ext cx="8136904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Информация о потребности в профессиональных кадрах ОУ Республики Бурятия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«Содействие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созданию в субъектах Российской Федерации (исходя из прогнозируемой потребности) новых мест в общеобразовательных организациях» на 2016–2025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Распоряжение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Правительства РФ от 23.10.2015 N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2145-р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первом этапе (2016–2020 годы) планируется ликвидировать третью смену обучения, перевести учащихся 1–4-х классов и 10–11-х(12-х) классов на обучение в одну смену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втором этапе (2021–2025 годы) планируется перевести учащихся 5–9-х классов на обучение в одну смену, обеспечить перевод 100% обучающихся из зданий с износом 50% и выше в новые здания.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1280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2549274946"/>
              </p:ext>
            </p:extLst>
          </p:nvPr>
        </p:nvGraphicFramePr>
        <p:xfrm>
          <a:off x="1524000" y="836712"/>
          <a:ext cx="60960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520" y="332656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и профессиональная переподготовка педагогических работников Республики Бурятия </a:t>
            </a:r>
          </a:p>
        </p:txBody>
      </p:sp>
    </p:spTree>
    <p:extLst>
      <p:ext uri="{BB962C8B-B14F-4D97-AF65-F5344CB8AC3E}">
        <p14:creationId xmlns="" xmlns:p14="http://schemas.microsoft.com/office/powerpoint/2010/main" val="870758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6" name="Picture 24" descr="http://images.myshared.ru/5/364175/slide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852936"/>
            <a:ext cx="4727177" cy="3363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8" name="Picture 26" descr="http://fs00.infourok.ru/images/doc/199/226872/img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4654"/>
            <a:ext cx="4824536" cy="36184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74904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Стажировки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Москва, Санкт-Петербург, Пермь, Екатеринбург, Владивосток, Новосибирск, Томск, Горно-Алтайск,  Хабаровск, Комсомольск-на-Амуре, Севастополь, Пятигорск, Благовещенск, Сочи; в Иркутской, Ленинградской, Новосибирской, Томской, Саратовской, Свердловской,  Московской областях; в Республике Башкортостан, Татарстан, Саха-Якутия, Тыва, Коми, Крым, Хакасии; в Красноярском, Алтайском, Забайкальском, Ставропольском, Приморском, Краснодарском крае.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и профессиональная подготовка в образовательных организациях, реализующих программы ДПО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26377683"/>
              </p:ext>
            </p:extLst>
          </p:nvPr>
        </p:nvGraphicFramePr>
        <p:xfrm>
          <a:off x="467545" y="1417640"/>
          <a:ext cx="8219256" cy="5120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9440"/>
                <a:gridCol w="1993272"/>
                <a:gridCol w="1993272"/>
                <a:gridCol w="1993272"/>
              </a:tblGrid>
              <a:tr h="9178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организации, реализующие ДПО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70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БРИОП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4300 (69,8%)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4318 (69,6%)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4182 (64,3%)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70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БГУ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1136 (18,4%)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1489 (24%)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1861 (28,6%)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70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БРПК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658 (10,7%)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 (2,7%)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(1,6%)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70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БГСХА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(0,7%)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(2,4%)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 (2,2%)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70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ВСГУТУ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(0,3%)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(1,3%)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 (3,3%)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163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6159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938499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1888</TotalTime>
  <Words>755</Words>
  <Application>Microsoft Office PowerPoint</Application>
  <PresentationFormat>Экран (4:3)</PresentationFormat>
  <Paragraphs>315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РАЗВИТИЕ РЕГИОНАЛЬНОЙ СИСТЕМЫ ПОВЫШЕНИЯ КВАЛИФИКАЦИИ И ПРОФЕССИОНАЛЬНОЙ ПЕРЕПОДГОТОВКИ РАБОТНИКОВ ОБРАЗОВАНИЯ</vt:lpstr>
      <vt:lpstr>Слайд 2</vt:lpstr>
      <vt:lpstr>Слайд 3</vt:lpstr>
      <vt:lpstr>Слайд 4</vt:lpstr>
      <vt:lpstr>Программа «Содействие созданию в субъектах Российской Федерации (исходя из прогнозируемой потребности) новых мест в общеобразовательных организациях» на 2016–2025 годы (Распоряжение Правительства РФ от 23.10.2015 N 2145-р)</vt:lpstr>
      <vt:lpstr>Слайд 6</vt:lpstr>
      <vt:lpstr>Слайд 7</vt:lpstr>
      <vt:lpstr>Стажировки</vt:lpstr>
      <vt:lpstr>Повышение квалификации и профессиональная подготовка в образовательных организациях, реализующих программы ДПО</vt:lpstr>
      <vt:lpstr>Слайд 10</vt:lpstr>
      <vt:lpstr>Слайд 11</vt:lpstr>
    </vt:vector>
  </TitlesOfParts>
  <Company>Minobnauki RB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 подписанных дополнительных соглашениях к трудовым договорам и эффективным контрактам с руководителями и педагогическими работниками по состоянию на 08 декабря 2014 г.</dc:title>
  <dc:creator>dashinimaevasm</dc:creator>
  <cp:lastModifiedBy>dashinimaevasm</cp:lastModifiedBy>
  <cp:revision>88</cp:revision>
  <dcterms:created xsi:type="dcterms:W3CDTF">2015-02-11T01:19:10Z</dcterms:created>
  <dcterms:modified xsi:type="dcterms:W3CDTF">2016-02-16T04:44:19Z</dcterms:modified>
</cp:coreProperties>
</file>