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9"/>
  </p:notesMasterIdLst>
  <p:sldIdLst>
    <p:sldId id="256" r:id="rId2"/>
    <p:sldId id="286" r:id="rId3"/>
    <p:sldId id="287" r:id="rId4"/>
    <p:sldId id="288" r:id="rId5"/>
    <p:sldId id="289" r:id="rId6"/>
    <p:sldId id="290" r:id="rId7"/>
    <p:sldId id="285" r:id="rId8"/>
    <p:sldId id="277" r:id="rId9"/>
    <p:sldId id="278" r:id="rId10"/>
    <p:sldId id="291" r:id="rId11"/>
    <p:sldId id="292" r:id="rId12"/>
    <p:sldId id="279" r:id="rId13"/>
    <p:sldId id="280" r:id="rId14"/>
    <p:sldId id="283" r:id="rId15"/>
    <p:sldId id="284" r:id="rId16"/>
    <p:sldId id="274" r:id="rId17"/>
    <p:sldId id="275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cuments\&#1089;&#1086;%20&#1089;&#1090;&#1072;&#1088;&#1086;&#1075;&#1086;%20&#1082;&#1086;&#1084;&#1087;&#1072;\&#1053;&#1086;&#1074;&#1072;&#1103;&#1055;&#1072;&#1087;&#1082;&#1072;\&#1062;&#1099;&#1088;&#1077;&#1085;&#1086;&#1074;&#1072;%20&#1052;.&#1043;\&#1082;%20&#1091;&#1084;&#1089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v>2013</c:v>
          </c:tx>
          <c:dLbls>
            <c:txPr>
              <a:bodyPr/>
              <a:lstStyle/>
              <a:p>
                <a:pPr>
                  <a:defRPr sz="1450" baseline="0"/>
                </a:pPr>
                <a:endParaRPr lang="ru-RU"/>
              </a:p>
            </c:txPr>
            <c:showVal val="1"/>
          </c:dLbls>
          <c:cat>
            <c:strRef>
              <c:f>Лист1!$A$13</c:f>
              <c:strCache>
                <c:ptCount val="1"/>
                <c:pt idx="0">
                  <c:v>кол-во</c:v>
                </c:pt>
              </c:strCache>
            </c:strRef>
          </c:cat>
          <c:val>
            <c:numRef>
              <c:f>Лист1!$B$13</c:f>
              <c:numCache>
                <c:formatCode>General</c:formatCode>
                <c:ptCount val="1"/>
                <c:pt idx="0">
                  <c:v>1136</c:v>
                </c:pt>
              </c:numCache>
            </c:numRef>
          </c:val>
        </c:ser>
        <c:ser>
          <c:idx val="1"/>
          <c:order val="1"/>
          <c:tx>
            <c:v>2014</c:v>
          </c:tx>
          <c:dLbls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</c:dLbls>
          <c:cat>
            <c:strRef>
              <c:f>Лист1!$A$13</c:f>
              <c:strCache>
                <c:ptCount val="1"/>
                <c:pt idx="0">
                  <c:v>кол-во</c:v>
                </c:pt>
              </c:strCache>
            </c:strRef>
          </c:cat>
          <c:val>
            <c:numRef>
              <c:f>Лист1!$C$13</c:f>
              <c:numCache>
                <c:formatCode>General</c:formatCode>
                <c:ptCount val="1"/>
                <c:pt idx="0">
                  <c:v>1489</c:v>
                </c:pt>
              </c:numCache>
            </c:numRef>
          </c:val>
        </c:ser>
        <c:ser>
          <c:idx val="2"/>
          <c:order val="2"/>
          <c:tx>
            <c:v>2015</c:v>
          </c:tx>
          <c:dLbls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</c:dLbls>
          <c:cat>
            <c:strRef>
              <c:f>Лист1!$A$13</c:f>
              <c:strCache>
                <c:ptCount val="1"/>
                <c:pt idx="0">
                  <c:v>кол-во</c:v>
                </c:pt>
              </c:strCache>
            </c:strRef>
          </c:cat>
          <c:val>
            <c:numRef>
              <c:f>Лист1!$D$13</c:f>
              <c:numCache>
                <c:formatCode>General</c:formatCode>
                <c:ptCount val="1"/>
                <c:pt idx="0">
                  <c:v>1861</c:v>
                </c:pt>
              </c:numCache>
            </c:numRef>
          </c:val>
        </c:ser>
        <c:axId val="87807872"/>
        <c:axId val="87921024"/>
      </c:barChart>
      <c:dateAx>
        <c:axId val="87807872"/>
        <c:scaling>
          <c:orientation val="minMax"/>
        </c:scaling>
        <c:axPos val="b"/>
        <c:tickLblPos val="nextTo"/>
        <c:crossAx val="87921024"/>
        <c:crosses val="autoZero"/>
        <c:lblOffset val="1"/>
        <c:baseTimeUnit val="days"/>
      </c:dateAx>
      <c:valAx>
        <c:axId val="8792102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800" baseline="0"/>
            </a:pPr>
            <a:endParaRPr lang="ru-RU"/>
          </a:p>
        </c:txPr>
        <c:crossAx val="87807872"/>
        <c:crossesAt val="1"/>
        <c:crossBetween val="between"/>
      </c:valAx>
    </c:plotArea>
    <c:legend>
      <c:legendPos val="r"/>
      <c:layout/>
      <c:txPr>
        <a:bodyPr/>
        <a:lstStyle/>
        <a:p>
          <a:pPr>
            <a:defRPr sz="2400" baseline="0"/>
          </a:pPr>
          <a:endParaRPr lang="ru-RU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повышение квалификации</c:v>
                </c:pt>
              </c:strCache>
            </c:strRef>
          </c:tx>
          <c:dLbls>
            <c:showVal val="1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1003</c:v>
                </c:pt>
                <c:pt idx="1">
                  <c:v>833</c:v>
                </c:pt>
                <c:pt idx="2">
                  <c:v>1426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профессиональная переподготовка</c:v>
                </c:pt>
              </c:strCache>
            </c:strRef>
          </c:tx>
          <c:dLbls>
            <c:showVal val="1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133</c:v>
                </c:pt>
                <c:pt idx="1">
                  <c:v>656</c:v>
                </c:pt>
                <c:pt idx="2">
                  <c:v>435</c:v>
                </c:pt>
              </c:numCache>
            </c:numRef>
          </c:val>
        </c:ser>
        <c:axId val="101044992"/>
        <c:axId val="101046528"/>
      </c:barChart>
      <c:catAx>
        <c:axId val="101044992"/>
        <c:scaling>
          <c:orientation val="minMax"/>
        </c:scaling>
        <c:axPos val="b"/>
        <c:numFmt formatCode="General" sourceLinked="1"/>
        <c:tickLblPos val="nextTo"/>
        <c:crossAx val="101046528"/>
        <c:crosses val="autoZero"/>
        <c:auto val="1"/>
        <c:lblAlgn val="ctr"/>
        <c:lblOffset val="100"/>
      </c:catAx>
      <c:valAx>
        <c:axId val="101046528"/>
        <c:scaling>
          <c:orientation val="minMax"/>
        </c:scaling>
        <c:axPos val="l"/>
        <c:majorGridlines/>
        <c:numFmt formatCode="General" sourceLinked="1"/>
        <c:tickLblPos val="nextTo"/>
        <c:crossAx val="10104499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кол-во слушателей , обучившихся за счет бюджета</c:v>
                </c:pt>
              </c:strCache>
            </c:strRef>
          </c:tx>
          <c:dLbls>
            <c:showVal val="1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355</c:v>
                </c:pt>
                <c:pt idx="1">
                  <c:v>55</c:v>
                </c:pt>
                <c:pt idx="2">
                  <c:v>103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кол-во всех слушателей</c:v>
                </c:pt>
              </c:strCache>
            </c:strRef>
          </c:tx>
          <c:dLbls>
            <c:showVal val="1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1136</c:v>
                </c:pt>
                <c:pt idx="1">
                  <c:v>1489</c:v>
                </c:pt>
                <c:pt idx="2">
                  <c:v>1861</c:v>
                </c:pt>
              </c:numCache>
            </c:numRef>
          </c:val>
        </c:ser>
        <c:gapWidth val="55"/>
        <c:overlap val="100"/>
        <c:axId val="93354624"/>
        <c:axId val="107352448"/>
      </c:barChart>
      <c:catAx>
        <c:axId val="93354624"/>
        <c:scaling>
          <c:orientation val="minMax"/>
        </c:scaling>
        <c:axPos val="b"/>
        <c:numFmt formatCode="General" sourceLinked="1"/>
        <c:majorTickMark val="none"/>
        <c:tickLblPos val="nextTo"/>
        <c:crossAx val="107352448"/>
        <c:crosses val="autoZero"/>
        <c:auto val="1"/>
        <c:lblAlgn val="ctr"/>
        <c:lblOffset val="100"/>
      </c:catAx>
      <c:valAx>
        <c:axId val="107352448"/>
        <c:scaling>
          <c:orientation val="minMax"/>
        </c:scaling>
        <c:axPos val="l"/>
        <c:majorGridlines/>
        <c:numFmt formatCode="0%" sourceLinked="1"/>
        <c:majorTickMark val="none"/>
        <c:tickLblPos val="nextTo"/>
        <c:crossAx val="93354624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5B01CA-FC72-4C71-8C3A-3337E5BB9C42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69AD40-95F1-4D7C-853F-58E1004D64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97317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4317" y="1404133"/>
            <a:ext cx="6944027" cy="1204306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Организация повышения квалификации  педагогических работников в системе дополнительного профессионального образования  Бурятского государственного университета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3861048"/>
            <a:ext cx="6396643" cy="144016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solidFill>
                  <a:schemeClr val="tx1"/>
                </a:solidFill>
                <a:cs typeface="Aharoni" pitchFamily="2" charset="-79"/>
              </a:rPr>
              <a:t>Цыренова М.Г., </a:t>
            </a:r>
          </a:p>
          <a:p>
            <a:pPr algn="just"/>
            <a:r>
              <a:rPr lang="ru-RU" sz="2400" dirty="0" err="1" smtClean="0">
                <a:solidFill>
                  <a:schemeClr val="tx1"/>
                </a:solidFill>
                <a:cs typeface="Aharoni" pitchFamily="2" charset="-79"/>
              </a:rPr>
              <a:t>к.п.н</a:t>
            </a:r>
            <a:r>
              <a:rPr lang="ru-RU" sz="2400" dirty="0" smtClean="0">
                <a:solidFill>
                  <a:schemeClr val="tx1"/>
                </a:solidFill>
                <a:cs typeface="Aharoni" pitchFamily="2" charset="-79"/>
              </a:rPr>
              <a:t>, доцент, директор ИНО БГУ</a:t>
            </a:r>
            <a:endParaRPr lang="ru-RU" sz="2400" dirty="0">
              <a:solidFill>
                <a:schemeClr val="tx1"/>
              </a:solidFill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170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4000" smtClean="0"/>
              <a:t>Закон об образовании РБ от 13.12.2013 г. № 240-</a:t>
            </a:r>
            <a:r>
              <a:rPr lang="en-US" sz="4000" smtClean="0"/>
              <a:t>v</a:t>
            </a:r>
            <a:endParaRPr lang="ru-RU" sz="40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b="1" smtClean="0"/>
              <a:t>    </a:t>
            </a:r>
            <a:r>
              <a:rPr lang="ru-RU" sz="2400" b="1" smtClean="0"/>
              <a:t>Статья 7. Полномочия Правительства Республики Бурятия в сфере образования</a:t>
            </a:r>
            <a:r>
              <a:rPr lang="ru-RU" sz="2400" smtClean="0"/>
              <a:t> </a:t>
            </a:r>
            <a:endParaRPr lang="en-US" sz="2400" smtClean="0"/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 формирование государственного заказа на подготовку специалистов соответствующей квалификации и профиля за счет бюджетных ассигнований республиканского бюджета;</a:t>
            </a:r>
            <a:br>
              <a:rPr lang="ru-RU" sz="2400" smtClean="0"/>
            </a:br>
            <a:endParaRPr lang="en-US" sz="2400" smtClean="0"/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 </a:t>
            </a:r>
            <a:r>
              <a:rPr lang="ru-RU" sz="2400" smtClean="0"/>
              <a:t>утверждение порядка установления контрольных цифр приема за счет бюджетных ассигнований республиканского бюджета для организаций, осуществляющих образовательную деятельность по имеющим государственную аккредитацию образовательным программам среднего профессионального и высшего образования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smtClean="0"/>
              <a:t>Разъяснения по реализации прав педагогических работников по ДПО от 23.03.2015 г. № 08/415-124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800" dirty="0" smtClean="0"/>
              <a:t>Педагогические работники имеют право на ДПО по профилю педагогической деятельности не реже, чем 1 раз в три года.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dirty="0" smtClean="0"/>
              <a:t>Создание условий и организация ДПО отнесена целиком к компетенции работодателя, который должен предусмотреть источник оплаты за обучение работника и сохранить за ним все гарантии и компенсации, предусмотренные законодательством РФ.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dirty="0" smtClean="0"/>
              <a:t>За работником сохраняется должность и средняя заработная плата по месту работы.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153400" cy="1189038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b="1" dirty="0"/>
              <a:t>Школа – 2020. </a:t>
            </a:r>
            <a:br>
              <a:rPr lang="ru-RU" sz="4000" b="1" dirty="0"/>
            </a:br>
            <a:r>
              <a:rPr lang="ru-RU" sz="4000" b="1" dirty="0"/>
              <a:t>Какой мы ее видим?</a:t>
            </a:r>
            <a:br>
              <a:rPr lang="ru-RU" sz="4000" b="1" dirty="0"/>
            </a:br>
            <a:endParaRPr lang="ru-RU" sz="4000" b="1" dirty="0"/>
          </a:p>
        </p:txBody>
      </p:sp>
      <p:sp>
        <p:nvSpPr>
          <p:cNvPr id="9219" name="AutoShape 4"/>
          <p:cNvSpPr>
            <a:spLocks noChangeArrowheads="1"/>
          </p:cNvSpPr>
          <p:nvPr/>
        </p:nvSpPr>
        <p:spPr bwMode="auto">
          <a:xfrm>
            <a:off x="609600" y="1600200"/>
            <a:ext cx="8077200" cy="4419600"/>
          </a:xfrm>
          <a:prstGeom prst="wedgeRectCallout">
            <a:avLst>
              <a:gd name="adj1" fmla="val -44574"/>
              <a:gd name="adj2" fmla="val 527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endParaRPr lang="ru-RU" sz="2400">
              <a:solidFill>
                <a:schemeClr val="bg1"/>
              </a:solidFill>
            </a:endParaRPr>
          </a:p>
          <a:p>
            <a:pPr algn="ctr">
              <a:spcBef>
                <a:spcPct val="20000"/>
              </a:spcBef>
            </a:pPr>
            <a:r>
              <a:rPr lang="ru-RU" sz="2400">
                <a:solidFill>
                  <a:schemeClr val="bg1"/>
                </a:solidFill>
              </a:rPr>
              <a:t>Программа обусловлена особой ролью школы в подготовке кадровых ресурсов для решения новых задач социально-экономического развития страны до 2020 г. </a:t>
            </a:r>
          </a:p>
          <a:p>
            <a:pPr>
              <a:spcBef>
                <a:spcPct val="20000"/>
              </a:spcBef>
            </a:pPr>
            <a:endParaRPr lang="ru-RU" sz="2400">
              <a:solidFill>
                <a:schemeClr val="bg1"/>
              </a:solidFill>
            </a:endParaRPr>
          </a:p>
          <a:p>
            <a:pPr algn="ctr">
              <a:spcBef>
                <a:spcPct val="20000"/>
              </a:spcBef>
            </a:pPr>
            <a:r>
              <a:rPr lang="ru-RU" sz="2800" b="1" i="1">
                <a:solidFill>
                  <a:schemeClr val="bg1"/>
                </a:solidFill>
              </a:rPr>
              <a:t>Школа становится ключевым звеном в реализации стратегических планов  России</a:t>
            </a:r>
          </a:p>
          <a:p>
            <a:pPr algn="ctr">
              <a:spcBef>
                <a:spcPct val="20000"/>
              </a:spcBef>
            </a:pPr>
            <a:endParaRPr lang="ru-RU" sz="2800" b="1"/>
          </a:p>
          <a:p>
            <a:pPr>
              <a:spcBef>
                <a:spcPct val="20000"/>
              </a:spcBef>
            </a:pPr>
            <a:endParaRPr lang="ru-RU" sz="2800" b="1"/>
          </a:p>
          <a:p>
            <a:pPr>
              <a:spcBef>
                <a:spcPct val="20000"/>
              </a:spcBef>
            </a:pPr>
            <a:endParaRPr lang="ru-RU"/>
          </a:p>
          <a:p>
            <a:pPr>
              <a:spcBef>
                <a:spcPct val="20000"/>
              </a:spcBef>
            </a:pPr>
            <a:endParaRPr lang="ru-RU"/>
          </a:p>
          <a:p>
            <a:pPr>
              <a:spcBef>
                <a:spcPct val="20000"/>
              </a:spcBef>
            </a:pPr>
            <a:endParaRPr lang="ru-RU"/>
          </a:p>
          <a:p>
            <a:pPr algn="ctr"/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1" smtClean="0"/>
              <a:t>Федеральный государственный образовательный  стандарт второго поколения</a:t>
            </a:r>
          </a:p>
        </p:txBody>
      </p:sp>
      <p:sp>
        <p:nvSpPr>
          <p:cNvPr id="10243" name="AutoShape 4"/>
          <p:cNvSpPr>
            <a:spLocks noChangeArrowheads="1"/>
          </p:cNvSpPr>
          <p:nvPr/>
        </p:nvSpPr>
        <p:spPr bwMode="auto">
          <a:xfrm>
            <a:off x="533400" y="2362200"/>
            <a:ext cx="8001000" cy="32766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ru-RU" sz="2800">
                <a:solidFill>
                  <a:schemeClr val="bg1"/>
                </a:solidFill>
              </a:rPr>
              <a:t>принципиально новый для</a:t>
            </a:r>
          </a:p>
          <a:p>
            <a:pPr algn="ctr">
              <a:spcBef>
                <a:spcPct val="20000"/>
              </a:spcBef>
            </a:pPr>
            <a:r>
              <a:rPr lang="ru-RU" sz="2800">
                <a:solidFill>
                  <a:schemeClr val="bg1"/>
                </a:solidFill>
              </a:rPr>
              <a:t> отечественной школы документ, </a:t>
            </a:r>
          </a:p>
          <a:p>
            <a:pPr algn="ctr">
              <a:spcBef>
                <a:spcPct val="20000"/>
              </a:spcBef>
            </a:pPr>
            <a:r>
              <a:rPr lang="ru-RU" sz="2800">
                <a:solidFill>
                  <a:schemeClr val="bg1"/>
                </a:solidFill>
              </a:rPr>
              <a:t>назначение и функции </a:t>
            </a:r>
          </a:p>
          <a:p>
            <a:pPr algn="ctr">
              <a:spcBef>
                <a:spcPct val="20000"/>
              </a:spcBef>
            </a:pPr>
            <a:r>
              <a:rPr lang="ru-RU" sz="2800">
                <a:solidFill>
                  <a:schemeClr val="bg1"/>
                </a:solidFill>
              </a:rPr>
              <a:t>которого беспрецедентны в ее истории </a:t>
            </a:r>
          </a:p>
          <a:p>
            <a:pPr algn="ctr"/>
            <a:endParaRPr lang="ru-RU" sz="2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Обеспечение реализации новых ФГОС  в ИНО БГУ в 2015 году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1. Повышение квалификации преподавателей ВУЗа – 268 человек</a:t>
            </a:r>
          </a:p>
          <a:p>
            <a:r>
              <a:rPr lang="ru-RU" dirty="0" smtClean="0"/>
              <a:t>2. Проведение курсов повышения квалификации – 1426 учителей (из них – 21 чел. на бюджетной основе- заказчик </a:t>
            </a:r>
            <a:r>
              <a:rPr lang="ru-RU" dirty="0" err="1" smtClean="0"/>
              <a:t>МОиН</a:t>
            </a:r>
            <a:r>
              <a:rPr lang="ru-RU" dirty="0" smtClean="0"/>
              <a:t> РБ)</a:t>
            </a:r>
          </a:p>
          <a:p>
            <a:r>
              <a:rPr lang="ru-RU" dirty="0" smtClean="0"/>
              <a:t>3. Профессиональная переподготовка – 435 педагогов. </a:t>
            </a:r>
          </a:p>
          <a:p>
            <a:pPr>
              <a:buNone/>
            </a:pPr>
            <a:r>
              <a:rPr lang="ru-RU" dirty="0" smtClean="0"/>
              <a:t>Из них руководителей – 151 человек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Из них по заказу Министерства образования и науки РБ в 2015 году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Повышение квалификации – 21 человек</a:t>
            </a:r>
          </a:p>
          <a:p>
            <a:r>
              <a:rPr lang="ru-RU" dirty="0" smtClean="0"/>
              <a:t>Профессиональная переподготовка – 250 (целевая переподготовка учителей по программе «Педагогическое образование»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К основным проблемам дополнительного профессионального образования относятся: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smtClean="0"/>
              <a:t> недостаточная компетентность преподавательских кадров, отсутствие эффективных моделей взаимодействия с работодателями и как следствие несоответствие программ ДПО требованиям заказчика (работника, работодателя), быстрое устаревание содержания программ и технологий их реализации, малая доля сетевых программ; </a:t>
            </a:r>
          </a:p>
          <a:p>
            <a:pPr eaLnBrk="1" hangingPunct="1">
              <a:lnSpc>
                <a:spcPct val="90000"/>
              </a:lnSpc>
            </a:pPr>
            <a:endParaRPr lang="ru-RU" sz="2400" smtClean="0"/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 несформированность системы внешней независимой оценки качества  ДПО, непрозрачность критериев качества для потребителей, неразвитость  системы сертификации качества образования.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4000" smtClean="0"/>
              <a:t> </a:t>
            </a:r>
            <a:r>
              <a:rPr lang="ru-RU" sz="3200" smtClean="0"/>
              <a:t>В качестве критериев достижения  желаемых результатов отметим:</a:t>
            </a:r>
            <a:r>
              <a:rPr lang="ru-RU" sz="4000" smtClean="0"/>
              <a:t>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smtClean="0"/>
              <a:t> удовлетворенность потребителей качеством программ и результатов, их  эффективностью;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 рост числа потребителей программ  ДПО на инициативной основе;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 рост числа гибких, модульных, компетентностно ориентированных программ повышения квалификации и профессиональной переподготовки,  программ, включающих стажировки;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 сформированные механизмы взаимодействия дополнительного профессионального образования и бизнес сообщества, рост числа программ  с сетевой организацией;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 разработанные модели финансирования программ ДПО.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Правовые документы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9"/>
            <a:ext cx="8229600" cy="4032448"/>
          </a:xfrm>
        </p:spPr>
        <p:txBody>
          <a:bodyPr>
            <a:no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2800" dirty="0" smtClean="0"/>
              <a:t>Федеральный закон </a:t>
            </a:r>
            <a:r>
              <a:rPr lang="ru-RU" sz="2800" dirty="0"/>
              <a:t>от 29 декабря 2012 года № 273-ФЗ «Об образовании в Российской Федерации</a:t>
            </a:r>
            <a:r>
              <a:rPr lang="ru-RU" sz="2800" dirty="0" smtClean="0"/>
              <a:t>»;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dirty="0" smtClean="0"/>
              <a:t> Приказ </a:t>
            </a:r>
            <a:r>
              <a:rPr lang="ru-RU" sz="2800" dirty="0" err="1" smtClean="0"/>
              <a:t>МОиН</a:t>
            </a:r>
            <a:r>
              <a:rPr lang="ru-RU" sz="2800" dirty="0" smtClean="0"/>
              <a:t> РФ </a:t>
            </a:r>
            <a:r>
              <a:rPr lang="ru-RU" sz="2800" dirty="0"/>
              <a:t>от </a:t>
            </a:r>
            <a:r>
              <a:rPr lang="ru-RU" sz="2800" dirty="0" smtClean="0"/>
              <a:t>1.07.2013 г. </a:t>
            </a:r>
            <a:r>
              <a:rPr lang="ru-RU" sz="2800" dirty="0"/>
              <a:t>№ 499 «Об утверждении Порядка организации и осуществления образовательной деятельности по дополнительным профессиональным программам</a:t>
            </a:r>
            <a:r>
              <a:rPr lang="ru-RU" sz="2800" dirty="0" smtClean="0"/>
              <a:t>»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96317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Количество прошедших повышение квалификации и профессиональную переподготовку за три года</a:t>
            </a:r>
            <a:endParaRPr lang="ru-RU" sz="2800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899592" y="1412776"/>
          <a:ext cx="756084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28859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8069520" cy="686976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Количество прошедших повышение квалификации и профессиональную переподготовку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128572"/>
          </a:xfrm>
        </p:spPr>
        <p:txBody>
          <a:bodyPr>
            <a:normAutofit/>
          </a:bodyPr>
          <a:lstStyle/>
          <a:p>
            <a:endParaRPr lang="ru-RU" dirty="0"/>
          </a:p>
          <a:p>
            <a:endParaRPr lang="ru-RU" sz="2400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323528" y="1268760"/>
          <a:ext cx="864096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47758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Доля слушателей, обучившихся за счет бюджетного финансирования от </a:t>
            </a:r>
            <a:r>
              <a:rPr lang="ru-RU" sz="3200" dirty="0" err="1" smtClean="0"/>
              <a:t>МОиН</a:t>
            </a:r>
            <a:r>
              <a:rPr lang="ru-RU" sz="3200" dirty="0" smtClean="0"/>
              <a:t> РБ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1412776"/>
          <a:ext cx="864096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Наименование курсов по заказу </a:t>
            </a:r>
            <a:r>
              <a:rPr lang="ru-RU" dirty="0" err="1" smtClean="0"/>
              <a:t>МОиН</a:t>
            </a:r>
            <a:r>
              <a:rPr lang="ru-RU" dirty="0" smtClean="0"/>
              <a:t> РБ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4748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02432"/>
                <a:gridCol w="7427168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Год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/>
                        <a:t>Наименование</a:t>
                      </a:r>
                      <a:r>
                        <a:rPr lang="ru-RU" sz="2400" baseline="0" dirty="0" smtClean="0"/>
                        <a:t> курсов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2013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dirty="0"/>
                        <a:t>КПК «Проблемы преподавания истории»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dirty="0"/>
                        <a:t>КПК «Новации в законодательстве об образовании»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dirty="0" smtClean="0"/>
                        <a:t>КПП </a:t>
                      </a:r>
                      <a:r>
                        <a:rPr lang="ru-RU" sz="2400" dirty="0"/>
                        <a:t>«Менеджмент в </a:t>
                      </a:r>
                      <a:r>
                        <a:rPr lang="ru-RU" sz="2400" dirty="0" smtClean="0"/>
                        <a:t>образовании»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/>
                        <a:t>2014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dirty="0"/>
                        <a:t>КПК «Теория и методика обучения бурятскому языку и литературе»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/>
                        <a:t>2015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dirty="0"/>
                        <a:t>КПК «Инновационная модель учебника истории России и преподавание «трудных вопросов»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dirty="0"/>
                        <a:t>КПК «Теория и методика обучения бурятскому языку как второму»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dirty="0"/>
                        <a:t>КПП «Теория и методика обучения бурятскому языку как второму»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71475" y="142875"/>
            <a:ext cx="8772525" cy="1076325"/>
          </a:xfrm>
        </p:spPr>
        <p:txBody>
          <a:bodyPr anchor="b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Учителя – </a:t>
            </a:r>
            <a:r>
              <a:rPr lang="ru-RU" sz="3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3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основной </a:t>
            </a:r>
            <a:r>
              <a:rPr lang="ru-RU" sz="3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ресурс российской школы</a:t>
            </a:r>
          </a:p>
        </p:txBody>
      </p:sp>
      <p:pic>
        <p:nvPicPr>
          <p:cNvPr id="37891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59488" y="1600200"/>
            <a:ext cx="3084512" cy="2484438"/>
          </a:xfrm>
          <a:noFill/>
        </p:spPr>
      </p:pic>
      <p:pic>
        <p:nvPicPr>
          <p:cNvPr id="37892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2000250"/>
            <a:ext cx="52578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3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38800" y="4267200"/>
            <a:ext cx="3124200" cy="234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85800" y="152400"/>
            <a:ext cx="8458200" cy="1066800"/>
          </a:xfrm>
        </p:spPr>
        <p:txBody>
          <a:bodyPr anchor="b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Приоритеты в развитии современной государственной образовательной политики</a:t>
            </a:r>
          </a:p>
        </p:txBody>
      </p:sp>
      <p:sp>
        <p:nvSpPr>
          <p:cNvPr id="8195" name="Содержимое 2"/>
          <p:cNvSpPr>
            <a:spLocks noGrp="1"/>
          </p:cNvSpPr>
          <p:nvPr>
            <p:ph idx="4294967295"/>
          </p:nvPr>
        </p:nvSpPr>
        <p:spPr>
          <a:xfrm>
            <a:off x="0" y="1371600"/>
            <a:ext cx="8686800" cy="5181600"/>
          </a:xfrm>
        </p:spPr>
        <p:txBody>
          <a:bodyPr lIns="182880" tIns="91440"/>
          <a:lstStyle/>
          <a:p>
            <a:pPr marL="265113" indent="-265113">
              <a:lnSpc>
                <a:spcPct val="90000"/>
              </a:lnSpc>
            </a:pPr>
            <a:r>
              <a:rPr lang="ru-RU" sz="2000" u="sng" dirty="0" smtClean="0"/>
              <a:t>Главная цель российской образовательной политики </a:t>
            </a:r>
            <a:r>
              <a:rPr lang="ru-RU" sz="2000" dirty="0" smtClean="0"/>
              <a:t>– обеспечение современного качества образования на основе сохранения его фундаментальности и соответствия актуальным и перспективным потребностям личности, общества и государства (Концепция модернизации российского образования на период до 2020 года)</a:t>
            </a:r>
          </a:p>
          <a:p>
            <a:pPr marL="265113" indent="-265113">
              <a:lnSpc>
                <a:spcPct val="90000"/>
              </a:lnSpc>
            </a:pPr>
            <a:r>
              <a:rPr lang="ru-RU" sz="2000" u="sng" dirty="0" smtClean="0"/>
              <a:t>ФГОС второго поколения </a:t>
            </a:r>
            <a:r>
              <a:rPr lang="ru-RU" sz="2000" dirty="0" smtClean="0"/>
              <a:t>(Концепция, Фундаментальное ядро содержания общего образования, новые подходы в обучении и новые образовательные результаты)</a:t>
            </a:r>
          </a:p>
          <a:p>
            <a:pPr marL="265113" indent="-265113">
              <a:lnSpc>
                <a:spcPct val="90000"/>
              </a:lnSpc>
            </a:pPr>
            <a:r>
              <a:rPr lang="ru-RU" sz="2000" u="sng" dirty="0" smtClean="0"/>
              <a:t>Стратегия развития России до 2020 г. </a:t>
            </a:r>
            <a:r>
              <a:rPr lang="ru-RU" sz="2000" dirty="0" smtClean="0"/>
              <a:t>(Школа – 2020). Одно из направлений государственно-общественной стратегии развития образования – создание новой образовательной среды, ориентированной на достижение новых образовательных результатов.</a:t>
            </a:r>
          </a:p>
          <a:p>
            <a:pPr marL="265113" indent="-265113">
              <a:lnSpc>
                <a:spcPct val="90000"/>
              </a:lnSpc>
            </a:pPr>
            <a:r>
              <a:rPr lang="ru-RU" sz="2000" u="sng" dirty="0" smtClean="0"/>
              <a:t>Национальная образовательная инициатива «Наша новая школа»</a:t>
            </a:r>
            <a:r>
              <a:rPr lang="ru-RU" sz="2000" dirty="0" smtClean="0"/>
              <a:t> (главным результатом школьного образования должно стать его соответствие целям опережающего развития)</a:t>
            </a:r>
          </a:p>
          <a:p>
            <a:pPr marL="265113" indent="-265113">
              <a:lnSpc>
                <a:spcPct val="90000"/>
              </a:lnSpc>
            </a:pPr>
            <a:endParaRPr lang="ru-RU" sz="2000" dirty="0" smtClean="0"/>
          </a:p>
          <a:p>
            <a:pPr marL="265113" indent="-265113">
              <a:lnSpc>
                <a:spcPct val="90000"/>
              </a:lnSpc>
            </a:pPr>
            <a:endParaRPr lang="ru-RU" sz="2000" dirty="0" smtClean="0"/>
          </a:p>
          <a:p>
            <a:pPr marL="265113" indent="-265113">
              <a:lnSpc>
                <a:spcPct val="90000"/>
              </a:lnSpc>
            </a:pPr>
            <a:endParaRPr lang="ru-RU" sz="2000" dirty="0" smtClean="0">
              <a:latin typeface="Georgia" pitchFamily="18" charset="0"/>
            </a:endParaRPr>
          </a:p>
          <a:p>
            <a:pPr marL="265113" indent="-265113">
              <a:lnSpc>
                <a:spcPct val="90000"/>
              </a:lnSpc>
            </a:pPr>
            <a:endParaRPr lang="ru-RU" sz="20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Документы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ru-RU" sz="3200" b="1" dirty="0" smtClean="0"/>
          </a:p>
          <a:p>
            <a:r>
              <a:rPr lang="ru-RU" sz="3200" b="1" dirty="0" smtClean="0">
                <a:solidFill>
                  <a:srgbClr val="0000CC"/>
                </a:solidFill>
              </a:rPr>
              <a:t>Послание Президента </a:t>
            </a:r>
            <a:r>
              <a:rPr lang="ru-RU" sz="3200" b="1" dirty="0" smtClean="0">
                <a:solidFill>
                  <a:srgbClr val="0000CC"/>
                </a:solidFill>
                <a:latin typeface="Times New Roman" pitchFamily="18" charset="0"/>
              </a:rPr>
              <a:t>Федеральному Собранию (22 декабря 2011г)</a:t>
            </a:r>
            <a:endParaRPr lang="ru-RU" sz="3200" b="1" dirty="0" smtClean="0"/>
          </a:p>
          <a:p>
            <a:r>
              <a:rPr lang="ru-RU" sz="3200" b="1" dirty="0" smtClean="0"/>
              <a:t> </a:t>
            </a:r>
            <a:r>
              <a:rPr lang="ru-RU" sz="3200" b="1" dirty="0" smtClean="0">
                <a:solidFill>
                  <a:srgbClr val="0000CC"/>
                </a:solidFill>
                <a:latin typeface="Times New Roman" pitchFamily="18" charset="0"/>
              </a:rPr>
              <a:t>Стратегия инновационного развития   Российской Федерации на период до 2020 года (распоряжение Правительства РФ  от 8 декабря 2011 г, № 2227-р)</a:t>
            </a:r>
          </a:p>
          <a:p>
            <a:r>
              <a:rPr lang="ru-RU" sz="3200" b="1" dirty="0" smtClean="0">
                <a:solidFill>
                  <a:srgbClr val="0000CC"/>
                </a:solidFill>
                <a:latin typeface="Times New Roman" pitchFamily="18" charset="0"/>
              </a:rPr>
              <a:t>Доклады Правительства Российской Федерации о реализации национальной образовательной инициативы «Наша новая школа» в 2010, 2011 году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419</TotalTime>
  <Words>748</Words>
  <Application>Microsoft Office PowerPoint</Application>
  <PresentationFormat>Экран (4:3)</PresentationFormat>
  <Paragraphs>75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Организация повышения квалификации  педагогических работников в системе дополнительного профессионального образования  Бурятского государственного университета</vt:lpstr>
      <vt:lpstr>Правовые документы</vt:lpstr>
      <vt:lpstr>Количество прошедших повышение квалификации и профессиональную переподготовку за три года</vt:lpstr>
      <vt:lpstr>Количество прошедших повышение квалификации и профессиональную переподготовку</vt:lpstr>
      <vt:lpstr>Доля слушателей, обучившихся за счет бюджетного финансирования от МОиН РБ</vt:lpstr>
      <vt:lpstr>Наименование курсов по заказу МОиН РБ</vt:lpstr>
      <vt:lpstr>Учителя –  основной ресурс российской школы</vt:lpstr>
      <vt:lpstr>Приоритеты в развитии современной государственной образовательной политики</vt:lpstr>
      <vt:lpstr>Документы </vt:lpstr>
      <vt:lpstr>Закон об образовании РБ от 13.12.2013 г. № 240-v</vt:lpstr>
      <vt:lpstr>Разъяснения по реализации прав педагогических работников по ДПО от 23.03.2015 г. № 08/415-124</vt:lpstr>
      <vt:lpstr>Школа – 2020.  Какой мы ее видим? </vt:lpstr>
      <vt:lpstr>Федеральный государственный образовательный  стандарт второго поколения</vt:lpstr>
      <vt:lpstr>Обеспечение реализации новых ФГОС  в ИНО БГУ в 2015 году</vt:lpstr>
      <vt:lpstr>Из них по заказу Министерства образования и науки РБ в 2015 году</vt:lpstr>
      <vt:lpstr>К основным проблемам дополнительного профессионального образования относятся:</vt:lpstr>
      <vt:lpstr> В качестве критериев достижения  желаемых результатов отметим: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Новикова</dc:creator>
  <cp:lastModifiedBy>userbsu16</cp:lastModifiedBy>
  <cp:revision>32</cp:revision>
  <dcterms:created xsi:type="dcterms:W3CDTF">2014-10-21T12:02:04Z</dcterms:created>
  <dcterms:modified xsi:type="dcterms:W3CDTF">2016-02-16T05:39:29Z</dcterms:modified>
</cp:coreProperties>
</file>