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6" r:id="rId4"/>
    <p:sldId id="257" r:id="rId5"/>
    <p:sldId id="258" r:id="rId6"/>
    <p:sldId id="259" r:id="rId7"/>
    <p:sldId id="269" r:id="rId8"/>
    <p:sldId id="270" r:id="rId9"/>
    <p:sldId id="261" r:id="rId10"/>
    <p:sldId id="260" r:id="rId11"/>
    <p:sldId id="271" r:id="rId12"/>
    <p:sldId id="262" r:id="rId13"/>
    <p:sldId id="272" r:id="rId14"/>
    <p:sldId id="273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763"/>
    <a:srgbClr val="F7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696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2956262146619E-2"/>
          <c:y val="4.6840332458442692E-2"/>
          <c:w val="0.92669080964116124"/>
          <c:h val="0.80038342082239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4300</c:v>
                </c:pt>
                <c:pt idx="1">
                  <c:v>4300</c:v>
                </c:pt>
                <c:pt idx="2">
                  <c:v>3915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4300</c:v>
                </c:pt>
                <c:pt idx="1">
                  <c:v>4318</c:v>
                </c:pt>
                <c:pt idx="2">
                  <c:v>4182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189</c:v>
                </c:pt>
                <c:pt idx="1">
                  <c:v>343</c:v>
                </c:pt>
                <c:pt idx="2">
                  <c:v>234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Внебюджет ПК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1125</c:v>
                </c:pt>
                <c:pt idx="1">
                  <c:v>2755</c:v>
                </c:pt>
                <c:pt idx="2">
                  <c:v>1068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Внебюджет ПО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100000"/>
                    <a:satMod val="137000"/>
                  </a:schemeClr>
                </a:gs>
                <a:gs pos="71000">
                  <a:schemeClr val="accent5">
                    <a:shade val="98000"/>
                    <a:satMod val="137000"/>
                  </a:schemeClr>
                </a:gs>
                <a:gs pos="100000">
                  <a:schemeClr val="accent5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233</c:v>
                </c:pt>
                <c:pt idx="2">
                  <c:v>354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Итого по всем видам услуг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spPr>
              <a:solidFill>
                <a:srgbClr val="F7F8BE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5613</c:v>
                </c:pt>
                <c:pt idx="1">
                  <c:v>7649</c:v>
                </c:pt>
                <c:pt idx="2">
                  <c:v>5838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143680"/>
        <c:axId val="35145216"/>
      </c:barChart>
      <c:catAx>
        <c:axId val="351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7030A0"/>
            </a:solidFill>
            <a:round/>
          </a:ln>
          <a:effectLst>
            <a:outerShdw blurRad="50800" dist="50800" dir="5400000" algn="ctr" rotWithShape="0">
              <a:srgbClr val="FF0000"/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45216"/>
        <c:crosses val="autoZero"/>
        <c:auto val="1"/>
        <c:lblAlgn val="ctr"/>
        <c:lblOffset val="100"/>
        <c:noMultiLvlLbl val="0"/>
      </c:catAx>
      <c:valAx>
        <c:axId val="351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4920" y="2292094"/>
            <a:ext cx="6574030" cy="2985300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b="1" dirty="0">
                <a:solidFill>
                  <a:srgbClr val="C00000"/>
                </a:solidFill>
              </a:rPr>
              <a:t>О состоянии и перспективах развития процесса ПК педагогических </a:t>
            </a:r>
            <a:r>
              <a:rPr lang="ru-RU" b="1" dirty="0" smtClean="0">
                <a:solidFill>
                  <a:srgbClr val="C00000"/>
                </a:solidFill>
              </a:rPr>
              <a:t>работников</a:t>
            </a:r>
            <a:endParaRPr lang="ru-RU" sz="4400" b="1" i="0" baseline="0" dirty="0">
              <a:solidFill>
                <a:srgbClr val="C00000"/>
              </a:solidFill>
              <a:latin typeface="Plantagenet Cherokee"/>
            </a:endParaRPr>
          </a:p>
        </p:txBody>
      </p:sp>
      <p:pic>
        <p:nvPicPr>
          <p:cNvPr id="4" name="Рисунок 3" descr="Открытая книга на столе на фоне расплывчатого изображения книжных полок.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формы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7430" y="4314123"/>
            <a:ext cx="10910488" cy="1095365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Форумы</a:t>
            </a:r>
            <a:r>
              <a:rPr lang="ru-RU" sz="2400" dirty="0"/>
              <a:t>, веб-</a:t>
            </a:r>
            <a:r>
              <a:rPr lang="ru-RU" sz="2400" dirty="0" err="1"/>
              <a:t>квесты</a:t>
            </a:r>
            <a:r>
              <a:rPr lang="ru-RU" sz="2400" dirty="0"/>
              <a:t>, чаты, ICQ-консультации, </a:t>
            </a:r>
            <a:r>
              <a:rPr lang="ru-RU" sz="2400" dirty="0" err="1" smtClean="0"/>
              <a:t>Оn-line</a:t>
            </a:r>
            <a:r>
              <a:rPr lang="ru-RU" sz="2400" dirty="0" smtClean="0"/>
              <a:t> лекции</a:t>
            </a:r>
            <a:r>
              <a:rPr lang="ru-RU" sz="2400" dirty="0"/>
              <a:t>, консультации в режиме прямого эфира (чаты, видеоконференции), виртуальные дискуссии, проектные работы при помощи сервисов Web.2.0</a:t>
            </a:r>
          </a:p>
        </p:txBody>
      </p:sp>
    </p:spTree>
    <p:extLst>
      <p:ext uri="{BB962C8B-B14F-4D97-AF65-F5344CB8AC3E}">
        <p14:creationId xmlns:p14="http://schemas.microsoft.com/office/powerpoint/2010/main" val="32263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Динамика удовлетворенности качеством образовательных услуг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9506190"/>
              </p:ext>
            </p:extLst>
          </p:nvPr>
        </p:nvGraphicFramePr>
        <p:xfrm>
          <a:off x="1010898" y="2486236"/>
          <a:ext cx="10074684" cy="44165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528144"/>
                <a:gridCol w="1773270"/>
                <a:gridCol w="1773270"/>
              </a:tblGrid>
              <a:tr h="510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Критерии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2014 </a:t>
                      </a:r>
                      <a:endParaRPr lang="ru-RU" sz="24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2015 </a:t>
                      </a:r>
                      <a:endParaRPr lang="ru-RU" sz="24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1966 </a:t>
                      </a:r>
                      <a:r>
                        <a:rPr lang="ru-RU" sz="2400" b="1" dirty="0">
                          <a:effectLst/>
                        </a:rPr>
                        <a:t>респондентов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Система организации курсов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Объем предоставленного методического материала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33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Способствует развитию текущих профессиональных навыков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Общая результативность курсов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Оценка </a:t>
                      </a:r>
                      <a:r>
                        <a:rPr lang="en-US" sz="2000">
                          <a:effectLst/>
                        </a:rPr>
                        <a:t>«5»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Оценка </a:t>
                      </a:r>
                      <a:r>
                        <a:rPr lang="en-US" sz="2000">
                          <a:effectLst/>
                        </a:rPr>
                        <a:t>«4»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Оценка </a:t>
                      </a:r>
                      <a:r>
                        <a:rPr lang="en-US" sz="2000">
                          <a:effectLst/>
                        </a:rPr>
                        <a:t>«3»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  <a:tr h="26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Оценка </a:t>
                      </a:r>
                      <a:r>
                        <a:rPr lang="en-US" sz="2000">
                          <a:effectLst/>
                        </a:rPr>
                        <a:t>«2»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74" marR="551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Проблемы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40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Командирование слушателей к месту прохождения ПК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Нормативное закрепление количества часов ПК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Соблюдение единого норматива на образовательную услугу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 Качество дистанционного образования</a:t>
            </a:r>
          </a:p>
          <a:p>
            <a:pPr lvl="0"/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latin typeface="+mj-lt"/>
              </a:rPr>
              <a:t>Здоровьесбережение</a:t>
            </a:r>
            <a:r>
              <a:rPr lang="ru-RU" sz="3800" dirty="0" smtClean="0">
                <a:solidFill>
                  <a:srgbClr val="002060"/>
                </a:solidFill>
                <a:latin typeface="+mj-lt"/>
              </a:rPr>
              <a:t> учителя </a:t>
            </a:r>
          </a:p>
          <a:p>
            <a:pPr lvl="0"/>
            <a:endParaRPr lang="ru-RU" sz="4000" dirty="0" smtClean="0">
              <a:solidFill>
                <a:srgbClr val="002060"/>
              </a:solidFill>
              <a:latin typeface="+mj-lt"/>
            </a:endParaRPr>
          </a:p>
          <a:p>
            <a:pPr marL="0" lvl="0" indent="0">
              <a:buNone/>
            </a:pPr>
            <a:endParaRPr lang="en-US" sz="4000" dirty="0"/>
          </a:p>
          <a:p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98" y="3277264"/>
            <a:ext cx="237807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4920" y="2292094"/>
            <a:ext cx="6574030" cy="2985300"/>
          </a:xfrm>
        </p:spPr>
        <p:txBody>
          <a:bodyPr anchor="ctr"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endParaRPr lang="ru-RU" sz="4400" b="0" i="0" baseline="0" dirty="0">
              <a:solidFill>
                <a:srgbClr val="C00000"/>
              </a:solidFill>
              <a:latin typeface="Plantagenet Cherokee"/>
            </a:endParaRPr>
          </a:p>
        </p:txBody>
      </p:sp>
      <p:pic>
        <p:nvPicPr>
          <p:cNvPr id="4" name="Рисунок 3" descr="Открытая книга на столе на фоне расплывчатого изображения книжных полок.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2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rgbClr val="0070C0"/>
                </a:solidFill>
              </a:rPr>
              <a:t>Ключевая характеристика современного образования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dirty="0">
                <a:solidFill>
                  <a:srgbClr val="0070C0"/>
                </a:solidFill>
              </a:rPr>
              <a:t>рост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неопределённости</a:t>
            </a:r>
            <a:r>
              <a:rPr lang="ru-RU" dirty="0">
                <a:solidFill>
                  <a:srgbClr val="C00000"/>
                </a:solidFill>
              </a:rPr>
              <a:t>, сложности и разнообразия</a:t>
            </a:r>
            <a:endParaRPr lang="ru-RU" sz="3200" b="0" i="0" dirty="0">
              <a:solidFill>
                <a:srgbClr val="C00000"/>
              </a:solidFill>
              <a:latin typeface="Plantagenet Cherokee"/>
            </a:endParaRPr>
          </a:p>
        </p:txBody>
      </p:sp>
      <p:pic>
        <p:nvPicPr>
          <p:cNvPr id="5" name="Рисунок 4" descr="Изображение крупным планом книг на полках с расплывчатым изображением других книг на переднем и заднем плане.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937" y="1600200"/>
            <a:ext cx="3752959" cy="194418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400" b="1" i="1" dirty="0">
                <a:solidFill>
                  <a:srgbClr val="0070C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ачество</a:t>
            </a:r>
            <a:r>
              <a:rPr lang="ru-RU" sz="2400" i="1" dirty="0" smtClean="0">
                <a:solidFill>
                  <a:srgbClr val="0070C0"/>
                </a:solidFill>
                <a:latin typeface="+mj-lt"/>
              </a:rPr>
              <a:t> деятельности учителя </a:t>
            </a:r>
            <a:r>
              <a:rPr lang="ru-RU" sz="2400" i="1" dirty="0">
                <a:solidFill>
                  <a:srgbClr val="0070C0"/>
                </a:solidFill>
                <a:latin typeface="+mj-lt"/>
              </a:rPr>
              <a:t>во многом зависит от </a:t>
            </a:r>
            <a:r>
              <a:rPr lang="ru-RU" sz="2400" b="1" i="1" dirty="0">
                <a:solidFill>
                  <a:srgbClr val="0070C0"/>
                </a:solidFill>
                <a:latin typeface="+mj-lt"/>
              </a:rPr>
              <a:t>уровня профессиональной 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компетентности</a:t>
            </a:r>
          </a:p>
          <a:p>
            <a:pPr>
              <a:spcBef>
                <a:spcPts val="1800"/>
              </a:spcBef>
            </a:pPr>
            <a:endParaRPr lang="ru-RU" sz="2400" b="0" i="0" dirty="0">
              <a:solidFill>
                <a:srgbClr val="514843"/>
              </a:solidFill>
              <a:latin typeface="Euphemia"/>
            </a:endParaRPr>
          </a:p>
          <a:p>
            <a:pPr>
              <a:spcBef>
                <a:spcPts val="1800"/>
              </a:spcBef>
            </a:pPr>
            <a:endParaRPr lang="ru-RU" sz="2400" b="0" i="0" dirty="0">
              <a:solidFill>
                <a:srgbClr val="514843"/>
              </a:solidFill>
              <a:latin typeface="Euphem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977" y="3544389"/>
            <a:ext cx="3701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Цель дополнительного профессионального образования </a:t>
            </a:r>
            <a:r>
              <a:rPr lang="ru-RU" sz="2000" dirty="0" smtClean="0">
                <a:solidFill>
                  <a:srgbClr val="0070C0"/>
                </a:solidFill>
              </a:rPr>
              <a:t>– 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обеспечение условий для повышения </a:t>
            </a: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мотивации учителя к самообразованию и саморазвитию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 err="1">
                <a:solidFill>
                  <a:srgbClr val="C00000"/>
                </a:solidFill>
              </a:rPr>
              <a:t>Госзадание</a:t>
            </a:r>
            <a:r>
              <a:rPr lang="ru-RU" b="1" dirty="0">
                <a:solidFill>
                  <a:srgbClr val="C00000"/>
                </a:solidFill>
              </a:rPr>
              <a:t> Института на образовательную услугу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899" y="1600200"/>
            <a:ext cx="5208815" cy="1848394"/>
          </a:xfrm>
        </p:spPr>
        <p:txBody>
          <a:bodyPr>
            <a:no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ru-RU" sz="2800" b="0" i="0" dirty="0" smtClean="0">
                <a:solidFill>
                  <a:srgbClr val="0070C0"/>
                </a:solidFill>
                <a:latin typeface="+mj-lt"/>
              </a:rPr>
              <a:t>2013 год – 4300 человек.</a:t>
            </a:r>
          </a:p>
          <a:p>
            <a:pPr>
              <a:buClr>
                <a:srgbClr val="514843"/>
              </a:buClr>
              <a:buFont typeface="Wingdings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2014 </a:t>
            </a:r>
            <a:r>
              <a:rPr lang="ru-RU" sz="2800" dirty="0">
                <a:solidFill>
                  <a:srgbClr val="0070C0"/>
                </a:solidFill>
                <a:latin typeface="+mj-lt"/>
              </a:rPr>
              <a:t>год – 4300 человек.</a:t>
            </a:r>
            <a:endParaRPr lang="ru-RU" sz="2800" b="0" i="0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514843"/>
              </a:buClr>
              <a:buFont typeface="Wingdings"/>
              <a:buChar char="§"/>
            </a:pP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2015 </a:t>
            </a:r>
            <a:r>
              <a:rPr lang="ru-RU" sz="2800" dirty="0">
                <a:solidFill>
                  <a:srgbClr val="0070C0"/>
                </a:solidFill>
                <a:latin typeface="+mj-lt"/>
              </a:rPr>
              <a:t>год – 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3915человек</a:t>
            </a:r>
            <a:r>
              <a:rPr lang="ru-RU" sz="2800" dirty="0">
                <a:solidFill>
                  <a:srgbClr val="0070C0"/>
                </a:solidFill>
                <a:latin typeface="+mj-lt"/>
              </a:rPr>
              <a:t>.</a:t>
            </a:r>
            <a:endParaRPr lang="ru-RU" sz="2800" b="0" i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960" y="1600200"/>
            <a:ext cx="583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ИТОГО -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12 515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человек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068" y="3647707"/>
            <a:ext cx="1034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+mj-lt"/>
              </a:rPr>
              <a:t>Обучено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12 800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слушателей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34" y="4545368"/>
            <a:ext cx="772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Перевыполнение плана </a:t>
            </a:r>
            <a:r>
              <a:rPr lang="ru-RU" sz="3200" dirty="0">
                <a:solidFill>
                  <a:srgbClr val="0070C0"/>
                </a:solidFill>
                <a:latin typeface="+mj-lt"/>
              </a:rPr>
              <a:t>на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285 </a:t>
            </a:r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слушателей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46" y="2141894"/>
            <a:ext cx="2145847" cy="288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>
                <a:solidFill>
                  <a:srgbClr val="C00000"/>
                </a:solidFill>
              </a:rPr>
              <a:t>Показатели ПК в ГАУ ДПО РБ «БРИОП» за 2013-2015 </a:t>
            </a:r>
            <a:r>
              <a:rPr lang="ru-RU" b="1" dirty="0" err="1">
                <a:solidFill>
                  <a:srgbClr val="C00000"/>
                </a:solidFill>
              </a:rPr>
              <a:t>гг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652235"/>
              </p:ext>
            </p:extLst>
          </p:nvPr>
        </p:nvGraphicFramePr>
        <p:xfrm>
          <a:off x="1190358" y="1617292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76200"/>
            <a:ext cx="11296650" cy="1096962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>
                <a:solidFill>
                  <a:srgbClr val="0070C0"/>
                </a:solidFill>
              </a:rPr>
              <a:t>За три года Институтом реализовано </a:t>
            </a:r>
            <a:r>
              <a:rPr lang="ru-RU" b="1" dirty="0">
                <a:solidFill>
                  <a:srgbClr val="C00000"/>
                </a:solidFill>
              </a:rPr>
              <a:t>347 дополнительных </a:t>
            </a:r>
            <a:r>
              <a:rPr lang="ru-RU" b="1" dirty="0" smtClean="0">
                <a:solidFill>
                  <a:srgbClr val="C00000"/>
                </a:solidFill>
              </a:rPr>
              <a:t>профессиональных </a:t>
            </a:r>
            <a:r>
              <a:rPr lang="ru-RU" b="1" dirty="0">
                <a:solidFill>
                  <a:srgbClr val="C00000"/>
                </a:solidFill>
              </a:rPr>
              <a:t>программ </a:t>
            </a:r>
            <a:r>
              <a:rPr lang="ru-RU" b="1" dirty="0" smtClean="0">
                <a:solidFill>
                  <a:srgbClr val="0070C0"/>
                </a:solidFill>
              </a:rPr>
              <a:t>ПК, </a:t>
            </a:r>
            <a:r>
              <a:rPr lang="ru-RU" b="1" dirty="0">
                <a:solidFill>
                  <a:srgbClr val="0070C0"/>
                </a:solidFill>
              </a:rPr>
              <a:t>в том числе</a:t>
            </a:r>
            <a:endParaRPr lang="ru-RU" sz="2800" b="1" i="0" dirty="0">
              <a:solidFill>
                <a:srgbClr val="0070C0"/>
              </a:solidFill>
              <a:latin typeface="Plantagenet Cherokee"/>
            </a:endParaRPr>
          </a:p>
        </p:txBody>
      </p:sp>
      <p:graphicFrame>
        <p:nvGraphicFramePr>
          <p:cNvPr id="16" name="Объект 1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5307493"/>
              </p:ext>
            </p:extLst>
          </p:nvPr>
        </p:nvGraphicFramePr>
        <p:xfrm>
          <a:off x="685799" y="2295525"/>
          <a:ext cx="11229976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94"/>
                <a:gridCol w="1957294"/>
                <a:gridCol w="1957294"/>
                <a:gridCol w="2262720"/>
                <a:gridCol w="3095374"/>
              </a:tblGrid>
              <a:tr h="14007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 переподготовки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 </a:t>
                      </a:r>
                      <a:r>
                        <a:rPr lang="ru-RU" dirty="0" err="1" smtClean="0"/>
                        <a:t>профподготовки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младших воспитателей </a:t>
                      </a:r>
                    </a:p>
                  </a:txBody>
                  <a:tcPr anchor="ctr"/>
                </a:tc>
              </a:tr>
              <a:tr h="9995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0"/>
            <a:ext cx="11296650" cy="1096962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>
                <a:solidFill>
                  <a:srgbClr val="C00000"/>
                </a:solidFill>
              </a:rPr>
              <a:t>Участие в проектной деятельности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203217"/>
              </p:ext>
            </p:extLst>
          </p:nvPr>
        </p:nvGraphicFramePr>
        <p:xfrm>
          <a:off x="752031" y="1444242"/>
          <a:ext cx="10519872" cy="48059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38995"/>
                <a:gridCol w="849954"/>
                <a:gridCol w="2922662"/>
                <a:gridCol w="702223"/>
                <a:gridCol w="1306038"/>
              </a:tblGrid>
              <a:tr h="179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Название проекта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2013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2014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2015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Итого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353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ФЦПРО «Наша Новая школа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771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ФЦПРО «Развитие ГОУО» и «Реализация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профстандарта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338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322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179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МПГУ «Доступная среда»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179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РУДН «Русский язык как неродной»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539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Госпрограмма </a:t>
                      </a:r>
                      <a:r>
                        <a:rPr lang="ru-RU" sz="1600" dirty="0">
                          <a:effectLst/>
                        </a:rPr>
                        <a:t>«Сохранение и развитие бурятского языка в </a:t>
                      </a:r>
                      <a:r>
                        <a:rPr lang="ru-RU" sz="1600" dirty="0" smtClean="0">
                          <a:effectLst/>
                        </a:rPr>
                        <a:t>РБ на </a:t>
                      </a:r>
                      <a:r>
                        <a:rPr lang="ru-RU" sz="1600" dirty="0">
                          <a:effectLst/>
                        </a:rPr>
                        <a:t>2014-2020 </a:t>
                      </a:r>
                      <a:r>
                        <a:rPr lang="ru-RU" sz="1600" dirty="0" err="1">
                          <a:effectLst/>
                        </a:rPr>
                        <a:t>гг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719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Проблемно - аналитические, организационно  - методические  семинары, ПК с приглашением авторов учебников и федеральных издательств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152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3389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  <a:tr h="105276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4976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4" marR="531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76200"/>
            <a:ext cx="11296650" cy="1096962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Дополнительные образовательные услуги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graphicFrame>
        <p:nvGraphicFramePr>
          <p:cNvPr id="16" name="Объект 1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731500"/>
              </p:ext>
            </p:extLst>
          </p:nvPr>
        </p:nvGraphicFramePr>
        <p:xfrm>
          <a:off x="472153" y="1594770"/>
          <a:ext cx="11252678" cy="33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32"/>
                <a:gridCol w="1113070"/>
                <a:gridCol w="1961251"/>
                <a:gridCol w="2267294"/>
                <a:gridCol w="3101631"/>
              </a:tblGrid>
              <a:tr h="4419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4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обученных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54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Корпоративные заявки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0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обученных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1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Курсы ПК с применением электронного обучения и ДОТ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настоящее время в БРИОП действует адаптированная модель </a:t>
            </a:r>
            <a:r>
              <a:rPr lang="ru-RU" dirty="0" smtClean="0"/>
              <a:t>электронного персонифицированного </a:t>
            </a:r>
            <a:r>
              <a:rPr lang="ru-RU" dirty="0"/>
              <a:t>обучения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>
                <a:solidFill>
                  <a:srgbClr val="C00000"/>
                </a:solidFill>
              </a:rPr>
              <a:t>Институт </a:t>
            </a:r>
            <a:r>
              <a:rPr lang="ru-RU" b="1" dirty="0" smtClean="0">
                <a:solidFill>
                  <a:srgbClr val="C00000"/>
                </a:solidFill>
              </a:rPr>
              <a:t>как </a:t>
            </a:r>
            <a:r>
              <a:rPr lang="ru-RU" b="1" dirty="0">
                <a:solidFill>
                  <a:srgbClr val="C00000"/>
                </a:solidFill>
              </a:rPr>
              <a:t>открытая система</a:t>
            </a:r>
            <a:endParaRPr lang="ru-RU" sz="2800" b="1" i="0" dirty="0">
              <a:solidFill>
                <a:srgbClr val="C00000"/>
              </a:solidFill>
              <a:latin typeface="Plantagenet Cherokee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Курсы ПК с применением электронного обучения и ДОТ </a:t>
            </a:r>
            <a:endParaRPr lang="ru-RU" sz="2400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Формирование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плана 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– проспекта с учетом школьных и муниципальных заявок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Накопительная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система 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ПК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Адресное повышение квалификации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Содержание ПК</a:t>
            </a:r>
          </a:p>
          <a:p>
            <a:pPr lvl="0"/>
            <a:r>
              <a:rPr lang="ru-RU" sz="2400" dirty="0" err="1" smtClean="0">
                <a:solidFill>
                  <a:srgbClr val="0070C0"/>
                </a:solidFill>
                <a:latin typeface="+mj-lt"/>
              </a:rPr>
              <a:t>Тьюторское</a:t>
            </a: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 сопровождение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Консультационные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услуги </a:t>
            </a:r>
            <a:endParaRPr lang="ru-RU" sz="2400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Стажировки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  <a:p>
            <a:pPr lvl="0"/>
            <a:endParaRPr lang="ru-RU" sz="2400" dirty="0" smtClean="0"/>
          </a:p>
          <a:p>
            <a:pPr marL="0" lvl="0" indent="0">
              <a:buNone/>
            </a:pPr>
            <a:endParaRPr lang="en-US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961859"/>
            <a:ext cx="29146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c5481685146e1daa0866ad151669c77beee5d"/>
</p:tagLst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429</Words>
  <Application>Microsoft Office PowerPoint</Application>
  <PresentationFormat>Произвольный</PresentationFormat>
  <Paragraphs>134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Academic Literature 16x9</vt:lpstr>
      <vt:lpstr>О состоянии и перспективах развития процесса ПК педагогических работников</vt:lpstr>
      <vt:lpstr>Ключевая характеристика современного образования - рост неопределённости, сложности и разнообразия</vt:lpstr>
      <vt:lpstr>Госзадание Института на образовательную услугу</vt:lpstr>
      <vt:lpstr>Показатели ПК в ГАУ ДПО РБ «БРИОП» за 2013-2015 гг</vt:lpstr>
      <vt:lpstr>За три года Институтом реализовано 347 дополнительных профессиональных программ ПК, в том числе</vt:lpstr>
      <vt:lpstr>Участие в проектной деятельности</vt:lpstr>
      <vt:lpstr>Дополнительные образовательные услуги</vt:lpstr>
      <vt:lpstr>Курсы ПК с применением электронного обучения и ДОТ </vt:lpstr>
      <vt:lpstr>Институт как открытая система</vt:lpstr>
      <vt:lpstr>Активные формы обучения</vt:lpstr>
      <vt:lpstr> Динамика удовлетворенности качеством образовательных услуг</vt:lpstr>
      <vt:lpstr>Проблемы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2016-02-15T02:19:43Z</dcterms:created>
  <dcterms:modified xsi:type="dcterms:W3CDTF">2016-02-16T03:32:32Z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