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376" r:id="rId3"/>
    <p:sldId id="381" r:id="rId4"/>
    <p:sldId id="369" r:id="rId5"/>
    <p:sldId id="400" r:id="rId6"/>
    <p:sldId id="399" r:id="rId7"/>
    <p:sldId id="401" r:id="rId8"/>
    <p:sldId id="402" r:id="rId9"/>
    <p:sldId id="406" r:id="rId10"/>
    <p:sldId id="390" r:id="rId11"/>
    <p:sldId id="367" r:id="rId12"/>
    <p:sldId id="403" r:id="rId13"/>
    <p:sldId id="391" r:id="rId14"/>
    <p:sldId id="393" r:id="rId15"/>
    <p:sldId id="405" r:id="rId16"/>
    <p:sldId id="404" r:id="rId17"/>
    <p:sldId id="394" r:id="rId18"/>
    <p:sldId id="407" r:id="rId19"/>
    <p:sldId id="398" r:id="rId20"/>
    <p:sldId id="287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4B8E4"/>
    <a:srgbClr val="8E0000"/>
    <a:srgbClr val="8A0000"/>
    <a:srgbClr val="6A5288"/>
    <a:srgbClr val="001746"/>
    <a:srgbClr val="FF4747"/>
    <a:srgbClr val="FFC5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Результаты</a:t>
            </a:r>
            <a:r>
              <a:rPr lang="ru-RU" sz="1200" baseline="0" dirty="0"/>
              <a:t> участия сборной Республики Бурятия в Финале Национального чемпионата в </a:t>
            </a:r>
            <a:r>
              <a:rPr lang="ru-RU" sz="1200" baseline="0" dirty="0" smtClean="0"/>
              <a:t>СФО </a:t>
            </a:r>
          </a:p>
          <a:p>
            <a:pPr>
              <a:defRPr/>
            </a:pPr>
            <a:r>
              <a:rPr lang="ru-RU" sz="1200" baseline="0" dirty="0" smtClean="0"/>
              <a:t>по годам</a:t>
            </a:r>
            <a:endParaRPr lang="ru-RU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золото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бронза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axId val="71274880"/>
        <c:axId val="71276416"/>
      </c:barChart>
      <c:catAx>
        <c:axId val="71274880"/>
        <c:scaling>
          <c:orientation val="minMax"/>
        </c:scaling>
        <c:axPos val="b"/>
        <c:numFmt formatCode="General" sourceLinked="1"/>
        <c:tickLblPos val="nextTo"/>
        <c:crossAx val="71276416"/>
        <c:crosses val="autoZero"/>
        <c:auto val="1"/>
        <c:lblAlgn val="ctr"/>
        <c:lblOffset val="100"/>
      </c:catAx>
      <c:valAx>
        <c:axId val="71276416"/>
        <c:scaling>
          <c:orientation val="minMax"/>
        </c:scaling>
        <c:axPos val="l"/>
        <c:majorGridlines/>
        <c:numFmt formatCode="General" sourceLinked="1"/>
        <c:tickLblPos val="nextTo"/>
        <c:crossAx val="71274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023A9-D543-4350-8CA1-12EC8FEF5FB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F6757-C93B-47E4-B562-D3700991996C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Авиационный промышленный кластер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55AFC16A-D51A-4F5A-BD2F-E108A2B80923}" type="parTrans" cxnId="{06976ED9-ADBC-4763-B7A7-B32C95AA7F9E}">
      <dgm:prSet/>
      <dgm:spPr/>
      <dgm:t>
        <a:bodyPr/>
        <a:lstStyle/>
        <a:p>
          <a:endParaRPr lang="ru-RU"/>
        </a:p>
      </dgm:t>
    </dgm:pt>
    <dgm:pt modelId="{2248ACC2-E622-41A6-B80A-DC762273D1A8}" type="sibTrans" cxnId="{06976ED9-ADBC-4763-B7A7-B32C95AA7F9E}">
      <dgm:prSet/>
      <dgm:spPr/>
      <dgm:t>
        <a:bodyPr/>
        <a:lstStyle/>
        <a:p>
          <a:endParaRPr lang="ru-RU"/>
        </a:p>
      </dgm:t>
    </dgm:pt>
    <dgm:pt modelId="{89390E5D-8BC5-4FAE-BF72-0EF8546E099A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Авиационный техникум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44E8CF2A-905F-4A9E-B191-2CCB5250C10A}" type="parTrans" cxnId="{ED159139-CB1C-43DE-BC35-3177F0E60C52}">
      <dgm:prSet/>
      <dgm:spPr/>
      <dgm:t>
        <a:bodyPr/>
        <a:lstStyle/>
        <a:p>
          <a:endParaRPr lang="ru-RU"/>
        </a:p>
      </dgm:t>
    </dgm:pt>
    <dgm:pt modelId="{0352C078-0891-4AE6-81AC-617B659C0AD8}" type="sibTrans" cxnId="{ED159139-CB1C-43DE-BC35-3177F0E60C52}">
      <dgm:prSet/>
      <dgm:spPr/>
      <dgm:t>
        <a:bodyPr/>
        <a:lstStyle/>
        <a:p>
          <a:endParaRPr lang="ru-RU"/>
        </a:p>
      </dgm:t>
    </dgm:pt>
    <dgm:pt modelId="{7B699F35-4565-46F5-AD0F-26ABE31AC99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ОАО «Улан-Удэнский авиационный завод»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41FD7D9-D944-4CEC-92B8-95B085E03EF7}" type="parTrans" cxnId="{951C8E87-6A9C-4F01-8676-459FFF6CDA86}">
      <dgm:prSet/>
      <dgm:spPr/>
      <dgm:t>
        <a:bodyPr/>
        <a:lstStyle/>
        <a:p>
          <a:endParaRPr lang="ru-RU"/>
        </a:p>
      </dgm:t>
    </dgm:pt>
    <dgm:pt modelId="{3D1AE3F7-F07A-4FCC-9044-DB95D80841B0}" type="sibTrans" cxnId="{951C8E87-6A9C-4F01-8676-459FFF6CDA86}">
      <dgm:prSet/>
      <dgm:spPr/>
      <dgm:t>
        <a:bodyPr/>
        <a:lstStyle/>
        <a:p>
          <a:endParaRPr lang="ru-RU"/>
        </a:p>
      </dgm:t>
    </dgm:pt>
    <dgm:pt modelId="{E4E684CC-DBE2-4A24-B22D-0F1F00AAE7A8}" type="pres">
      <dgm:prSet presAssocID="{528023A9-D543-4350-8CA1-12EC8FEF5F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A2A9A6-8D53-486E-94DB-AB940B27A10C}" type="pres">
      <dgm:prSet presAssocID="{E6CF6757-C93B-47E4-B562-D3700991996C}" presName="centerShape" presStyleLbl="node0" presStyleIdx="0" presStyleCnt="1" custScaleX="127998" custScaleY="127998"/>
      <dgm:spPr/>
      <dgm:t>
        <a:bodyPr/>
        <a:lstStyle/>
        <a:p>
          <a:endParaRPr lang="ru-RU"/>
        </a:p>
      </dgm:t>
    </dgm:pt>
    <dgm:pt modelId="{8417E957-2B87-45DB-940B-77152D49ED7F}" type="pres">
      <dgm:prSet presAssocID="{89390E5D-8BC5-4FAE-BF72-0EF8546E099A}" presName="node" presStyleLbl="node1" presStyleIdx="0" presStyleCnt="2" custScaleX="140200" custScaleY="11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9C1A-D0A0-414B-8B91-05BFCD86D425}" type="pres">
      <dgm:prSet presAssocID="{89390E5D-8BC5-4FAE-BF72-0EF8546E099A}" presName="dummy" presStyleCnt="0"/>
      <dgm:spPr/>
    </dgm:pt>
    <dgm:pt modelId="{3F6E3B29-5FDB-42B0-85DF-BDADC7F43A0B}" type="pres">
      <dgm:prSet presAssocID="{0352C078-0891-4AE6-81AC-617B659C0AD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D3AACA9-F734-4641-B8EC-9615B3E40D1C}" type="pres">
      <dgm:prSet presAssocID="{7B699F35-4565-46F5-AD0F-26ABE31AC996}" presName="node" presStyleLbl="node1" presStyleIdx="1" presStyleCnt="2" custScaleX="132427" custScaleY="11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EC6CA-60D9-45B9-8104-9B194BA43B85}" type="pres">
      <dgm:prSet presAssocID="{7B699F35-4565-46F5-AD0F-26ABE31AC996}" presName="dummy" presStyleCnt="0"/>
      <dgm:spPr/>
    </dgm:pt>
    <dgm:pt modelId="{A0C38C0F-72D1-4B49-AB98-A026E42AB607}" type="pres">
      <dgm:prSet presAssocID="{3D1AE3F7-F07A-4FCC-9044-DB95D80841B0}" presName="sibTrans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F49F4B99-F091-4959-87E6-23569F495A31}" type="presOf" srcId="{528023A9-D543-4350-8CA1-12EC8FEF5FBE}" destId="{E4E684CC-DBE2-4A24-B22D-0F1F00AAE7A8}" srcOrd="0" destOrd="0" presId="urn:microsoft.com/office/officeart/2005/8/layout/radial6"/>
    <dgm:cxn modelId="{E5C32A0B-A8B9-4F41-A979-04661BC71AA9}" type="presOf" srcId="{7B699F35-4565-46F5-AD0F-26ABE31AC996}" destId="{5D3AACA9-F734-4641-B8EC-9615B3E40D1C}" srcOrd="0" destOrd="0" presId="urn:microsoft.com/office/officeart/2005/8/layout/radial6"/>
    <dgm:cxn modelId="{CA48CAC3-6D82-49B8-A95C-4A4263C741BB}" type="presOf" srcId="{3D1AE3F7-F07A-4FCC-9044-DB95D80841B0}" destId="{A0C38C0F-72D1-4B49-AB98-A026E42AB607}" srcOrd="0" destOrd="0" presId="urn:microsoft.com/office/officeart/2005/8/layout/radial6"/>
    <dgm:cxn modelId="{C7D7DE94-3112-4495-B58B-4383DFF2E346}" type="presOf" srcId="{0352C078-0891-4AE6-81AC-617B659C0AD8}" destId="{3F6E3B29-5FDB-42B0-85DF-BDADC7F43A0B}" srcOrd="0" destOrd="0" presId="urn:microsoft.com/office/officeart/2005/8/layout/radial6"/>
    <dgm:cxn modelId="{A4E2D311-0135-4C2A-9B10-3744268474A0}" type="presOf" srcId="{E6CF6757-C93B-47E4-B562-D3700991996C}" destId="{CEA2A9A6-8D53-486E-94DB-AB940B27A10C}" srcOrd="0" destOrd="0" presId="urn:microsoft.com/office/officeart/2005/8/layout/radial6"/>
    <dgm:cxn modelId="{951C8E87-6A9C-4F01-8676-459FFF6CDA86}" srcId="{E6CF6757-C93B-47E4-B562-D3700991996C}" destId="{7B699F35-4565-46F5-AD0F-26ABE31AC996}" srcOrd="1" destOrd="0" parTransId="{D41FD7D9-D944-4CEC-92B8-95B085E03EF7}" sibTransId="{3D1AE3F7-F07A-4FCC-9044-DB95D80841B0}"/>
    <dgm:cxn modelId="{921A2DA4-C038-45EB-909F-E8188C282913}" type="presOf" srcId="{89390E5D-8BC5-4FAE-BF72-0EF8546E099A}" destId="{8417E957-2B87-45DB-940B-77152D49ED7F}" srcOrd="0" destOrd="0" presId="urn:microsoft.com/office/officeart/2005/8/layout/radial6"/>
    <dgm:cxn modelId="{ED159139-CB1C-43DE-BC35-3177F0E60C52}" srcId="{E6CF6757-C93B-47E4-B562-D3700991996C}" destId="{89390E5D-8BC5-4FAE-BF72-0EF8546E099A}" srcOrd="0" destOrd="0" parTransId="{44E8CF2A-905F-4A9E-B191-2CCB5250C10A}" sibTransId="{0352C078-0891-4AE6-81AC-617B659C0AD8}"/>
    <dgm:cxn modelId="{06976ED9-ADBC-4763-B7A7-B32C95AA7F9E}" srcId="{528023A9-D543-4350-8CA1-12EC8FEF5FBE}" destId="{E6CF6757-C93B-47E4-B562-D3700991996C}" srcOrd="0" destOrd="0" parTransId="{55AFC16A-D51A-4F5A-BD2F-E108A2B80923}" sibTransId="{2248ACC2-E622-41A6-B80A-DC762273D1A8}"/>
    <dgm:cxn modelId="{553DEFCF-19AA-4227-9A73-C373DCEC9AD9}" type="presParOf" srcId="{E4E684CC-DBE2-4A24-B22D-0F1F00AAE7A8}" destId="{CEA2A9A6-8D53-486E-94DB-AB940B27A10C}" srcOrd="0" destOrd="0" presId="urn:microsoft.com/office/officeart/2005/8/layout/radial6"/>
    <dgm:cxn modelId="{43060C84-0D24-4AB1-AAB9-EE1418633F46}" type="presParOf" srcId="{E4E684CC-DBE2-4A24-B22D-0F1F00AAE7A8}" destId="{8417E957-2B87-45DB-940B-77152D49ED7F}" srcOrd="1" destOrd="0" presId="urn:microsoft.com/office/officeart/2005/8/layout/radial6"/>
    <dgm:cxn modelId="{AFF70100-DD01-4586-95BF-92D567A73073}" type="presParOf" srcId="{E4E684CC-DBE2-4A24-B22D-0F1F00AAE7A8}" destId="{6FB19C1A-D0A0-414B-8B91-05BFCD86D425}" srcOrd="2" destOrd="0" presId="urn:microsoft.com/office/officeart/2005/8/layout/radial6"/>
    <dgm:cxn modelId="{ACA548CA-27FD-4665-B786-C0D25502288C}" type="presParOf" srcId="{E4E684CC-DBE2-4A24-B22D-0F1F00AAE7A8}" destId="{3F6E3B29-5FDB-42B0-85DF-BDADC7F43A0B}" srcOrd="3" destOrd="0" presId="urn:microsoft.com/office/officeart/2005/8/layout/radial6"/>
    <dgm:cxn modelId="{04408AEE-EB7C-4AC0-988C-A4A601F0A9D2}" type="presParOf" srcId="{E4E684CC-DBE2-4A24-B22D-0F1F00AAE7A8}" destId="{5D3AACA9-F734-4641-B8EC-9615B3E40D1C}" srcOrd="4" destOrd="0" presId="urn:microsoft.com/office/officeart/2005/8/layout/radial6"/>
    <dgm:cxn modelId="{F841E832-ABBA-4F89-864B-7DB44507D02E}" type="presParOf" srcId="{E4E684CC-DBE2-4A24-B22D-0F1F00AAE7A8}" destId="{BE3EC6CA-60D9-45B9-8104-9B194BA43B85}" srcOrd="5" destOrd="0" presId="urn:microsoft.com/office/officeart/2005/8/layout/radial6"/>
    <dgm:cxn modelId="{253EF8CC-3ED1-4AD7-9302-69F47705A9C3}" type="presParOf" srcId="{E4E684CC-DBE2-4A24-B22D-0F1F00AAE7A8}" destId="{A0C38C0F-72D1-4B49-AB98-A026E42AB607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E0600-FFED-4145-AAA1-64EA1075FDB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DE459D9-ECF1-41F6-B44A-E6482F0B3A9F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Смотр-конкурс по определению рейтинга профессиональных образовательных организаций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F6A35E-3E5E-439A-A3BF-4A2F86A7EF21}" type="parTrans" cxnId="{41B49A86-2F23-4B27-BDD8-A4B1710D3EB0}">
      <dgm:prSet/>
      <dgm:spPr/>
      <dgm:t>
        <a:bodyPr/>
        <a:lstStyle/>
        <a:p>
          <a:endParaRPr lang="ru-RU"/>
        </a:p>
      </dgm:t>
    </dgm:pt>
    <dgm:pt modelId="{91686178-2A9C-4AD1-845D-9D417A0BF665}" type="sibTrans" cxnId="{41B49A86-2F23-4B27-BDD8-A4B1710D3EB0}">
      <dgm:prSet/>
      <dgm:spPr/>
      <dgm:t>
        <a:bodyPr/>
        <a:lstStyle/>
        <a:p>
          <a:endParaRPr lang="ru-RU"/>
        </a:p>
      </dgm:t>
    </dgm:pt>
    <dgm:pt modelId="{AE32C15C-D8B2-45DF-A722-6B7A5D6E9830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Трехстороннее соглашение между ТПП РБ, СПП РБ и МОиН РБ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Октябрь 2011 г.</a:t>
          </a:r>
        </a:p>
      </dgm:t>
    </dgm:pt>
    <dgm:pt modelId="{E85B5B2A-1180-4A17-9254-16DE6A98CD3B}" type="parTrans" cxnId="{D3AD6063-895E-4A4D-AB58-B49B9D060562}">
      <dgm:prSet/>
      <dgm:spPr/>
      <dgm:t>
        <a:bodyPr/>
        <a:lstStyle/>
        <a:p>
          <a:endParaRPr lang="ru-RU"/>
        </a:p>
      </dgm:t>
    </dgm:pt>
    <dgm:pt modelId="{5D99B857-C0B9-4948-8716-90E957084EF9}" type="sibTrans" cxnId="{D3AD6063-895E-4A4D-AB58-B49B9D060562}">
      <dgm:prSet/>
      <dgm:spPr/>
      <dgm:t>
        <a:bodyPr/>
        <a:lstStyle/>
        <a:p>
          <a:endParaRPr lang="ru-RU"/>
        </a:p>
      </dgm:t>
    </dgm:pt>
    <dgm:pt modelId="{B1918445-D5C8-4C8D-986C-18622CD6FB7D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Регионального агентства развития и оценки качества образования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 2014 г.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8AFBFC-62CB-4F0A-93EE-EE232B5B2593}" type="parTrans" cxnId="{B1D4F839-98B4-4A0D-9AF2-736ABC31CBE2}">
      <dgm:prSet/>
      <dgm:spPr/>
      <dgm:t>
        <a:bodyPr/>
        <a:lstStyle/>
        <a:p>
          <a:endParaRPr lang="ru-RU"/>
        </a:p>
      </dgm:t>
    </dgm:pt>
    <dgm:pt modelId="{4CCE1C26-C720-46C0-85FD-4C8D082173D7}" type="sibTrans" cxnId="{B1D4F839-98B4-4A0D-9AF2-736ABC31CBE2}">
      <dgm:prSet/>
      <dgm:spPr/>
      <dgm:t>
        <a:bodyPr/>
        <a:lstStyle/>
        <a:p>
          <a:endParaRPr lang="ru-RU"/>
        </a:p>
      </dgm:t>
    </dgm:pt>
    <dgm:pt modelId="{E4DC967B-0BF2-45B4-BCE1-19701520FBFE}" type="pres">
      <dgm:prSet presAssocID="{936E0600-FFED-4145-AAA1-64EA1075FDBB}" presName="Name0" presStyleCnt="0">
        <dgm:presLayoutVars>
          <dgm:dir/>
          <dgm:animLvl val="lvl"/>
          <dgm:resizeHandles val="exact"/>
        </dgm:presLayoutVars>
      </dgm:prSet>
      <dgm:spPr/>
    </dgm:pt>
    <dgm:pt modelId="{7E4FA904-7C40-438E-951B-44B64A3FF8BC}" type="pres">
      <dgm:prSet presAssocID="{6DE459D9-ECF1-41F6-B44A-E6482F0B3A9F}" presName="parTxOnly" presStyleLbl="node1" presStyleIdx="0" presStyleCnt="3" custLinFactNeighborX="32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295A-3D83-42D0-8520-9E281F8E7440}" type="pres">
      <dgm:prSet presAssocID="{91686178-2A9C-4AD1-845D-9D417A0BF665}" presName="parTxOnlySpace" presStyleCnt="0"/>
      <dgm:spPr/>
    </dgm:pt>
    <dgm:pt modelId="{7D166E31-BD92-44E4-BAC8-C8A9A1356349}" type="pres">
      <dgm:prSet presAssocID="{AE32C15C-D8B2-45DF-A722-6B7A5D6E9830}" presName="parTxOnly" presStyleLbl="node1" presStyleIdx="1" presStyleCnt="3" custLinFactNeighborX="25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8CFA3-2FD6-4C5A-826B-00035BF3BCF1}" type="pres">
      <dgm:prSet presAssocID="{5D99B857-C0B9-4948-8716-90E957084EF9}" presName="parTxOnlySpace" presStyleCnt="0"/>
      <dgm:spPr/>
    </dgm:pt>
    <dgm:pt modelId="{5E68EE92-1B15-41B6-B681-D86CB5F7FA5F}" type="pres">
      <dgm:prSet presAssocID="{B1918445-D5C8-4C8D-986C-18622CD6FB7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5A3BE-C793-4986-BEE6-A9A12F67266E}" type="presOf" srcId="{6DE459D9-ECF1-41F6-B44A-E6482F0B3A9F}" destId="{7E4FA904-7C40-438E-951B-44B64A3FF8BC}" srcOrd="0" destOrd="0" presId="urn:microsoft.com/office/officeart/2005/8/layout/chevron1"/>
    <dgm:cxn modelId="{1BC529D0-994A-4B94-89F0-5C6E2EADEB5E}" type="presOf" srcId="{936E0600-FFED-4145-AAA1-64EA1075FDBB}" destId="{E4DC967B-0BF2-45B4-BCE1-19701520FBFE}" srcOrd="0" destOrd="0" presId="urn:microsoft.com/office/officeart/2005/8/layout/chevron1"/>
    <dgm:cxn modelId="{D3AD6063-895E-4A4D-AB58-B49B9D060562}" srcId="{936E0600-FFED-4145-AAA1-64EA1075FDBB}" destId="{AE32C15C-D8B2-45DF-A722-6B7A5D6E9830}" srcOrd="1" destOrd="0" parTransId="{E85B5B2A-1180-4A17-9254-16DE6A98CD3B}" sibTransId="{5D99B857-C0B9-4948-8716-90E957084EF9}"/>
    <dgm:cxn modelId="{B1D4F839-98B4-4A0D-9AF2-736ABC31CBE2}" srcId="{936E0600-FFED-4145-AAA1-64EA1075FDBB}" destId="{B1918445-D5C8-4C8D-986C-18622CD6FB7D}" srcOrd="2" destOrd="0" parTransId="{2F8AFBFC-62CB-4F0A-93EE-EE232B5B2593}" sibTransId="{4CCE1C26-C720-46C0-85FD-4C8D082173D7}"/>
    <dgm:cxn modelId="{5C0778D4-67B5-4022-BDC3-A8EE2EC5FE5A}" type="presOf" srcId="{AE32C15C-D8B2-45DF-A722-6B7A5D6E9830}" destId="{7D166E31-BD92-44E4-BAC8-C8A9A1356349}" srcOrd="0" destOrd="0" presId="urn:microsoft.com/office/officeart/2005/8/layout/chevron1"/>
    <dgm:cxn modelId="{41B49A86-2F23-4B27-BDD8-A4B1710D3EB0}" srcId="{936E0600-FFED-4145-AAA1-64EA1075FDBB}" destId="{6DE459D9-ECF1-41F6-B44A-E6482F0B3A9F}" srcOrd="0" destOrd="0" parTransId="{6AF6A35E-3E5E-439A-A3BF-4A2F86A7EF21}" sibTransId="{91686178-2A9C-4AD1-845D-9D417A0BF665}"/>
    <dgm:cxn modelId="{4006910B-6BD2-4773-A3B7-450DCEF2FA3A}" type="presOf" srcId="{B1918445-D5C8-4C8D-986C-18622CD6FB7D}" destId="{5E68EE92-1B15-41B6-B681-D86CB5F7FA5F}" srcOrd="0" destOrd="0" presId="urn:microsoft.com/office/officeart/2005/8/layout/chevron1"/>
    <dgm:cxn modelId="{DF992C0D-15CF-49B5-9C67-EA0835F0D6F5}" type="presParOf" srcId="{E4DC967B-0BF2-45B4-BCE1-19701520FBFE}" destId="{7E4FA904-7C40-438E-951B-44B64A3FF8BC}" srcOrd="0" destOrd="0" presId="urn:microsoft.com/office/officeart/2005/8/layout/chevron1"/>
    <dgm:cxn modelId="{59B049E9-DDB0-49BB-AA74-4A1D29A22165}" type="presParOf" srcId="{E4DC967B-0BF2-45B4-BCE1-19701520FBFE}" destId="{9F35295A-3D83-42D0-8520-9E281F8E7440}" srcOrd="1" destOrd="0" presId="urn:microsoft.com/office/officeart/2005/8/layout/chevron1"/>
    <dgm:cxn modelId="{AE94ABD6-0453-4423-841A-5EC575B28775}" type="presParOf" srcId="{E4DC967B-0BF2-45B4-BCE1-19701520FBFE}" destId="{7D166E31-BD92-44E4-BAC8-C8A9A1356349}" srcOrd="2" destOrd="0" presId="urn:microsoft.com/office/officeart/2005/8/layout/chevron1"/>
    <dgm:cxn modelId="{637333E2-C956-46D0-9E66-8A68E765841E}" type="presParOf" srcId="{E4DC967B-0BF2-45B4-BCE1-19701520FBFE}" destId="{8E68CFA3-2FD6-4C5A-826B-00035BF3BCF1}" srcOrd="3" destOrd="0" presId="urn:microsoft.com/office/officeart/2005/8/layout/chevron1"/>
    <dgm:cxn modelId="{7522BFAD-F81D-4D33-8B89-5C48866E66DA}" type="presParOf" srcId="{E4DC967B-0BF2-45B4-BCE1-19701520FBFE}" destId="{5E68EE92-1B15-41B6-B681-D86CB5F7FA5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228EA-1E05-4746-97E9-A025AA0F21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DE761-2426-4E54-B4FA-D7E49916313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4D51F3C-89FF-4339-9BAA-DAC16568A84A}" type="parTrans" cxnId="{A341F85C-42AF-4A6A-9959-8CE887E3B0E6}">
      <dgm:prSet/>
      <dgm:spPr/>
      <dgm:t>
        <a:bodyPr/>
        <a:lstStyle/>
        <a:p>
          <a:endParaRPr lang="ru-RU"/>
        </a:p>
      </dgm:t>
    </dgm:pt>
    <dgm:pt modelId="{19F09515-E02A-435B-A42A-4E8E691CF690}" type="sibTrans" cxnId="{A341F85C-42AF-4A6A-9959-8CE887E3B0E6}">
      <dgm:prSet/>
      <dgm:spPr/>
      <dgm:t>
        <a:bodyPr/>
        <a:lstStyle/>
        <a:p>
          <a:endParaRPr lang="ru-RU"/>
        </a:p>
      </dgm:t>
    </dgm:pt>
    <dgm:pt modelId="{12BCFD9B-35BC-4534-AA1E-A4D46F914D9B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привлечение  предприятий, организаций,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бизнес-партнеров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к организации и проведению чемпионатов WorldSkills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39139D5D-DE77-4617-8CF6-F5A4B7C59697}" type="parTrans" cxnId="{E3DD2F90-5E02-42AA-BFFC-302EB9ED9150}">
      <dgm:prSet/>
      <dgm:spPr/>
      <dgm:t>
        <a:bodyPr/>
        <a:lstStyle/>
        <a:p>
          <a:endParaRPr lang="ru-RU"/>
        </a:p>
      </dgm:t>
    </dgm:pt>
    <dgm:pt modelId="{E37E5A34-1028-47D7-BDFF-4CACCDCE6DF1}" type="sibTrans" cxnId="{E3DD2F90-5E02-42AA-BFFC-302EB9ED9150}">
      <dgm:prSet/>
      <dgm:spPr/>
      <dgm:t>
        <a:bodyPr/>
        <a:lstStyle/>
        <a:p>
          <a:endParaRPr lang="ru-RU"/>
        </a:p>
      </dgm:t>
    </dgm:pt>
    <dgm:pt modelId="{EF10120C-B633-4861-AD2A-B38EE33AF1B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9D7D4FB-F82B-47F7-B626-BB4A5C24F8CA}" type="parTrans" cxnId="{E40F7A20-819E-414C-A294-3040DA90FE17}">
      <dgm:prSet/>
      <dgm:spPr/>
      <dgm:t>
        <a:bodyPr/>
        <a:lstStyle/>
        <a:p>
          <a:endParaRPr lang="ru-RU"/>
        </a:p>
      </dgm:t>
    </dgm:pt>
    <dgm:pt modelId="{64A3F72C-8C17-43B7-9550-2142E9142C8D}" type="sibTrans" cxnId="{E40F7A20-819E-414C-A294-3040DA90FE17}">
      <dgm:prSet/>
      <dgm:spPr/>
      <dgm:t>
        <a:bodyPr/>
        <a:lstStyle/>
        <a:p>
          <a:endParaRPr lang="ru-RU"/>
        </a:p>
      </dgm:t>
    </dgm:pt>
    <dgm:pt modelId="{C51FEFF0-302F-4FE1-9F54-BCE09F88898A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создание расширенного экспертного сообщества по различным компетенциям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E11DCA32-CF26-490F-86FA-685B94D41022}" type="parTrans" cxnId="{79216CAB-7CF7-40CC-981F-2B7369E019CC}">
      <dgm:prSet/>
      <dgm:spPr/>
      <dgm:t>
        <a:bodyPr/>
        <a:lstStyle/>
        <a:p>
          <a:endParaRPr lang="ru-RU"/>
        </a:p>
      </dgm:t>
    </dgm:pt>
    <dgm:pt modelId="{FA4DF398-D662-490A-A648-C6399917C172}" type="sibTrans" cxnId="{79216CAB-7CF7-40CC-981F-2B7369E019CC}">
      <dgm:prSet/>
      <dgm:spPr/>
      <dgm:t>
        <a:bodyPr/>
        <a:lstStyle/>
        <a:p>
          <a:endParaRPr lang="ru-RU"/>
        </a:p>
      </dgm:t>
    </dgm:pt>
    <dgm:pt modelId="{E8E27EA4-E8AD-4201-AC35-4893FD68D83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A457D81-9C90-4FCE-9CE4-F7A106220F19}" type="parTrans" cxnId="{2D29E599-9BD3-4F13-852D-93E30C92B8FA}">
      <dgm:prSet/>
      <dgm:spPr/>
      <dgm:t>
        <a:bodyPr/>
        <a:lstStyle/>
        <a:p>
          <a:endParaRPr lang="ru-RU"/>
        </a:p>
      </dgm:t>
    </dgm:pt>
    <dgm:pt modelId="{9806AD92-2B38-4666-B7CE-89EC0094696A}" type="sibTrans" cxnId="{2D29E599-9BD3-4F13-852D-93E30C92B8FA}">
      <dgm:prSet/>
      <dgm:spPr/>
      <dgm:t>
        <a:bodyPr/>
        <a:lstStyle/>
        <a:p>
          <a:endParaRPr lang="ru-RU"/>
        </a:p>
      </dgm:t>
    </dgm:pt>
    <dgm:pt modelId="{BD00AA72-3DF2-4E23-AD8F-FD88F2F07BD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4D481A1-6785-472D-880D-CE21E5C657B0}" type="parTrans" cxnId="{DC6FE5DC-8042-4E3D-A52A-43C723FDD646}">
      <dgm:prSet/>
      <dgm:spPr/>
      <dgm:t>
        <a:bodyPr/>
        <a:lstStyle/>
        <a:p>
          <a:endParaRPr lang="ru-RU"/>
        </a:p>
      </dgm:t>
    </dgm:pt>
    <dgm:pt modelId="{A6CF5064-79BA-48B2-8B5E-080E1E032D7D}" type="sibTrans" cxnId="{DC6FE5DC-8042-4E3D-A52A-43C723FDD646}">
      <dgm:prSet/>
      <dgm:spPr/>
      <dgm:t>
        <a:bodyPr/>
        <a:lstStyle/>
        <a:p>
          <a:endParaRPr lang="ru-RU"/>
        </a:p>
      </dgm:t>
    </dgm:pt>
    <dgm:pt modelId="{330B83B8-CE64-463C-9104-23A599A0AF56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44A3DE0E-00F9-4549-A515-78C78EE99710}" type="parTrans" cxnId="{4BEADAEC-8560-4019-AECB-18BB84D671D4}">
      <dgm:prSet/>
      <dgm:spPr/>
      <dgm:t>
        <a:bodyPr/>
        <a:lstStyle/>
        <a:p>
          <a:endParaRPr lang="ru-RU"/>
        </a:p>
      </dgm:t>
    </dgm:pt>
    <dgm:pt modelId="{0A3AE56F-CD12-4950-AC71-23CBB08C03BD}" type="sibTrans" cxnId="{4BEADAEC-8560-4019-AECB-18BB84D671D4}">
      <dgm:prSet/>
      <dgm:spPr/>
      <dgm:t>
        <a:bodyPr/>
        <a:lstStyle/>
        <a:p>
          <a:endParaRPr lang="ru-RU"/>
        </a:p>
      </dgm:t>
    </dgm:pt>
    <dgm:pt modelId="{9927358E-4DC9-45A3-BC3A-610172D7F54B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создание специализированных центров компетенций на базе профессиональных образовательных организаций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2282AC57-7175-455F-AA17-21318FA93191}" type="parTrans" cxnId="{CBD7BBE5-3554-419E-9ABF-DEC2546DF92C}">
      <dgm:prSet/>
      <dgm:spPr/>
      <dgm:t>
        <a:bodyPr/>
        <a:lstStyle/>
        <a:p>
          <a:endParaRPr lang="ru-RU"/>
        </a:p>
      </dgm:t>
    </dgm:pt>
    <dgm:pt modelId="{5E6533F0-147A-4DFA-A558-C2690BB3E44C}" type="sibTrans" cxnId="{CBD7BBE5-3554-419E-9ABF-DEC2546DF92C}">
      <dgm:prSet/>
      <dgm:spPr/>
      <dgm:t>
        <a:bodyPr/>
        <a:lstStyle/>
        <a:p>
          <a:endParaRPr lang="ru-RU"/>
        </a:p>
      </dgm:t>
    </dgm:pt>
    <dgm:pt modelId="{19889065-3DF6-4764-ACA2-A6621F7F28DE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внедрение методики и конкурсных заданий WorldSkills в процедуру проведения государственной итоговой аттестации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B0C199B5-3028-4C94-AEDE-D86C10C8273C}" type="parTrans" cxnId="{E0620C57-5351-4364-BBDE-73391F9A1461}">
      <dgm:prSet/>
      <dgm:spPr/>
      <dgm:t>
        <a:bodyPr/>
        <a:lstStyle/>
        <a:p>
          <a:endParaRPr lang="ru-RU"/>
        </a:p>
      </dgm:t>
    </dgm:pt>
    <dgm:pt modelId="{5294BBE2-4BE4-4682-BC14-DF6ED698790A}" type="sibTrans" cxnId="{E0620C57-5351-4364-BBDE-73391F9A1461}">
      <dgm:prSet/>
      <dgm:spPr/>
      <dgm:t>
        <a:bodyPr/>
        <a:lstStyle/>
        <a:p>
          <a:endParaRPr lang="ru-RU"/>
        </a:p>
      </dgm:t>
    </dgm:pt>
    <dgm:pt modelId="{EED9BC9D-95AB-45FA-84B0-1D49BFCD91EF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организация профориентационной работы со школьниками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A48D2810-5368-48C2-8F51-99AB688DA271}" type="parTrans" cxnId="{C2E918DF-69A5-4539-980D-86C88C80F6FA}">
      <dgm:prSet/>
      <dgm:spPr/>
      <dgm:t>
        <a:bodyPr/>
        <a:lstStyle/>
        <a:p>
          <a:endParaRPr lang="ru-RU"/>
        </a:p>
      </dgm:t>
    </dgm:pt>
    <dgm:pt modelId="{FAFA9ACF-B3AD-4AD6-9B4F-8093F3D86657}" type="sibTrans" cxnId="{C2E918DF-69A5-4539-980D-86C88C80F6FA}">
      <dgm:prSet/>
      <dgm:spPr/>
      <dgm:t>
        <a:bodyPr/>
        <a:lstStyle/>
        <a:p>
          <a:endParaRPr lang="ru-RU"/>
        </a:p>
      </dgm:t>
    </dgm:pt>
    <dgm:pt modelId="{46890592-777D-4027-9AC9-02A66E3B7BF7}" type="pres">
      <dgm:prSet presAssocID="{F1F228EA-1E05-4746-97E9-A025AA0F21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C7A99-BA9E-46AF-B8E6-AFEB80E95EE6}" type="pres">
      <dgm:prSet presAssocID="{696DE761-2426-4E54-B4FA-D7E499163131}" presName="composite" presStyleCnt="0"/>
      <dgm:spPr/>
    </dgm:pt>
    <dgm:pt modelId="{A43EF8CE-6F15-48CA-B2F8-33DF022B2F6B}" type="pres">
      <dgm:prSet presAssocID="{696DE761-2426-4E54-B4FA-D7E4991631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9D15F-3060-449D-9939-6EE971866379}" type="pres">
      <dgm:prSet presAssocID="{696DE761-2426-4E54-B4FA-D7E4991631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3790-2561-44DB-BC45-E5A4F75962D2}" type="pres">
      <dgm:prSet presAssocID="{19F09515-E02A-435B-A42A-4E8E691CF690}" presName="sp" presStyleCnt="0"/>
      <dgm:spPr/>
    </dgm:pt>
    <dgm:pt modelId="{B1973364-D94D-431A-BBF1-EABE079383A0}" type="pres">
      <dgm:prSet presAssocID="{EF10120C-B633-4861-AD2A-B38EE33AF1B2}" presName="composite" presStyleCnt="0"/>
      <dgm:spPr/>
    </dgm:pt>
    <dgm:pt modelId="{05FDA458-FA31-4167-BFA5-430876520F55}" type="pres">
      <dgm:prSet presAssocID="{EF10120C-B633-4861-AD2A-B38EE33AF1B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CF24E-506F-4C0D-AC6B-71C4B3B9F32C}" type="pres">
      <dgm:prSet presAssocID="{EF10120C-B633-4861-AD2A-B38EE33AF1B2}" presName="descendantText" presStyleLbl="alignAcc1" presStyleIdx="1" presStyleCnt="5" custLinFactNeighborY="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76692-9783-4F08-9CEC-067484000EBB}" type="pres">
      <dgm:prSet presAssocID="{64A3F72C-8C17-43B7-9550-2142E9142C8D}" presName="sp" presStyleCnt="0"/>
      <dgm:spPr/>
    </dgm:pt>
    <dgm:pt modelId="{DE6B0D72-E6D8-4421-AF1B-5C2BFF8B433B}" type="pres">
      <dgm:prSet presAssocID="{E8E27EA4-E8AD-4201-AC35-4893FD68D832}" presName="composite" presStyleCnt="0"/>
      <dgm:spPr/>
    </dgm:pt>
    <dgm:pt modelId="{FA351AE4-74A0-4645-8B9A-DCB415B8630D}" type="pres">
      <dgm:prSet presAssocID="{E8E27EA4-E8AD-4201-AC35-4893FD68D83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7DE90-9639-4FE6-BD7F-9D34957E87FF}" type="pres">
      <dgm:prSet presAssocID="{E8E27EA4-E8AD-4201-AC35-4893FD68D83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C445A-62FB-460C-B169-5BB610FBFB07}" type="pres">
      <dgm:prSet presAssocID="{9806AD92-2B38-4666-B7CE-89EC0094696A}" presName="sp" presStyleCnt="0"/>
      <dgm:spPr/>
    </dgm:pt>
    <dgm:pt modelId="{1EB70EBE-8210-4EE2-BD7F-3E1A93EB3E44}" type="pres">
      <dgm:prSet presAssocID="{BD00AA72-3DF2-4E23-AD8F-FD88F2F07BD6}" presName="composite" presStyleCnt="0"/>
      <dgm:spPr/>
    </dgm:pt>
    <dgm:pt modelId="{034CFD62-D121-49C6-8DC7-C375961BA905}" type="pres">
      <dgm:prSet presAssocID="{BD00AA72-3DF2-4E23-AD8F-FD88F2F07BD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64D61-DA06-496F-801D-84C2B945994E}" type="pres">
      <dgm:prSet presAssocID="{BD00AA72-3DF2-4E23-AD8F-FD88F2F07BD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8495-795B-4F20-9945-B5B5B4B2FE4E}" type="pres">
      <dgm:prSet presAssocID="{A6CF5064-79BA-48B2-8B5E-080E1E032D7D}" presName="sp" presStyleCnt="0"/>
      <dgm:spPr/>
    </dgm:pt>
    <dgm:pt modelId="{20810F29-41C3-45D3-BDDF-F3F65A3E2E60}" type="pres">
      <dgm:prSet presAssocID="{330B83B8-CE64-463C-9104-23A599A0AF56}" presName="composite" presStyleCnt="0"/>
      <dgm:spPr/>
    </dgm:pt>
    <dgm:pt modelId="{CB8FE7F6-E1CD-4BE6-9677-3F9558FA4C20}" type="pres">
      <dgm:prSet presAssocID="{330B83B8-CE64-463C-9104-23A599A0AF5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EC446-3D3E-4F31-A143-AFDF5E8647ED}" type="pres">
      <dgm:prSet presAssocID="{330B83B8-CE64-463C-9104-23A599A0AF5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5B682-F8F2-4B37-AD00-DDE5A33E6B85}" type="presOf" srcId="{BD00AA72-3DF2-4E23-AD8F-FD88F2F07BD6}" destId="{034CFD62-D121-49C6-8DC7-C375961BA905}" srcOrd="0" destOrd="0" presId="urn:microsoft.com/office/officeart/2005/8/layout/chevron2"/>
    <dgm:cxn modelId="{0C764B35-55B9-45E0-AC5A-E6838432D8B5}" type="presOf" srcId="{9927358E-4DC9-45A3-BC3A-610172D7F54B}" destId="{D477DE90-9639-4FE6-BD7F-9D34957E87FF}" srcOrd="0" destOrd="0" presId="urn:microsoft.com/office/officeart/2005/8/layout/chevron2"/>
    <dgm:cxn modelId="{E40F7A20-819E-414C-A294-3040DA90FE17}" srcId="{F1F228EA-1E05-4746-97E9-A025AA0F213C}" destId="{EF10120C-B633-4861-AD2A-B38EE33AF1B2}" srcOrd="1" destOrd="0" parTransId="{59D7D4FB-F82B-47F7-B626-BB4A5C24F8CA}" sibTransId="{64A3F72C-8C17-43B7-9550-2142E9142C8D}"/>
    <dgm:cxn modelId="{2D29E599-9BD3-4F13-852D-93E30C92B8FA}" srcId="{F1F228EA-1E05-4746-97E9-A025AA0F213C}" destId="{E8E27EA4-E8AD-4201-AC35-4893FD68D832}" srcOrd="2" destOrd="0" parTransId="{DA457D81-9C90-4FCE-9CE4-F7A106220F19}" sibTransId="{9806AD92-2B38-4666-B7CE-89EC0094696A}"/>
    <dgm:cxn modelId="{79216CAB-7CF7-40CC-981F-2B7369E019CC}" srcId="{EF10120C-B633-4861-AD2A-B38EE33AF1B2}" destId="{C51FEFF0-302F-4FE1-9F54-BCE09F88898A}" srcOrd="0" destOrd="0" parTransId="{E11DCA32-CF26-490F-86FA-685B94D41022}" sibTransId="{FA4DF398-D662-490A-A648-C6399917C172}"/>
    <dgm:cxn modelId="{C2E918DF-69A5-4539-980D-86C88C80F6FA}" srcId="{330B83B8-CE64-463C-9104-23A599A0AF56}" destId="{EED9BC9D-95AB-45FA-84B0-1D49BFCD91EF}" srcOrd="0" destOrd="0" parTransId="{A48D2810-5368-48C2-8F51-99AB688DA271}" sibTransId="{FAFA9ACF-B3AD-4AD6-9B4F-8093F3D86657}"/>
    <dgm:cxn modelId="{B8720890-789A-4DE9-AB85-3AFD1581348A}" type="presOf" srcId="{E8E27EA4-E8AD-4201-AC35-4893FD68D832}" destId="{FA351AE4-74A0-4645-8B9A-DCB415B8630D}" srcOrd="0" destOrd="0" presId="urn:microsoft.com/office/officeart/2005/8/layout/chevron2"/>
    <dgm:cxn modelId="{91D85865-F534-4716-97B3-F72FCCE595FC}" type="presOf" srcId="{EF10120C-B633-4861-AD2A-B38EE33AF1B2}" destId="{05FDA458-FA31-4167-BFA5-430876520F55}" srcOrd="0" destOrd="0" presId="urn:microsoft.com/office/officeart/2005/8/layout/chevron2"/>
    <dgm:cxn modelId="{18A4D00C-333D-4FB0-9661-13BEBB241E94}" type="presOf" srcId="{696DE761-2426-4E54-B4FA-D7E499163131}" destId="{A43EF8CE-6F15-48CA-B2F8-33DF022B2F6B}" srcOrd="0" destOrd="0" presId="urn:microsoft.com/office/officeart/2005/8/layout/chevron2"/>
    <dgm:cxn modelId="{7E3F70AF-5AFF-4689-8132-CF7A7EC2B430}" type="presOf" srcId="{F1F228EA-1E05-4746-97E9-A025AA0F213C}" destId="{46890592-777D-4027-9AC9-02A66E3B7BF7}" srcOrd="0" destOrd="0" presId="urn:microsoft.com/office/officeart/2005/8/layout/chevron2"/>
    <dgm:cxn modelId="{7B306146-A303-4307-B70C-850193DDE599}" type="presOf" srcId="{C51FEFF0-302F-4FE1-9F54-BCE09F88898A}" destId="{E5ACF24E-506F-4C0D-AC6B-71C4B3B9F32C}" srcOrd="0" destOrd="0" presId="urn:microsoft.com/office/officeart/2005/8/layout/chevron2"/>
    <dgm:cxn modelId="{E0620C57-5351-4364-BBDE-73391F9A1461}" srcId="{BD00AA72-3DF2-4E23-AD8F-FD88F2F07BD6}" destId="{19889065-3DF6-4764-ACA2-A6621F7F28DE}" srcOrd="0" destOrd="0" parTransId="{B0C199B5-3028-4C94-AEDE-D86C10C8273C}" sibTransId="{5294BBE2-4BE4-4682-BC14-DF6ED698790A}"/>
    <dgm:cxn modelId="{E3DD2F90-5E02-42AA-BFFC-302EB9ED9150}" srcId="{696DE761-2426-4E54-B4FA-D7E499163131}" destId="{12BCFD9B-35BC-4534-AA1E-A4D46F914D9B}" srcOrd="0" destOrd="0" parTransId="{39139D5D-DE77-4617-8CF6-F5A4B7C59697}" sibTransId="{E37E5A34-1028-47D7-BDFF-4CACCDCE6DF1}"/>
    <dgm:cxn modelId="{72EDE5B0-2D3D-47C8-A0D6-42175A0590FE}" type="presOf" srcId="{19889065-3DF6-4764-ACA2-A6621F7F28DE}" destId="{AEB64D61-DA06-496F-801D-84C2B945994E}" srcOrd="0" destOrd="0" presId="urn:microsoft.com/office/officeart/2005/8/layout/chevron2"/>
    <dgm:cxn modelId="{5642D584-725D-4950-A143-7E90CB055F4F}" type="presOf" srcId="{330B83B8-CE64-463C-9104-23A599A0AF56}" destId="{CB8FE7F6-E1CD-4BE6-9677-3F9558FA4C20}" srcOrd="0" destOrd="0" presId="urn:microsoft.com/office/officeart/2005/8/layout/chevron2"/>
    <dgm:cxn modelId="{DC6FE5DC-8042-4E3D-A52A-43C723FDD646}" srcId="{F1F228EA-1E05-4746-97E9-A025AA0F213C}" destId="{BD00AA72-3DF2-4E23-AD8F-FD88F2F07BD6}" srcOrd="3" destOrd="0" parTransId="{14D481A1-6785-472D-880D-CE21E5C657B0}" sibTransId="{A6CF5064-79BA-48B2-8B5E-080E1E032D7D}"/>
    <dgm:cxn modelId="{CBD7BBE5-3554-419E-9ABF-DEC2546DF92C}" srcId="{E8E27EA4-E8AD-4201-AC35-4893FD68D832}" destId="{9927358E-4DC9-45A3-BC3A-610172D7F54B}" srcOrd="0" destOrd="0" parTransId="{2282AC57-7175-455F-AA17-21318FA93191}" sibTransId="{5E6533F0-147A-4DFA-A558-C2690BB3E44C}"/>
    <dgm:cxn modelId="{FBCC64C9-FA20-43FD-B19A-F1EEDBE6EF24}" type="presOf" srcId="{12BCFD9B-35BC-4534-AA1E-A4D46F914D9B}" destId="{F6B9D15F-3060-449D-9939-6EE971866379}" srcOrd="0" destOrd="0" presId="urn:microsoft.com/office/officeart/2005/8/layout/chevron2"/>
    <dgm:cxn modelId="{A341F85C-42AF-4A6A-9959-8CE887E3B0E6}" srcId="{F1F228EA-1E05-4746-97E9-A025AA0F213C}" destId="{696DE761-2426-4E54-B4FA-D7E499163131}" srcOrd="0" destOrd="0" parTransId="{24D51F3C-89FF-4339-9BAA-DAC16568A84A}" sibTransId="{19F09515-E02A-435B-A42A-4E8E691CF690}"/>
    <dgm:cxn modelId="{4BEADAEC-8560-4019-AECB-18BB84D671D4}" srcId="{F1F228EA-1E05-4746-97E9-A025AA0F213C}" destId="{330B83B8-CE64-463C-9104-23A599A0AF56}" srcOrd="4" destOrd="0" parTransId="{44A3DE0E-00F9-4549-A515-78C78EE99710}" sibTransId="{0A3AE56F-CD12-4950-AC71-23CBB08C03BD}"/>
    <dgm:cxn modelId="{72CC4340-7919-44F3-9B15-32DC5F7EB833}" type="presOf" srcId="{EED9BC9D-95AB-45FA-84B0-1D49BFCD91EF}" destId="{A5FEC446-3D3E-4F31-A143-AFDF5E8647ED}" srcOrd="0" destOrd="0" presId="urn:microsoft.com/office/officeart/2005/8/layout/chevron2"/>
    <dgm:cxn modelId="{07D02038-60E5-45FE-9A7B-DADC463DF9CA}" type="presParOf" srcId="{46890592-777D-4027-9AC9-02A66E3B7BF7}" destId="{04DC7A99-BA9E-46AF-B8E6-AFEB80E95EE6}" srcOrd="0" destOrd="0" presId="urn:microsoft.com/office/officeart/2005/8/layout/chevron2"/>
    <dgm:cxn modelId="{69150789-2D09-4077-AE1F-A55D42B03E67}" type="presParOf" srcId="{04DC7A99-BA9E-46AF-B8E6-AFEB80E95EE6}" destId="{A43EF8CE-6F15-48CA-B2F8-33DF022B2F6B}" srcOrd="0" destOrd="0" presId="urn:microsoft.com/office/officeart/2005/8/layout/chevron2"/>
    <dgm:cxn modelId="{DCBC99C9-D39F-4F10-98C3-47187BBD05A7}" type="presParOf" srcId="{04DC7A99-BA9E-46AF-B8E6-AFEB80E95EE6}" destId="{F6B9D15F-3060-449D-9939-6EE971866379}" srcOrd="1" destOrd="0" presId="urn:microsoft.com/office/officeart/2005/8/layout/chevron2"/>
    <dgm:cxn modelId="{BC9ED73D-4F91-434B-8D70-FF16D884902C}" type="presParOf" srcId="{46890592-777D-4027-9AC9-02A66E3B7BF7}" destId="{5ED73790-2561-44DB-BC45-E5A4F75962D2}" srcOrd="1" destOrd="0" presId="urn:microsoft.com/office/officeart/2005/8/layout/chevron2"/>
    <dgm:cxn modelId="{0731383E-52B4-4F57-B226-84C39E40B848}" type="presParOf" srcId="{46890592-777D-4027-9AC9-02A66E3B7BF7}" destId="{B1973364-D94D-431A-BBF1-EABE079383A0}" srcOrd="2" destOrd="0" presId="urn:microsoft.com/office/officeart/2005/8/layout/chevron2"/>
    <dgm:cxn modelId="{DB938DF7-77B0-4D87-9B5E-839E5B1C9DBA}" type="presParOf" srcId="{B1973364-D94D-431A-BBF1-EABE079383A0}" destId="{05FDA458-FA31-4167-BFA5-430876520F55}" srcOrd="0" destOrd="0" presId="urn:microsoft.com/office/officeart/2005/8/layout/chevron2"/>
    <dgm:cxn modelId="{1740C0EE-A5B3-4C05-A5EC-887D0E3DDE2F}" type="presParOf" srcId="{B1973364-D94D-431A-BBF1-EABE079383A0}" destId="{E5ACF24E-506F-4C0D-AC6B-71C4B3B9F32C}" srcOrd="1" destOrd="0" presId="urn:microsoft.com/office/officeart/2005/8/layout/chevron2"/>
    <dgm:cxn modelId="{29F06B2E-5142-426B-9821-219818994FC3}" type="presParOf" srcId="{46890592-777D-4027-9AC9-02A66E3B7BF7}" destId="{EEE76692-9783-4F08-9CEC-067484000EBB}" srcOrd="3" destOrd="0" presId="urn:microsoft.com/office/officeart/2005/8/layout/chevron2"/>
    <dgm:cxn modelId="{4C5E0BF5-84B7-45DD-ABAA-B251708C628E}" type="presParOf" srcId="{46890592-777D-4027-9AC9-02A66E3B7BF7}" destId="{DE6B0D72-E6D8-4421-AF1B-5C2BFF8B433B}" srcOrd="4" destOrd="0" presId="urn:microsoft.com/office/officeart/2005/8/layout/chevron2"/>
    <dgm:cxn modelId="{B1FCF5C5-7917-440A-96CC-2AB7687EF4E6}" type="presParOf" srcId="{DE6B0D72-E6D8-4421-AF1B-5C2BFF8B433B}" destId="{FA351AE4-74A0-4645-8B9A-DCB415B8630D}" srcOrd="0" destOrd="0" presId="urn:microsoft.com/office/officeart/2005/8/layout/chevron2"/>
    <dgm:cxn modelId="{56A71E72-486E-43AF-9ACC-FA1C76F90CCD}" type="presParOf" srcId="{DE6B0D72-E6D8-4421-AF1B-5C2BFF8B433B}" destId="{D477DE90-9639-4FE6-BD7F-9D34957E87FF}" srcOrd="1" destOrd="0" presId="urn:microsoft.com/office/officeart/2005/8/layout/chevron2"/>
    <dgm:cxn modelId="{C164F8AC-973E-4FD9-89BE-23678BED33BD}" type="presParOf" srcId="{46890592-777D-4027-9AC9-02A66E3B7BF7}" destId="{E2FC445A-62FB-460C-B169-5BB610FBFB07}" srcOrd="5" destOrd="0" presId="urn:microsoft.com/office/officeart/2005/8/layout/chevron2"/>
    <dgm:cxn modelId="{BF02E2CA-59BE-45BA-9689-8E29360FA410}" type="presParOf" srcId="{46890592-777D-4027-9AC9-02A66E3B7BF7}" destId="{1EB70EBE-8210-4EE2-BD7F-3E1A93EB3E44}" srcOrd="6" destOrd="0" presId="urn:microsoft.com/office/officeart/2005/8/layout/chevron2"/>
    <dgm:cxn modelId="{54D753A7-9C9F-4922-82F8-2F732C161928}" type="presParOf" srcId="{1EB70EBE-8210-4EE2-BD7F-3E1A93EB3E44}" destId="{034CFD62-D121-49C6-8DC7-C375961BA905}" srcOrd="0" destOrd="0" presId="urn:microsoft.com/office/officeart/2005/8/layout/chevron2"/>
    <dgm:cxn modelId="{CD3BE32B-D605-43F5-A0CE-CB63DB359E15}" type="presParOf" srcId="{1EB70EBE-8210-4EE2-BD7F-3E1A93EB3E44}" destId="{AEB64D61-DA06-496F-801D-84C2B945994E}" srcOrd="1" destOrd="0" presId="urn:microsoft.com/office/officeart/2005/8/layout/chevron2"/>
    <dgm:cxn modelId="{9164E0EA-8788-40A5-9315-39EF3213AD92}" type="presParOf" srcId="{46890592-777D-4027-9AC9-02A66E3B7BF7}" destId="{DD958495-795B-4F20-9945-B5B5B4B2FE4E}" srcOrd="7" destOrd="0" presId="urn:microsoft.com/office/officeart/2005/8/layout/chevron2"/>
    <dgm:cxn modelId="{0FAEAB1D-AB88-4D04-B206-AA166EE0439B}" type="presParOf" srcId="{46890592-777D-4027-9AC9-02A66E3B7BF7}" destId="{20810F29-41C3-45D3-BDDF-F3F65A3E2E60}" srcOrd="8" destOrd="0" presId="urn:microsoft.com/office/officeart/2005/8/layout/chevron2"/>
    <dgm:cxn modelId="{1B791534-F9AB-452E-B52D-9A1A8284B7FC}" type="presParOf" srcId="{20810F29-41C3-45D3-BDDF-F3F65A3E2E60}" destId="{CB8FE7F6-E1CD-4BE6-9677-3F9558FA4C20}" srcOrd="0" destOrd="0" presId="urn:microsoft.com/office/officeart/2005/8/layout/chevron2"/>
    <dgm:cxn modelId="{AC0240B0-AC17-44A7-974D-6623F32E7D21}" type="presParOf" srcId="{20810F29-41C3-45D3-BDDF-F3F65A3E2E60}" destId="{A5FEC446-3D3E-4F31-A143-AFDF5E8647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C38C0F-72D1-4B49-AB98-A026E42AB607}">
      <dsp:nvSpPr>
        <dsp:cNvPr id="0" name=""/>
        <dsp:cNvSpPr/>
      </dsp:nvSpPr>
      <dsp:spPr>
        <a:xfrm>
          <a:off x="2065323" y="614819"/>
          <a:ext cx="4098953" cy="4098953"/>
        </a:xfrm>
        <a:prstGeom prst="blockArc">
          <a:avLst>
            <a:gd name="adj1" fmla="val 54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E3B29-5FDB-42B0-85DF-BDADC7F43A0B}">
      <dsp:nvSpPr>
        <dsp:cNvPr id="0" name=""/>
        <dsp:cNvSpPr/>
      </dsp:nvSpPr>
      <dsp:spPr>
        <a:xfrm>
          <a:off x="2065323" y="614819"/>
          <a:ext cx="4098953" cy="4098953"/>
        </a:xfrm>
        <a:prstGeom prst="blockArc">
          <a:avLst>
            <a:gd name="adj1" fmla="val 1620000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2A9A6-8D53-486E-94DB-AB940B27A10C}">
      <dsp:nvSpPr>
        <dsp:cNvPr id="0" name=""/>
        <dsp:cNvSpPr/>
      </dsp:nvSpPr>
      <dsp:spPr>
        <a:xfrm>
          <a:off x="2907382" y="1456878"/>
          <a:ext cx="2414835" cy="2414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Авиационный промышленный кластер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7382" y="1456878"/>
        <a:ext cx="2414835" cy="2414835"/>
      </dsp:txXfrm>
    </dsp:sp>
    <dsp:sp modelId="{8417E957-2B87-45DB-940B-77152D49ED7F}">
      <dsp:nvSpPr>
        <dsp:cNvPr id="0" name=""/>
        <dsp:cNvSpPr/>
      </dsp:nvSpPr>
      <dsp:spPr>
        <a:xfrm>
          <a:off x="3189035" y="-108386"/>
          <a:ext cx="1851528" cy="154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Авиационный техникум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9035" y="-108386"/>
        <a:ext cx="1851528" cy="1541496"/>
      </dsp:txXfrm>
    </dsp:sp>
    <dsp:sp modelId="{5D3AACA9-F734-4641-B8EC-9615B3E40D1C}">
      <dsp:nvSpPr>
        <dsp:cNvPr id="0" name=""/>
        <dsp:cNvSpPr/>
      </dsp:nvSpPr>
      <dsp:spPr>
        <a:xfrm>
          <a:off x="3240362" y="3895481"/>
          <a:ext cx="1748875" cy="154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ОАО «Улан-Удэнский авиационный завод» 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0362" y="3895481"/>
        <a:ext cx="1748875" cy="15414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FA904-7C40-438E-951B-44B64A3FF8BC}">
      <dsp:nvSpPr>
        <dsp:cNvPr id="0" name=""/>
        <dsp:cNvSpPr/>
      </dsp:nvSpPr>
      <dsp:spPr>
        <a:xfrm>
          <a:off x="102422" y="682957"/>
          <a:ext cx="3065931" cy="122637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Смотр-конкурс по определению рейтинга профессиональных образовательных организаций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422" y="682957"/>
        <a:ext cx="3065931" cy="1226372"/>
      </dsp:txXfrm>
    </dsp:sp>
    <dsp:sp modelId="{7D166E31-BD92-44E4-BAC8-C8A9A1356349}">
      <dsp:nvSpPr>
        <dsp:cNvPr id="0" name=""/>
        <dsp:cNvSpPr/>
      </dsp:nvSpPr>
      <dsp:spPr>
        <a:xfrm>
          <a:off x="2838726" y="682957"/>
          <a:ext cx="3065931" cy="122637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Трехстороннее соглашение между ТПП РБ, СПП РБ и МОиН РБ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Октябрь 2011 г.</a:t>
          </a:r>
        </a:p>
      </dsp:txBody>
      <dsp:txXfrm>
        <a:off x="2838726" y="682957"/>
        <a:ext cx="3065931" cy="1226372"/>
      </dsp:txXfrm>
    </dsp:sp>
    <dsp:sp modelId="{5E68EE92-1B15-41B6-B681-D86CB5F7FA5F}">
      <dsp:nvSpPr>
        <dsp:cNvPr id="0" name=""/>
        <dsp:cNvSpPr/>
      </dsp:nvSpPr>
      <dsp:spPr>
        <a:xfrm>
          <a:off x="5521192" y="682957"/>
          <a:ext cx="3065931" cy="122637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Регионального агентства развития и оценки качества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 2014 г.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1192" y="682957"/>
        <a:ext cx="3065931" cy="12263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EF8CE-6F15-48CA-B2F8-33DF022B2F6B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5400000">
        <a:off x="-149834" y="152032"/>
        <a:ext cx="998894" cy="699225"/>
      </dsp:txXfrm>
    </dsp:sp>
    <dsp:sp modelId="{F6B9D15F-3060-449D-9939-6EE971866379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привлечение  предприятий, организаций,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бизнес-партнеров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к организации и проведению чемпионатов WorldSkills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72" y="-3438347"/>
        <a:ext cx="649281" cy="7530374"/>
      </dsp:txXfrm>
    </dsp:sp>
    <dsp:sp modelId="{05FDA458-FA31-4167-BFA5-430876520F55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5400000">
        <a:off x="-149834" y="1032700"/>
        <a:ext cx="998894" cy="699225"/>
      </dsp:txXfrm>
    </dsp:sp>
    <dsp:sp modelId="{E5ACF24E-506F-4C0D-AC6B-71C4B3B9F32C}">
      <dsp:nvSpPr>
        <dsp:cNvPr id="0" name=""/>
        <dsp:cNvSpPr/>
      </dsp:nvSpPr>
      <dsp:spPr>
        <a:xfrm rot="5400000">
          <a:off x="4139772" y="-254906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создание расширенного экспертного сообщества по различным компетенциям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72" y="-2549063"/>
        <a:ext cx="649281" cy="7530374"/>
      </dsp:txXfrm>
    </dsp:sp>
    <dsp:sp modelId="{FA351AE4-74A0-4645-8B9A-DCB415B8630D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5400000">
        <a:off x="-149834" y="1913368"/>
        <a:ext cx="998894" cy="699225"/>
      </dsp:txXfrm>
    </dsp:sp>
    <dsp:sp modelId="{D477DE90-9639-4FE6-BD7F-9D34957E87FF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создание специализированных центров компетенций на базе профессиональных образовательных организаций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72" y="-1677012"/>
        <a:ext cx="649281" cy="7530374"/>
      </dsp:txXfrm>
    </dsp:sp>
    <dsp:sp modelId="{034CFD62-D121-49C6-8DC7-C375961BA90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5400000">
        <a:off x="-149834" y="2794036"/>
        <a:ext cx="998894" cy="699225"/>
      </dsp:txXfrm>
    </dsp:sp>
    <dsp:sp modelId="{AEB64D61-DA06-496F-801D-84C2B945994E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внедрение методики и конкурсных заданий WorldSkills в процедуру проведения государственной итоговой аттестации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72" y="-796344"/>
        <a:ext cx="649281" cy="7530374"/>
      </dsp:txXfrm>
    </dsp:sp>
    <dsp:sp modelId="{CB8FE7F6-E1CD-4BE6-9677-3F9558FA4C20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5400000">
        <a:off x="-149834" y="3674704"/>
        <a:ext cx="998894" cy="699225"/>
      </dsp:txXfrm>
    </dsp:sp>
    <dsp:sp modelId="{A5FEC446-3D3E-4F31-A143-AFDF5E8647ED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организация профориентационной работы со школьниками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39772" y="84323"/>
        <a:ext cx="649281" cy="7530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0F49D4-DC5A-4A0D-8D40-DEB6D73687DF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DD16D00-42C4-4CA9-B3EF-26131F7F0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607A-9EC6-4765-877F-547702A37831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1A00-3CD6-4629-B5F1-D5C9E1E84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4135-5A39-4AEE-9FE9-4E64AD382068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0F62-9CBD-4AE2-A083-0926B6A99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209B-6824-48DA-953C-DF2ADE06FC28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A2B3-3348-4795-8AC2-3F7C3C48A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CE95-BBE9-4CF6-80C9-9BB6A2A495C2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0E4D-12B1-4E64-A221-14AD7858C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64DD-05CE-402C-939A-22462A08B430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8485-6022-4612-9AB0-4B11A2C12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07EC-8EDE-4121-9043-253976A4DBD6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3554-4969-4A63-A3FB-C9F42124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4BFB-B693-434A-BECB-7BE8F00FCD3A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B6CA-9DCE-4788-92B5-727D02F40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666-7EB2-4000-B89D-1FAD505F311B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48C3-6A7F-4003-8421-B874003C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EA9E-BFA7-4085-89C9-7605BD6369D4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A242-9CFB-4681-8841-E13699A46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A7F1-509D-414B-952E-72D246EA19F9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4850-EC14-4E2A-9103-A2D9E38BC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3CD48-218E-450B-8298-AF4B477BF5DC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C68A63D-6EF2-40F3-9FDC-931EB13C0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536504" cy="108012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</a:rPr>
              <a:t>В.И. </a:t>
            </a:r>
            <a:r>
              <a:rPr lang="ru-RU" sz="2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</a:rPr>
              <a:t>Тютрин</a:t>
            </a: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</a:rPr>
              <a:t>, начальник отдела среднего профессионального образования </a:t>
            </a:r>
            <a:r>
              <a:rPr lang="ru-RU" sz="2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</a:rPr>
              <a:t>МОиН</a:t>
            </a: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</a:rPr>
              <a:t> РБ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23850" y="1916113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развития профессионального образования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Республике Бурятия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374650" y="1052513"/>
            <a:ext cx="8229600" cy="51847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ГБПОУ «Бурятский республиканский информационно-экономический техникум»</a:t>
            </a:r>
          </a:p>
          <a:p>
            <a:pPr algn="ctr">
              <a:buFont typeface="Arial" charset="0"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Победитель открытого конкурса ФЦПРО на 2011-2015 гг. «Распространение современных организационно-правовых моделей, обеспечивающих успешную социализацию детей с ограниченными возможностями здоровья и детей-инвалидов»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Стажировочная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площадка «Социализация детей с нарушениями интеллекта через организацию профессионально-трудовой подготовки по востребованным на рынке труда профессиям в условиях образовательного учреждения»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ru-RU" sz="22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980728"/>
            <a:ext cx="892899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2000" b="1" dirty="0">
                <a:ln/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Центр инклюзивного профессионального образования </a:t>
            </a:r>
          </a:p>
        </p:txBody>
      </p:sp>
      <p:pic>
        <p:nvPicPr>
          <p:cNvPr id="23555" name="Рисунок 8" descr="BAIR51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389063"/>
            <a:ext cx="3708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9" descr="дзюдоист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875"/>
            <a:ext cx="37798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0" descr="кулинарный цех 7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9227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1" descr="ЛФ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263"/>
            <a:ext cx="37798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1919288"/>
            <a:ext cx="8497888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sz="1600" dirty="0"/>
          </a:p>
          <a:p>
            <a:pPr marL="355600" indent="-355600" algn="just">
              <a:defRPr/>
            </a:pPr>
            <a:r>
              <a:rPr lang="ru-RU" sz="1600" dirty="0"/>
              <a:t>8)	</a:t>
            </a:r>
            <a:r>
              <a:rPr lang="ru-RU" b="1" dirty="0">
                <a:solidFill>
                  <a:srgbClr val="C00000"/>
                </a:solidFill>
              </a:rPr>
              <a:t>разработать и утвердить комплекс мер, направленных на совершенствование системы среднего профессионального образования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установив в качестве одного из его целевых показателей осуществление подготовки по 50 наиболее востребованным и перспективным профессиям и специальностям в соответствии с лучшими зарубежными стандартами и передовыми технологиями к 2020 году в половине профессиональных образовательных организаций. </a:t>
            </a:r>
          </a:p>
          <a:p>
            <a:pPr marL="355600" indent="-355600" algn="just">
              <a:defRPr/>
            </a:pPr>
            <a:r>
              <a:rPr lang="ru-RU" sz="1600" i="1" dirty="0"/>
              <a:t>Срок – 31 марта 2015 года</a:t>
            </a:r>
          </a:p>
          <a:p>
            <a:pPr marL="355600" indent="-355600" algn="just">
              <a:defRPr/>
            </a:pPr>
            <a:endParaRPr lang="ru-RU" sz="1600" dirty="0"/>
          </a:p>
          <a:p>
            <a:pPr marL="355600" indent="-355600" algn="just">
              <a:buFontTx/>
              <a:buAutoNum type="arabicParenR" startAt="9"/>
              <a:defRPr/>
            </a:pPr>
            <a:r>
              <a:rPr lang="ru-RU" dirty="0"/>
              <a:t>совместно с автономной некоммерческой организацией «Агентство стратегических инициатив по продвижению новых проектов» </a:t>
            </a:r>
            <a:r>
              <a:rPr lang="ru-RU" dirty="0">
                <a:solidFill>
                  <a:srgbClr val="C00000"/>
                </a:solidFill>
              </a:rPr>
              <a:t>создать систему мониторинга качества подготовки кадров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установив, что одним из критериев качества такой подготовки являются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результаты участия региональных и отраслевых команд в национальных чемпионатах профессионального мастерства, в том числе в национальном чемпионате «Ворлдскиллс Россия».</a:t>
            </a:r>
          </a:p>
          <a:p>
            <a:pPr marL="342900" indent="-342900" algn="just">
              <a:defRPr/>
            </a:pPr>
            <a:r>
              <a:rPr lang="ru-RU" sz="1600" i="1" dirty="0">
                <a:solidFill>
                  <a:prstClr val="black"/>
                </a:solidFill>
              </a:rPr>
              <a:t>Срок – 1 мая 2015 года</a:t>
            </a:r>
          </a:p>
        </p:txBody>
      </p:sp>
      <p:sp>
        <p:nvSpPr>
          <p:cNvPr id="24579" name="Прямоугольник 9"/>
          <p:cNvSpPr>
            <a:spLocks noChangeArrowheads="1"/>
          </p:cNvSpPr>
          <p:nvPr/>
        </p:nvSpPr>
        <p:spPr bwMode="auto">
          <a:xfrm>
            <a:off x="615950" y="1143000"/>
            <a:ext cx="79121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Перечень поручений Правительству Российской Федерации по реализации Послания Президента Федеральному Собранию от 04.12.2014: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5"/>
          <p:cNvPicPr>
            <a:picLocks noChangeAspect="1"/>
          </p:cNvPicPr>
          <p:nvPr/>
        </p:nvPicPr>
        <p:blipFill>
          <a:blip r:embed="rId2" cstate="print"/>
          <a:srcRect l="4802" t="4533" r="7565" b="22137"/>
          <a:stretch>
            <a:fillRect/>
          </a:stretch>
        </p:blipFill>
        <p:spPr bwMode="auto">
          <a:xfrm>
            <a:off x="-4763" y="0"/>
            <a:ext cx="9148763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888" y="403225"/>
            <a:ext cx="1209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79438" y="266700"/>
            <a:ext cx="6357937" cy="1143000"/>
          </a:xfrm>
          <a:prstGeom prst="rect">
            <a:avLst/>
          </a:prstGeom>
        </p:spPr>
        <p:txBody>
          <a:bodyPr lIns="87276" tIns="43638" rIns="87276" bIns="43638" anchor="ctr">
            <a:normAutofit fontScale="97500"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9775" y="623888"/>
            <a:ext cx="2538413" cy="465137"/>
          </a:xfrm>
          <a:prstGeom prst="rect">
            <a:avLst/>
          </a:prstGeom>
          <a:noFill/>
        </p:spPr>
        <p:txBody>
          <a:bodyPr wrap="none" lIns="80165" tIns="40083" rIns="80165" bIns="40083">
            <a:spAutoFit/>
          </a:bodyPr>
          <a:lstStyle/>
          <a:p>
            <a:pPr algn="ctr">
              <a:defRPr/>
            </a:pPr>
            <a:r>
              <a:rPr lang="ru-RU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ngsanaUPC"/>
                <a:cs typeface="Times New Roman" pitchFamily="18" charset="0"/>
              </a:rPr>
              <a:t>Дорожная карта</a:t>
            </a: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 l="47144" t="37418" r="43333" b="39217"/>
          <a:stretch>
            <a:fillRect/>
          </a:stretch>
        </p:blipFill>
        <p:spPr bwMode="auto">
          <a:xfrm>
            <a:off x="325438" y="266700"/>
            <a:ext cx="10001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 cstate="print"/>
          <a:srcRect l="18475" t="14124" r="15524" b="17377"/>
          <a:stretch>
            <a:fillRect/>
          </a:stretch>
        </p:blipFill>
        <p:spPr bwMode="auto">
          <a:xfrm>
            <a:off x="325438" y="1533525"/>
            <a:ext cx="86058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награжд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3465512" cy="2311400"/>
          </a:xfrm>
        </p:spPr>
      </p:pic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323850" y="3357563"/>
            <a:ext cx="41036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/>
            <a:r>
              <a:rPr lang="ru-RU" sz="1300">
                <a:latin typeface="Times New Roman" pitchFamily="18" charset="0"/>
                <a:cs typeface="Times New Roman" pitchFamily="18" charset="0"/>
              </a:rPr>
              <a:t>Региональный чемпионат, </a:t>
            </a:r>
          </a:p>
          <a:p>
            <a:pPr algn="ctr"/>
            <a:r>
              <a:rPr lang="ru-RU" sz="1300">
                <a:latin typeface="Times New Roman" pitchFamily="18" charset="0"/>
                <a:cs typeface="Times New Roman" pitchFamily="18" charset="0"/>
              </a:rPr>
              <a:t>г. Улан-Удэ, март 2015 г.</a:t>
            </a:r>
          </a:p>
        </p:txBody>
      </p:sp>
      <p:pic>
        <p:nvPicPr>
          <p:cNvPr id="26628" name="Рисунок 5" descr="Новосибирск, 2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052513"/>
            <a:ext cx="36195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12"/>
          <p:cNvSpPr txBox="1">
            <a:spLocks noChangeArrowheads="1"/>
          </p:cNvSpPr>
          <p:nvPr/>
        </p:nvSpPr>
        <p:spPr bwMode="auto">
          <a:xfrm>
            <a:off x="4572000" y="3429000"/>
            <a:ext cx="41036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/>
            <a:r>
              <a:rPr lang="ru-RU" sz="1300">
                <a:latin typeface="Times New Roman" pitchFamily="18" charset="0"/>
                <a:cs typeface="Times New Roman" pitchFamily="18" charset="0"/>
              </a:rPr>
              <a:t>Полуфинал Сибирского Федерального округа Национального Чемпионата России  </a:t>
            </a:r>
          </a:p>
          <a:p>
            <a:pPr algn="ctr"/>
            <a:r>
              <a:rPr lang="ru-RU" sz="1300">
                <a:latin typeface="Times New Roman" pitchFamily="18" charset="0"/>
                <a:cs typeface="Times New Roman" pitchFamily="18" charset="0"/>
              </a:rPr>
              <a:t>г. Новосибирск, апрель 2015 г.</a:t>
            </a:r>
          </a:p>
        </p:txBody>
      </p:sp>
      <p:pic>
        <p:nvPicPr>
          <p:cNvPr id="26630" name="Рисунок 8" descr="Казан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076700"/>
            <a:ext cx="34559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5076825" y="5876925"/>
            <a:ext cx="2951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Национальный чемпионат России, 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г. Казань, май 2015 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850900"/>
          </a:xfrm>
        </p:spPr>
        <p:txBody>
          <a:bodyPr/>
          <a:lstStyle/>
          <a:p>
            <a:r>
              <a:rPr lang="en-US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региональный чемпионат «Молодые профессионалы (WorldSkills Russia) Республики Бурятия»</a:t>
            </a:r>
            <a:b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rgbClr val="C00000"/>
              </a:solidFill>
            </a:endParaRPr>
          </a:p>
        </p:txBody>
      </p:sp>
      <p:pic>
        <p:nvPicPr>
          <p:cNvPr id="27651" name="Содержимое 3" descr="дизайн костюм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75" y="1484313"/>
            <a:ext cx="3751263" cy="2503487"/>
          </a:xfrm>
        </p:spPr>
      </p:pic>
      <p:pic>
        <p:nvPicPr>
          <p:cNvPr id="27652" name="Рисунок 4" descr="Повар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1484313"/>
            <a:ext cx="37623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преподавание в младших классах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" y="4076700"/>
            <a:ext cx="36909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Электрик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37068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проспе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3688" y="981075"/>
            <a:ext cx="2693987" cy="1008063"/>
          </a:xfrm>
        </p:spPr>
      </p:pic>
      <p:pic>
        <p:nvPicPr>
          <p:cNvPr id="28675" name="Рисунок 4" descr="Закрыти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060575"/>
            <a:ext cx="5832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187450" y="5876925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регионального чемпионата «Молодые профессионалы (WorldSkills Russia) Республики Бурятия»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7" descr="Рекомендации эксперт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789363"/>
            <a:ext cx="4105275" cy="2736850"/>
          </a:xfrm>
        </p:spPr>
      </p:pic>
      <p:pic>
        <p:nvPicPr>
          <p:cNvPr id="29699" name="Рисунок 8" descr="Экспериментальный экзаме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4319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9080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8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Республиканская экспериментальная площадка на базе </a:t>
            </a:r>
          </a:p>
          <a:p>
            <a:pPr algn="ctr">
              <a:defRPr/>
            </a:pPr>
            <a:r>
              <a:rPr lang="ru-RU" b="1" dirty="0">
                <a:solidFill>
                  <a:srgbClr val="8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Байкальского колледжа туризма и сервиса 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Сборная Республики Бурят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3681413" cy="2455863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23850" y="4508500"/>
            <a:ext cx="3671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Сборная Республики Бурятия на Финале Национального чемпионата «Молодые профессионалы» (WorldSkills Russia) в Сибирском Федеральном округе в г. Красноярск, 2016 г.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139952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Задачи по дальнейшему развитию движения WorldSkills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территории Республики Бурятия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395288" y="3573463"/>
            <a:ext cx="1512887" cy="9366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 учреждений Министерства образования и науки Республики Бурятия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2060575"/>
            <a:ext cx="8424863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Система среднего профессионального образования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Республики Бурятия</a:t>
            </a:r>
            <a:endParaRPr lang="ru-RU" sz="20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051050" y="3573463"/>
            <a:ext cx="1512888" cy="9366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учреждения Министерства культуры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Республики Бурятия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708400" y="3573463"/>
            <a:ext cx="1511300" cy="9366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учреждения Министерства здравоохранения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Республики Бурятия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364163" y="3573463"/>
            <a:ext cx="1655762" cy="9366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негосударственных образовательных учреждения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164388" y="3573463"/>
            <a:ext cx="1584325" cy="9366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учреждений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составе ВУЗ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843213" y="2924175"/>
            <a:ext cx="0" cy="649288"/>
          </a:xfrm>
          <a:prstGeom prst="straightConnector1">
            <a:avLst/>
          </a:prstGeom>
          <a:ln w="158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42988" y="2924175"/>
            <a:ext cx="0" cy="649288"/>
          </a:xfrm>
          <a:prstGeom prst="straightConnector1">
            <a:avLst/>
          </a:prstGeom>
          <a:ln w="158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0563" y="2924175"/>
            <a:ext cx="0" cy="649288"/>
          </a:xfrm>
          <a:prstGeom prst="straightConnector1">
            <a:avLst/>
          </a:prstGeom>
          <a:ln w="158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56325" y="2924175"/>
            <a:ext cx="0" cy="649288"/>
          </a:xfrm>
          <a:prstGeom prst="straightConnector1">
            <a:avLst/>
          </a:prstGeom>
          <a:ln w="158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956550" y="2924175"/>
            <a:ext cx="0" cy="649288"/>
          </a:xfrm>
          <a:prstGeom prst="straightConnector1">
            <a:avLst/>
          </a:prstGeom>
          <a:ln w="158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539750" y="1628775"/>
            <a:ext cx="2376488" cy="158432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2013-2020 годы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940425" y="1700213"/>
            <a:ext cx="2663825" cy="151288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Федеральная целевая программа развития образования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2016-2020 годы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39750" y="3573463"/>
            <a:ext cx="2376488" cy="180022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Стратегия развития системы подготовки рабочих кадров и формирования прикладных квалификаций в Российской Федерации на период до 2020 года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940425" y="3716338"/>
            <a:ext cx="2592388" cy="1657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Программа социально-экономического развития Республики Бурятия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 2020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8038" y="1628775"/>
            <a:ext cx="2087562" cy="3744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модернизации системы СПО Республики Бурятия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916238" y="2349500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916238" y="4437063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435600" y="2349500"/>
            <a:ext cx="5048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435600" y="4437063"/>
            <a:ext cx="504825" cy="144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684213" y="2060575"/>
            <a:ext cx="8229600" cy="2087563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Джидинский многопрофильный  техникум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Закаменский агропромышленный техникум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Бурятский республиканский техникум пищевой и  перерабатывающей промышленности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Бурятский республиканский техникум строительных и промышленных технологий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Авиационный техникум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Техникум строительства и городского хозяйства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Байкальский колледж туризма и сервиса</a:t>
            </a:r>
          </a:p>
          <a:p>
            <a:pP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Гусиноозерский энергетический техникум</a:t>
            </a:r>
          </a:p>
          <a:p>
            <a:pPr>
              <a:buFont typeface="+mj-lt"/>
              <a:buAutoNum type="arabicPeriod"/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8638" y="1052513"/>
            <a:ext cx="8075612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8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организации, на базе которых  созданы многофункциональные центры прикладных квалификаций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дуальное обучени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7600" y="1052513"/>
            <a:ext cx="6908800" cy="54689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188640" y="112474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3779838" y="5732463"/>
            <a:ext cx="1800225" cy="504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Соглашение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063" y="5086350"/>
            <a:ext cx="1944687" cy="15113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Правительство </a:t>
            </a:r>
          </a:p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Республики Бурятия</a:t>
            </a:r>
          </a:p>
        </p:txBody>
      </p:sp>
      <p:pic>
        <p:nvPicPr>
          <p:cNvPr id="18437" name="Рисунок 6" descr="сканирование0002.jpg"/>
          <p:cNvPicPr>
            <a:picLocks noChangeAspect="1"/>
          </p:cNvPicPr>
          <p:nvPr/>
        </p:nvPicPr>
        <p:blipFill>
          <a:blip r:embed="rId7" cstate="print"/>
          <a:srcRect l="7944" t="5798"/>
          <a:stretch>
            <a:fillRect/>
          </a:stretch>
        </p:blipFill>
        <p:spPr bwMode="auto">
          <a:xfrm>
            <a:off x="5597525" y="1052513"/>
            <a:ext cx="28622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/>
          <p:cNvSpPr/>
          <p:nvPr/>
        </p:nvSpPr>
        <p:spPr>
          <a:xfrm>
            <a:off x="3924300" y="1484313"/>
            <a:ext cx="15113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58964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Этапы формирования региональной системы независимой оценки качества профессионального образования</a:t>
            </a:r>
            <a:endParaRPr lang="ru-RU" sz="2000" b="1" dirty="0">
              <a:solidFill>
                <a:srgbClr val="8A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31913" y="3357563"/>
            <a:ext cx="576262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4221163"/>
            <a:ext cx="2016125" cy="151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Корпоративная система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эффективности деятельности профессиональных образовательных организаций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779838" y="3357563"/>
            <a:ext cx="576262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675" y="4221163"/>
            <a:ext cx="2016125" cy="151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Независимая система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эффективности деятельности профессиональных образовательных организаций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940425" y="3357563"/>
            <a:ext cx="2159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948488" y="3357563"/>
            <a:ext cx="2159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725" y="4221163"/>
            <a:ext cx="1223963" cy="151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Профессионально-общественная аккредитация образовательных программ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125" y="4221163"/>
            <a:ext cx="1081088" cy="151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Сертификация квалификаций выпускников ПОО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40650" y="4221163"/>
            <a:ext cx="1079500" cy="151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Общественная аккредитация ПОО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7885113" y="3357563"/>
            <a:ext cx="2159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взаимодействия:</a:t>
            </a:r>
          </a:p>
          <a:p>
            <a:pPr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региональной системы независимой оценки качества профессионального образования и сертификации квалификаций;</a:t>
            </a:r>
          </a:p>
          <a:p>
            <a:pPr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 моделей многофункциональных центров прикладных квалификаций;</a:t>
            </a:r>
          </a:p>
          <a:p>
            <a:pPr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научно-методическое и учебно-методическое обеспечение профессионального образования Республики Бурятия в условиях реализации ФГОС;</a:t>
            </a:r>
          </a:p>
          <a:p>
            <a:pPr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государственно-общественного управления и частно-государственного партнерства в профессиональном образовании Республики Бурятия;</a:t>
            </a:r>
          </a:p>
          <a:p>
            <a:pPr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системы профориентации и </a:t>
            </a:r>
            <a:r>
              <a:rPr lang="ru-RU" sz="2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профконсультирования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поддерживающей выбор профессии/специальности с учетом потребностей рынка труда.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08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Соглашение о взаимодействии между Министерством образования Республики Бурятия и ФГАУ «Федеральный институт развития образования» (г. Москва)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Профессиональное образование и обучение инвалидов и лиц с ограниченными возможностями 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844675"/>
            <a:ext cx="4105275" cy="410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Профессиональное обучение детей с нарушением интеллекта: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Бурятский республиканский техникум пищевой и перерабатывающей промышленности (г. Улан-Удэ),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Бурятский республиканский техникум строительных и промышленных технологий (с.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Хоронхой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Политехнический техникум (п. Каменск), 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Бурятский республиканский информационно-экономический техникум  (г. Улан-Удэ).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844675"/>
            <a:ext cx="4105275" cy="410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Программы профессионального обучения детей с нарушением интеллекта:</a:t>
            </a:r>
          </a:p>
          <a:p>
            <a:pPr algn="ctr">
              <a:defRPr/>
            </a:pP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Повар, 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Столяр,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Штукатур,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Маляр строительный, 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Изготовитель мясных полуфабрикатов,</a:t>
            </a:r>
          </a:p>
          <a:p>
            <a:pPr>
              <a:buFont typeface="Arial" pitchFamily="34" charset="0"/>
              <a:buChar char="•"/>
              <a:defRPr/>
            </a:pP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Швея.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c848ef255bb2aab2f89ad99ca5c573ed0a1c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657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Этапы формирования региональной системы независимой оценки качества профессионального образования</vt:lpstr>
      <vt:lpstr>Соглашение о взаимодействии между Министерством образования Республики Бурятия и ФГАУ «Федеральный институт развития образования» (г. Москва)</vt:lpstr>
      <vt:lpstr>Профессиональное образование и обучение инвалидов и лиц с ограниченными возможностями здоровья</vt:lpstr>
      <vt:lpstr>Слайд 10</vt:lpstr>
      <vt:lpstr>Слайд 11</vt:lpstr>
      <vt:lpstr>Слайд 12</vt:lpstr>
      <vt:lpstr>Слайд 13</vt:lpstr>
      <vt:lpstr>Слайд 14</vt:lpstr>
      <vt:lpstr>II региональный чемпионат «Молодые профессионалы (WorldSkills Russia) Республики Бурятия» </vt:lpstr>
      <vt:lpstr>Слайд 16</vt:lpstr>
      <vt:lpstr>Слайд 17</vt:lpstr>
      <vt:lpstr>Слайд 18</vt:lpstr>
      <vt:lpstr>Задачи по дальнейшему развитию движения WorldSkills  на территории Республики Бурятия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модернизации системы довузовского профессионального образования Республики Бурятия</dc:title>
  <dc:creator>Zam</dc:creator>
  <cp:lastModifiedBy>badluevata</cp:lastModifiedBy>
  <cp:revision>627</cp:revision>
  <dcterms:created xsi:type="dcterms:W3CDTF">2012-11-13T03:24:03Z</dcterms:created>
  <dcterms:modified xsi:type="dcterms:W3CDTF">2016-08-26T02:27:15Z</dcterms:modified>
</cp:coreProperties>
</file>