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69" r:id="rId4"/>
    <p:sldId id="270" r:id="rId5"/>
    <p:sldId id="271" r:id="rId6"/>
    <p:sldId id="272" r:id="rId7"/>
    <p:sldId id="273" r:id="rId8"/>
  </p:sldIdLst>
  <p:sldSz cx="9144000" cy="6858000" type="screen4x3"/>
  <p:notesSz cx="6858000" cy="9144000"/>
  <p:custDataLst>
    <p:tags r:id="rId9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47" autoAdjust="0"/>
    <p:restoredTop sz="94660"/>
  </p:normalViewPr>
  <p:slideViewPr>
    <p:cSldViewPr>
      <p:cViewPr varScale="1">
        <p:scale>
          <a:sx n="110" d="100"/>
          <a:sy n="110" d="100"/>
        </p:scale>
        <p:origin x="169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4FE00-603A-4AC7-B046-DC3BC7E25CE0}" type="datetimeFigureOut">
              <a:rPr lang="ru-RU" smtClean="0"/>
              <a:pPr/>
              <a:t>09.12.2016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E6C50-ABA4-4B61-B1AC-901B631EB2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4FE00-603A-4AC7-B046-DC3BC7E25CE0}" type="datetimeFigureOut">
              <a:rPr lang="ru-RU" smtClean="0"/>
              <a:pPr/>
              <a:t>09.12.2016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E6C50-ABA4-4B61-B1AC-901B631EB2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4FE00-603A-4AC7-B046-DC3BC7E25CE0}" type="datetimeFigureOut">
              <a:rPr lang="ru-RU" smtClean="0"/>
              <a:pPr/>
              <a:t>09.12.2016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E6C50-ABA4-4B61-B1AC-901B631EB2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4FE00-603A-4AC7-B046-DC3BC7E25CE0}" type="datetimeFigureOut">
              <a:rPr lang="ru-RU" smtClean="0"/>
              <a:pPr/>
              <a:t>09.12.2016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E6C50-ABA4-4B61-B1AC-901B631EB2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4FE00-603A-4AC7-B046-DC3BC7E25CE0}" type="datetimeFigureOut">
              <a:rPr lang="ru-RU" smtClean="0"/>
              <a:pPr/>
              <a:t>09.12.2016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E6C50-ABA4-4B61-B1AC-901B631EB2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4FE00-603A-4AC7-B046-DC3BC7E25CE0}" type="datetimeFigureOut">
              <a:rPr lang="ru-RU" smtClean="0"/>
              <a:pPr/>
              <a:t>09.12.2016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E6C50-ABA4-4B61-B1AC-901B631EB2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4FE00-603A-4AC7-B046-DC3BC7E25CE0}" type="datetimeFigureOut">
              <a:rPr lang="ru-RU" smtClean="0"/>
              <a:pPr/>
              <a:t>09.12.2016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E6C50-ABA4-4B61-B1AC-901B631EB2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4FE00-603A-4AC7-B046-DC3BC7E25CE0}" type="datetimeFigureOut">
              <a:rPr lang="ru-RU" smtClean="0"/>
              <a:pPr/>
              <a:t>09.12.2016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E6C50-ABA4-4B61-B1AC-901B631EB2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4FE00-603A-4AC7-B046-DC3BC7E25CE0}" type="datetimeFigureOut">
              <a:rPr lang="ru-RU" smtClean="0"/>
              <a:pPr/>
              <a:t>09.12.2016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E6C50-ABA4-4B61-B1AC-901B631EB2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4FE00-603A-4AC7-B046-DC3BC7E25CE0}" type="datetimeFigureOut">
              <a:rPr lang="ru-RU" smtClean="0"/>
              <a:pPr/>
              <a:t>09.12.2016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E6C50-ABA4-4B61-B1AC-901B631EB2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4FE00-603A-4AC7-B046-DC3BC7E25CE0}" type="datetimeFigureOut">
              <a:rPr lang="ru-RU" smtClean="0"/>
              <a:pPr/>
              <a:t>09.12.2016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E6C50-ABA4-4B61-B1AC-901B631EB2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E4FE00-603A-4AC7-B046-DC3BC7E25CE0}" type="datetimeFigureOut">
              <a:rPr lang="ru-RU" smtClean="0"/>
              <a:pPr/>
              <a:t>09.12.2016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7E6C50-ABA4-4B61-B1AC-901B631EB25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764704"/>
            <a:ext cx="8215370" cy="576064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«Государственная итоговая аттестация.</a:t>
            </a:r>
          </a:p>
          <a:p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Планируемые изменения в КИМ 2017 год»</a:t>
            </a:r>
          </a:p>
          <a:p>
            <a:endPara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Центр методического сопровождения педагогических работников и образовательных организаций БРИОП</a:t>
            </a:r>
          </a:p>
          <a:p>
            <a:endParaRPr lang="ru-RU" sz="40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4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3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Нормативно-правовые документы</a:t>
            </a:r>
            <a:endParaRPr lang="ru-RU" sz="3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540060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ru-RU" sz="3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Порядок проведения государственной итоговой аттестации по образовательным программам среднего общего образования (приказ Министерства образования и науки Российской Федерации от 26.12. 2013 г. № 1400)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Методические материалы, регламентирующие проведение итогового сочинения (изложения) в 2015/2015 учебном году (письмо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Рособрнадзора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от 01.10.2015 г. № 02-448)</a:t>
            </a:r>
          </a:p>
          <a:p>
            <a:pPr marL="0" indent="0">
              <a:buNone/>
            </a:pP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33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36104"/>
          </a:xfrm>
        </p:spPr>
        <p:txBody>
          <a:bodyPr>
            <a:noAutofit/>
          </a:bodyPr>
          <a:lstStyle/>
          <a:p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Государственная итоговая аттестация в форме ЕГЭ </a:t>
            </a:r>
            <a:br>
              <a:rPr lang="ru-RU" sz="2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(изменения КИМ)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8112971"/>
              </p:ext>
            </p:extLst>
          </p:nvPr>
        </p:nvGraphicFramePr>
        <p:xfrm>
          <a:off x="107504" y="1484784"/>
          <a:ext cx="8928992" cy="393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4496"/>
                <a:gridCol w="446449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Изменения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u="sn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Русский язык</a:t>
                      </a:r>
                      <a:r>
                        <a:rPr lang="ru-RU" u="non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u="sn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(базовый и профильный уровни), география, информатика и ИКТ,  литература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Нет изменений структуры и содержания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u="sng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Иностранные языки</a:t>
                      </a:r>
                      <a:endParaRPr lang="ru-RU" u="sng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 основные характеристики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работы в целом сохранены.</a:t>
                      </a:r>
                    </a:p>
                    <a:p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Уточнена формулировка задания 3 устной части экзамена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u="sn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История </a:t>
                      </a:r>
                      <a:endParaRPr lang="ru-RU" u="sng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Изменён максимальный балл за выполнение заданий 3 и 8 (2 балла вместо 1). </a:t>
                      </a:r>
                    </a:p>
                    <a:p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Усовершенствованы формулировка задания 25 и критерии его оценивания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05390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Государственная </a:t>
            </a:r>
            <a:r>
              <a:rPr lang="ru-RU" sz="2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итоговая аттестация в форме ЕГЭ </a:t>
            </a:r>
            <a:br>
              <a:rPr lang="ru-RU" sz="2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(изменения КИМ)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5072098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0767876"/>
              </p:ext>
            </p:extLst>
          </p:nvPr>
        </p:nvGraphicFramePr>
        <p:xfrm>
          <a:off x="0" y="1397000"/>
          <a:ext cx="9144000" cy="558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0" u="non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</a:t>
                      </a:r>
                      <a:endParaRPr lang="ru-RU" b="0" u="non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u="non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Изменения</a:t>
                      </a:r>
                      <a:endParaRPr lang="ru-RU" b="0" u="non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u="sn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Физика</a:t>
                      </a:r>
                      <a:endParaRPr lang="ru-RU" u="sng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Существенные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изменения.  Изменена структура части 1 экзаменационной работы, часть 2 оставлена без изменений.</a:t>
                      </a:r>
                    </a:p>
                    <a:p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экзаменационной работы исключены задания с выбором одного верного ответа и добавлены задания с кратким ответом.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u="sn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Обществознание</a:t>
                      </a:r>
                      <a:r>
                        <a:rPr lang="ru-RU" u="sng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u="sng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Существенных изменений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нет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</a:p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Структура блока заданий части 1, проверяющего содержание раздела «Право», унифицирована по образцу структуры блоков, проверяющих содержание других разделов курса: добавлено задание 17 на выбор верных суждений, изменена нумерация заданий 18 (бывшее 17), 19 (бывшее 18). Задание 19 в том виде, как оно существовало в КИМ предыдущих лет, исключено из работы.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u="sng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1008112"/>
          </a:xfrm>
        </p:spPr>
        <p:txBody>
          <a:bodyPr>
            <a:noAutofit/>
          </a:bodyPr>
          <a:lstStyle/>
          <a:p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Государственная </a:t>
            </a:r>
            <a:r>
              <a:rPr lang="ru-RU" sz="2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итоговая аттестация в форме ЕГЭ, ГВЭ </a:t>
            </a:r>
            <a:br>
              <a:rPr lang="ru-RU" sz="2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(изменения КИМ)</a:t>
            </a:r>
            <a:br>
              <a:rPr lang="ru-RU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600" dirty="0">
              <a:solidFill>
                <a:schemeClr val="bg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9228941"/>
              </p:ext>
            </p:extLst>
          </p:nvPr>
        </p:nvGraphicFramePr>
        <p:xfrm>
          <a:off x="179512" y="1340768"/>
          <a:ext cx="8784976" cy="485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360"/>
                <a:gridCol w="5544616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u="non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u="non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Изменения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u="sn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Биология</a:t>
                      </a:r>
                      <a:endParaRPr lang="ru-RU" u="sng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Существенные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изменения.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Оптимизирована структура экзаменационной работы: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1.Из экзаменационной работы исключены задания с выбором одного ответа.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2.Сокращено количество заданий с 40 до 28.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3.Уменьшен максимальный первичный балл с 61 в 2016 г. до 59 в 2017 г.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4.Увеличена продолжительность экзаменационной работы с 180 до 210 минут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5.В часть 1 включены новые типы заданий, которые существенно различаются по видам учебных действий: заполнение пропущенных элементов схемы или таблицы, нахождение правильно указанных обозначений в рисунке, анализ и синтез информации, в том числе к представленной в форме графиков, диаграмм и таблиц со статическими данными.</a:t>
                      </a:r>
                      <a:endParaRPr lang="ru-RU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6471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936104"/>
          </a:xfrm>
        </p:spPr>
        <p:txBody>
          <a:bodyPr>
            <a:noAutofit/>
          </a:bodyPr>
          <a:lstStyle/>
          <a:p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Государственная </a:t>
            </a:r>
            <a:r>
              <a:rPr lang="ru-RU" sz="2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итоговая аттестация в форме ЕГЭ, ГВЭ </a:t>
            </a:r>
            <a:br>
              <a:rPr lang="ru-RU" sz="2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(изменения КИМ)</a:t>
            </a:r>
            <a:br>
              <a:rPr lang="ru-RU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600" dirty="0">
              <a:solidFill>
                <a:schemeClr val="bg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3691347"/>
              </p:ext>
            </p:extLst>
          </p:nvPr>
        </p:nvGraphicFramePr>
        <p:xfrm>
          <a:off x="179512" y="1124744"/>
          <a:ext cx="8712968" cy="56537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8352"/>
                <a:gridCol w="5544616"/>
              </a:tblGrid>
              <a:tr h="432047"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Изменения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66842">
                <a:tc>
                  <a:txBody>
                    <a:bodyPr/>
                    <a:lstStyle/>
                    <a:p>
                      <a:pPr algn="just"/>
                      <a:r>
                        <a:rPr lang="ru-RU" u="sn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Химия</a:t>
                      </a:r>
                      <a:endParaRPr lang="ru-RU" u="sng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Существенные изменения. </a:t>
                      </a:r>
                    </a:p>
                    <a:p>
                      <a:pPr algn="just"/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Оптимизирована структура экзаменационной работы:</a:t>
                      </a:r>
                    </a:p>
                    <a:p>
                      <a:pPr algn="just"/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1.Принципиально изменена структура части 1 КИМ: исключены заданий с выбором одного ответа; задания сгруппированы по отдельным тематическим блокам, в каждом из которых есть задания как базового, таки повышенного уровней сложности.</a:t>
                      </a:r>
                    </a:p>
                    <a:p>
                      <a:pPr algn="just"/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2.Уменьшено общее количество заданий с 40 (в 2016гг.) до 34.</a:t>
                      </a:r>
                    </a:p>
                    <a:p>
                      <a:pPr algn="just"/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3.Изменена шкала оценивания (с 1 до 2 баллов) выполнения заданий базового уровня сложности, которые проверяют усвоение знаний о генетической связи неорганических и органических веществ (9 и 17).</a:t>
                      </a:r>
                    </a:p>
                    <a:p>
                      <a:pPr algn="just"/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4.Максимальный первичный балл за выполнение работы в целом составит 60 баллов (вместо 64 баллов в 2016 году).</a:t>
                      </a:r>
                    </a:p>
                  </a:txBody>
                  <a:tcPr/>
                </a:tc>
              </a:tr>
              <a:tr h="466842">
                <a:tc>
                  <a:txBody>
                    <a:bodyPr/>
                    <a:lstStyle/>
                    <a:p>
                      <a:pPr algn="just"/>
                      <a:endParaRPr lang="ru-RU" u="sng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ru-RU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5491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Сайты</a:t>
            </a:r>
            <a:b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</a:t>
            </a:r>
            <a:endParaRPr 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67544" y="1700808"/>
            <a:ext cx="6048672" cy="12744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Сайт Официального информационного портала единого государственного экзамена</a:t>
            </a:r>
          </a:p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www.fipi.ru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547664" y="3789040"/>
            <a:ext cx="6408712" cy="12744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Сайт Бурятского республиканского института образовательной политики</a:t>
            </a:r>
            <a:endParaRPr lang="en-US" u="sng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http:briop.ru</a:t>
            </a:r>
          </a:p>
        </p:txBody>
      </p:sp>
    </p:spTree>
    <p:extLst>
      <p:ext uri="{BB962C8B-B14F-4D97-AF65-F5344CB8AC3E}">
        <p14:creationId xmlns:p14="http://schemas.microsoft.com/office/powerpoint/2010/main" val="3150630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2e599af4bdaffa469cd9b99f3c57b48e97b0c131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450</TotalTime>
  <Words>480</Words>
  <Application>Microsoft Office PowerPoint</Application>
  <PresentationFormat>Экран (4:3)</PresentationFormat>
  <Paragraphs>56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Wingdings</vt:lpstr>
      <vt:lpstr>Тема Office</vt:lpstr>
      <vt:lpstr>Презентация PowerPoint</vt:lpstr>
      <vt:lpstr>Нормативно-правовые документы</vt:lpstr>
      <vt:lpstr> Государственная итоговая аттестация в форме ЕГЭ  (изменения КИМ) </vt:lpstr>
      <vt:lpstr>  Государственная итоговая аттестация в форме ЕГЭ  (изменения КИМ)  </vt:lpstr>
      <vt:lpstr> Государственная итоговая аттестация в форме ЕГЭ, ГВЭ  (изменения КИМ) </vt:lpstr>
      <vt:lpstr> Государственная итоговая аттестация в форме ЕГЭ, ГВЭ  (изменения КИМ) </vt:lpstr>
      <vt:lpstr>Сайты Информация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Larisa</dc:creator>
  <cp:lastModifiedBy>Бриоп</cp:lastModifiedBy>
  <cp:revision>58</cp:revision>
  <dcterms:created xsi:type="dcterms:W3CDTF">2014-03-26T10:32:46Z</dcterms:created>
  <dcterms:modified xsi:type="dcterms:W3CDTF">2016-12-09T06:59:14Z</dcterms:modified>
</cp:coreProperties>
</file>