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326" r:id="rId4"/>
    <p:sldId id="327" r:id="rId5"/>
    <p:sldId id="329" r:id="rId6"/>
    <p:sldId id="331" r:id="rId7"/>
    <p:sldId id="332" r:id="rId8"/>
    <p:sldId id="333" r:id="rId9"/>
    <p:sldId id="334" r:id="rId10"/>
    <p:sldId id="335" r:id="rId11"/>
    <p:sldId id="33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C5990-01A9-4D42-BB98-D3CF6F0DEFE1}" type="doc">
      <dgm:prSet loTypeId="urn:microsoft.com/office/officeart/2005/8/layout/hierarchy4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F6A22F4-7E9A-4973-92C6-587509FFCC60}">
      <dgm:prSet phldrT="[Текст]" custT="1"/>
      <dgm:spPr/>
      <dgm:t>
        <a:bodyPr/>
        <a:lstStyle/>
        <a:p>
          <a:r>
            <a:rPr lang="ru-RU" sz="5400" dirty="0" smtClean="0">
              <a:latin typeface="Cambria" pitchFamily="18" charset="0"/>
            </a:rPr>
            <a:t>Группа Эксмо - АСТ</a:t>
          </a:r>
          <a:endParaRPr lang="ru-RU" sz="5400" dirty="0">
            <a:latin typeface="Cambria" pitchFamily="18" charset="0"/>
          </a:endParaRPr>
        </a:p>
      </dgm:t>
    </dgm:pt>
    <dgm:pt modelId="{A524568C-B918-47B8-9388-8864680662CE}" type="parTrans" cxnId="{6DAF2664-5BE8-4E84-AA80-EBF9179DAC0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A04939AD-E0E5-4FE4-A076-CFF22414328F}" type="sibTrans" cxnId="{6DAF2664-5BE8-4E84-AA80-EBF9179DAC0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0BBF0C9D-5546-4907-8E6D-CA4892AEEA83}">
      <dgm:prSet phldrT="[Текст]" custT="1"/>
      <dgm:spPr/>
      <dgm:t>
        <a:bodyPr/>
        <a:lstStyle/>
        <a:p>
          <a:r>
            <a:rPr lang="ru-RU" sz="2000" b="1" dirty="0" smtClean="0">
              <a:latin typeface="Cambria" pitchFamily="18" charset="0"/>
            </a:rPr>
            <a:t>Издательство </a:t>
          </a:r>
          <a:r>
            <a:rPr lang="ru-RU" sz="2800" b="1" dirty="0" smtClean="0">
              <a:latin typeface="Cambria" pitchFamily="18" charset="0"/>
            </a:rPr>
            <a:t>«ДРОФА»</a:t>
          </a:r>
          <a:endParaRPr lang="ru-RU" sz="2800" b="1" dirty="0">
            <a:latin typeface="Cambria" pitchFamily="18" charset="0"/>
          </a:endParaRPr>
        </a:p>
      </dgm:t>
    </dgm:pt>
    <dgm:pt modelId="{BE706056-36D4-4C7F-874F-7BE93839DB66}" type="parTrans" cxnId="{1516652A-80D9-4F3A-A9A2-67533FE0037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EBFD7D9-98B1-4A5B-BAAE-11BCB505B98B}" type="sibTrans" cxnId="{1516652A-80D9-4F3A-A9A2-67533FE0037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54165AA-2C35-4A8D-8EEE-CF3F02FAA41F}">
      <dgm:prSet phldrT="[Текст]" custT="1"/>
      <dgm:spPr/>
      <dgm:t>
        <a:bodyPr/>
        <a:lstStyle/>
        <a:p>
          <a:r>
            <a:rPr lang="ru-RU" sz="2800" b="1" dirty="0" smtClean="0">
              <a:latin typeface="Cambria" pitchFamily="18" charset="0"/>
            </a:rPr>
            <a:t>«</a:t>
          </a:r>
          <a:r>
            <a:rPr lang="ru-RU" sz="2800" b="1" dirty="0" err="1" smtClean="0">
              <a:latin typeface="Cambria" pitchFamily="18" charset="0"/>
            </a:rPr>
            <a:t>Астрель</a:t>
          </a:r>
          <a:r>
            <a:rPr lang="ru-RU" sz="2800" b="1" dirty="0" smtClean="0">
              <a:latin typeface="Cambria" pitchFamily="18" charset="0"/>
            </a:rPr>
            <a:t>»</a:t>
          </a:r>
          <a:endParaRPr lang="ru-RU" sz="2800" b="1" dirty="0">
            <a:latin typeface="Cambria" pitchFamily="18" charset="0"/>
          </a:endParaRPr>
        </a:p>
      </dgm:t>
    </dgm:pt>
    <dgm:pt modelId="{C2016F63-6506-4BFC-A284-E40234EBA76C}" type="parTrans" cxnId="{91E8BEA8-85BB-48AB-B6AC-EDAEC84E855C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375641E-1ABB-4FF6-8216-848173F43412}" type="sibTrans" cxnId="{91E8BEA8-85BB-48AB-B6AC-EDAEC84E855C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8877730-9FC9-4D51-8544-C0A0FEB50C28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ИЦ </a:t>
          </a:r>
        </a:p>
        <a:p>
          <a:r>
            <a:rPr lang="ru-RU" b="1" dirty="0" smtClean="0">
              <a:latin typeface="Cambria" pitchFamily="18" charset="0"/>
            </a:rPr>
            <a:t>«ВЕНТАНА-ГРАФ»</a:t>
          </a:r>
          <a:endParaRPr lang="ru-RU" b="1" dirty="0">
            <a:latin typeface="Cambria" pitchFamily="18" charset="0"/>
          </a:endParaRPr>
        </a:p>
      </dgm:t>
    </dgm:pt>
    <dgm:pt modelId="{732357B2-B734-4BCE-921C-1A6088C26411}" type="parTrans" cxnId="{B1283629-7CEB-406D-9C96-CA7D28B6DCE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D737F432-2035-41BB-9F10-9C9FE655C01E}" type="sibTrans" cxnId="{B1283629-7CEB-406D-9C96-CA7D28B6DCE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247C295A-005E-4115-8000-558860CCFEB6}" type="pres">
      <dgm:prSet presAssocID="{91FC5990-01A9-4D42-BB98-D3CF6F0DEFE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228AD1-2C57-4597-A6B1-E338C0670AF6}" type="pres">
      <dgm:prSet presAssocID="{0F6A22F4-7E9A-4973-92C6-587509FFCC60}" presName="vertOne" presStyleCnt="0"/>
      <dgm:spPr/>
      <dgm:t>
        <a:bodyPr/>
        <a:lstStyle/>
        <a:p>
          <a:endParaRPr lang="ru-RU"/>
        </a:p>
      </dgm:t>
    </dgm:pt>
    <dgm:pt modelId="{9B2AE0A7-392A-4801-84B8-39A71CCE0DF5}" type="pres">
      <dgm:prSet presAssocID="{0F6A22F4-7E9A-4973-92C6-587509FFCC60}" presName="txOne" presStyleLbl="node0" presStyleIdx="0" presStyleCnt="1" custScaleY="111920" custLinFactNeighborX="466" custLinFactNeighborY="-94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64DEFFF-53E1-4611-9529-10C71A672E93}" type="pres">
      <dgm:prSet presAssocID="{0F6A22F4-7E9A-4973-92C6-587509FFCC60}" presName="parTransOne" presStyleCnt="0"/>
      <dgm:spPr/>
      <dgm:t>
        <a:bodyPr/>
        <a:lstStyle/>
        <a:p>
          <a:endParaRPr lang="ru-RU"/>
        </a:p>
      </dgm:t>
    </dgm:pt>
    <dgm:pt modelId="{45A17A5B-B612-45EB-A2AD-135680187DD7}" type="pres">
      <dgm:prSet presAssocID="{0F6A22F4-7E9A-4973-92C6-587509FFCC60}" presName="horzOne" presStyleCnt="0"/>
      <dgm:spPr/>
      <dgm:t>
        <a:bodyPr/>
        <a:lstStyle/>
        <a:p>
          <a:endParaRPr lang="ru-RU"/>
        </a:p>
      </dgm:t>
    </dgm:pt>
    <dgm:pt modelId="{02D15CAC-BA98-4361-9071-CCD11F01F6C9}" type="pres">
      <dgm:prSet presAssocID="{0BBF0C9D-5546-4907-8E6D-CA4892AEEA83}" presName="vertTwo" presStyleCnt="0"/>
      <dgm:spPr/>
      <dgm:t>
        <a:bodyPr/>
        <a:lstStyle/>
        <a:p>
          <a:endParaRPr lang="ru-RU"/>
        </a:p>
      </dgm:t>
    </dgm:pt>
    <dgm:pt modelId="{843098AA-ED8A-4E52-9624-0700EFD1FCCE}" type="pres">
      <dgm:prSet presAssocID="{0BBF0C9D-5546-4907-8E6D-CA4892AEEA83}" presName="txTwo" presStyleLbl="node2" presStyleIdx="0" presStyleCnt="3" custScaleY="69432" custLinFactNeighborX="-513" custLinFactNeighborY="2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C916D12-2E7A-4489-AF93-A507C83D49B2}" type="pres">
      <dgm:prSet presAssocID="{0BBF0C9D-5546-4907-8E6D-CA4892AEEA83}" presName="horzTwo" presStyleCnt="0"/>
      <dgm:spPr/>
      <dgm:t>
        <a:bodyPr/>
        <a:lstStyle/>
        <a:p>
          <a:endParaRPr lang="ru-RU"/>
        </a:p>
      </dgm:t>
    </dgm:pt>
    <dgm:pt modelId="{1A584CCF-7DB7-4C91-97E3-3736DBD86519}" type="pres">
      <dgm:prSet presAssocID="{CEBFD7D9-98B1-4A5B-BAAE-11BCB505B98B}" presName="sibSpaceTwo" presStyleCnt="0"/>
      <dgm:spPr/>
      <dgm:t>
        <a:bodyPr/>
        <a:lstStyle/>
        <a:p>
          <a:endParaRPr lang="ru-RU"/>
        </a:p>
      </dgm:t>
    </dgm:pt>
    <dgm:pt modelId="{B22C3EDC-6FED-43A1-9172-310AE6711F77}" type="pres">
      <dgm:prSet presAssocID="{98877730-9FC9-4D51-8544-C0A0FEB50C28}" presName="vertTwo" presStyleCnt="0"/>
      <dgm:spPr/>
      <dgm:t>
        <a:bodyPr/>
        <a:lstStyle/>
        <a:p>
          <a:endParaRPr lang="ru-RU"/>
        </a:p>
      </dgm:t>
    </dgm:pt>
    <dgm:pt modelId="{CC6EBB35-4C0D-4658-98B9-E1160AF07CD5}" type="pres">
      <dgm:prSet presAssocID="{98877730-9FC9-4D51-8544-C0A0FEB50C28}" presName="txTwo" presStyleLbl="node2" presStyleIdx="1" presStyleCnt="3" custScaleY="69432" custLinFactNeighborX="-513" custLinFactNeighborY="2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F4CA2EB-A80E-46C0-A744-4C51D782BE82}" type="pres">
      <dgm:prSet presAssocID="{98877730-9FC9-4D51-8544-C0A0FEB50C28}" presName="horzTwo" presStyleCnt="0"/>
      <dgm:spPr/>
      <dgm:t>
        <a:bodyPr/>
        <a:lstStyle/>
        <a:p>
          <a:endParaRPr lang="ru-RU"/>
        </a:p>
      </dgm:t>
    </dgm:pt>
    <dgm:pt modelId="{993CB743-1CA3-4729-839B-8586AFEF5CAA}" type="pres">
      <dgm:prSet presAssocID="{D737F432-2035-41BB-9F10-9C9FE655C01E}" presName="sibSpaceTwo" presStyleCnt="0"/>
      <dgm:spPr/>
      <dgm:t>
        <a:bodyPr/>
        <a:lstStyle/>
        <a:p>
          <a:endParaRPr lang="ru-RU"/>
        </a:p>
      </dgm:t>
    </dgm:pt>
    <dgm:pt modelId="{62EE5726-8CDF-45F2-B33E-6EB4D995A026}" type="pres">
      <dgm:prSet presAssocID="{F54165AA-2C35-4A8D-8EEE-CF3F02FAA41F}" presName="vertTwo" presStyleCnt="0"/>
      <dgm:spPr/>
      <dgm:t>
        <a:bodyPr/>
        <a:lstStyle/>
        <a:p>
          <a:endParaRPr lang="ru-RU"/>
        </a:p>
      </dgm:t>
    </dgm:pt>
    <dgm:pt modelId="{6721468C-9D50-4EE7-BB9B-F5BB9F931A23}" type="pres">
      <dgm:prSet presAssocID="{F54165AA-2C35-4A8D-8EEE-CF3F02FAA41F}" presName="txTwo" presStyleLbl="node2" presStyleIdx="2" presStyleCnt="3" custScaleY="69432" custLinFactNeighborX="-513" custLinFactNeighborY="2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85C8670-E887-4D70-9EAF-8E2768A28975}" type="pres">
      <dgm:prSet presAssocID="{F54165AA-2C35-4A8D-8EEE-CF3F02FAA41F}" presName="horzTwo" presStyleCnt="0"/>
      <dgm:spPr/>
      <dgm:t>
        <a:bodyPr/>
        <a:lstStyle/>
        <a:p>
          <a:endParaRPr lang="ru-RU"/>
        </a:p>
      </dgm:t>
    </dgm:pt>
  </dgm:ptLst>
  <dgm:cxnLst>
    <dgm:cxn modelId="{EAAB9C7C-B245-4DCB-A598-F8D9082DA66B}" type="presOf" srcId="{F54165AA-2C35-4A8D-8EEE-CF3F02FAA41F}" destId="{6721468C-9D50-4EE7-BB9B-F5BB9F931A23}" srcOrd="0" destOrd="0" presId="urn:microsoft.com/office/officeart/2005/8/layout/hierarchy4"/>
    <dgm:cxn modelId="{27DEA1B1-CB70-4044-A85F-660B015C51BC}" type="presOf" srcId="{0BBF0C9D-5546-4907-8E6D-CA4892AEEA83}" destId="{843098AA-ED8A-4E52-9624-0700EFD1FCCE}" srcOrd="0" destOrd="0" presId="urn:microsoft.com/office/officeart/2005/8/layout/hierarchy4"/>
    <dgm:cxn modelId="{B1283629-7CEB-406D-9C96-CA7D28B6DCE1}" srcId="{0F6A22F4-7E9A-4973-92C6-587509FFCC60}" destId="{98877730-9FC9-4D51-8544-C0A0FEB50C28}" srcOrd="1" destOrd="0" parTransId="{732357B2-B734-4BCE-921C-1A6088C26411}" sibTransId="{D737F432-2035-41BB-9F10-9C9FE655C01E}"/>
    <dgm:cxn modelId="{1516652A-80D9-4F3A-A9A2-67533FE00373}" srcId="{0F6A22F4-7E9A-4973-92C6-587509FFCC60}" destId="{0BBF0C9D-5546-4907-8E6D-CA4892AEEA83}" srcOrd="0" destOrd="0" parTransId="{BE706056-36D4-4C7F-874F-7BE93839DB66}" sibTransId="{CEBFD7D9-98B1-4A5B-BAAE-11BCB505B98B}"/>
    <dgm:cxn modelId="{6DAF2664-5BE8-4E84-AA80-EBF9179DAC0D}" srcId="{91FC5990-01A9-4D42-BB98-D3CF6F0DEFE1}" destId="{0F6A22F4-7E9A-4973-92C6-587509FFCC60}" srcOrd="0" destOrd="0" parTransId="{A524568C-B918-47B8-9388-8864680662CE}" sibTransId="{A04939AD-E0E5-4FE4-A076-CFF22414328F}"/>
    <dgm:cxn modelId="{91E8BEA8-85BB-48AB-B6AC-EDAEC84E855C}" srcId="{0F6A22F4-7E9A-4973-92C6-587509FFCC60}" destId="{F54165AA-2C35-4A8D-8EEE-CF3F02FAA41F}" srcOrd="2" destOrd="0" parTransId="{C2016F63-6506-4BFC-A284-E40234EBA76C}" sibTransId="{F375641E-1ABB-4FF6-8216-848173F43412}"/>
    <dgm:cxn modelId="{FA3F2912-53CC-458D-BEEB-FAD7514A7A90}" type="presOf" srcId="{91FC5990-01A9-4D42-BB98-D3CF6F0DEFE1}" destId="{247C295A-005E-4115-8000-558860CCFEB6}" srcOrd="0" destOrd="0" presId="urn:microsoft.com/office/officeart/2005/8/layout/hierarchy4"/>
    <dgm:cxn modelId="{86D13CB5-9712-4178-96DD-8ADD2A60F6FD}" type="presOf" srcId="{0F6A22F4-7E9A-4973-92C6-587509FFCC60}" destId="{9B2AE0A7-392A-4801-84B8-39A71CCE0DF5}" srcOrd="0" destOrd="0" presId="urn:microsoft.com/office/officeart/2005/8/layout/hierarchy4"/>
    <dgm:cxn modelId="{7A68B694-8760-463F-8CF6-B1D2DE378C12}" type="presOf" srcId="{98877730-9FC9-4D51-8544-C0A0FEB50C28}" destId="{CC6EBB35-4C0D-4658-98B9-E1160AF07CD5}" srcOrd="0" destOrd="0" presId="urn:microsoft.com/office/officeart/2005/8/layout/hierarchy4"/>
    <dgm:cxn modelId="{7C77A665-C9F0-4980-BB43-21D89242CB87}" type="presParOf" srcId="{247C295A-005E-4115-8000-558860CCFEB6}" destId="{3C228AD1-2C57-4597-A6B1-E338C0670AF6}" srcOrd="0" destOrd="0" presId="urn:microsoft.com/office/officeart/2005/8/layout/hierarchy4"/>
    <dgm:cxn modelId="{DF03EA24-DD8A-4702-9A74-CCFC721C2236}" type="presParOf" srcId="{3C228AD1-2C57-4597-A6B1-E338C0670AF6}" destId="{9B2AE0A7-392A-4801-84B8-39A71CCE0DF5}" srcOrd="0" destOrd="0" presId="urn:microsoft.com/office/officeart/2005/8/layout/hierarchy4"/>
    <dgm:cxn modelId="{EB93DC2B-2DD7-4E33-BC94-22CEC68E03FB}" type="presParOf" srcId="{3C228AD1-2C57-4597-A6B1-E338C0670AF6}" destId="{964DEFFF-53E1-4611-9529-10C71A672E93}" srcOrd="1" destOrd="0" presId="urn:microsoft.com/office/officeart/2005/8/layout/hierarchy4"/>
    <dgm:cxn modelId="{71EC2B01-879A-4BFE-B797-FC36BF0249C2}" type="presParOf" srcId="{3C228AD1-2C57-4597-A6B1-E338C0670AF6}" destId="{45A17A5B-B612-45EB-A2AD-135680187DD7}" srcOrd="2" destOrd="0" presId="urn:microsoft.com/office/officeart/2005/8/layout/hierarchy4"/>
    <dgm:cxn modelId="{3DAA9BEB-AEFC-4F4B-B4A1-098A89F3578A}" type="presParOf" srcId="{45A17A5B-B612-45EB-A2AD-135680187DD7}" destId="{02D15CAC-BA98-4361-9071-CCD11F01F6C9}" srcOrd="0" destOrd="0" presId="urn:microsoft.com/office/officeart/2005/8/layout/hierarchy4"/>
    <dgm:cxn modelId="{C9079B19-4864-4BC1-BB4E-A45E582823B5}" type="presParOf" srcId="{02D15CAC-BA98-4361-9071-CCD11F01F6C9}" destId="{843098AA-ED8A-4E52-9624-0700EFD1FCCE}" srcOrd="0" destOrd="0" presId="urn:microsoft.com/office/officeart/2005/8/layout/hierarchy4"/>
    <dgm:cxn modelId="{14411D81-88D3-491B-B3D1-DDAAACE16154}" type="presParOf" srcId="{02D15CAC-BA98-4361-9071-CCD11F01F6C9}" destId="{9C916D12-2E7A-4489-AF93-A507C83D49B2}" srcOrd="1" destOrd="0" presId="urn:microsoft.com/office/officeart/2005/8/layout/hierarchy4"/>
    <dgm:cxn modelId="{A3F69229-096D-4FD2-A275-A18515BF077E}" type="presParOf" srcId="{45A17A5B-B612-45EB-A2AD-135680187DD7}" destId="{1A584CCF-7DB7-4C91-97E3-3736DBD86519}" srcOrd="1" destOrd="0" presId="urn:microsoft.com/office/officeart/2005/8/layout/hierarchy4"/>
    <dgm:cxn modelId="{53958D8C-F92F-4DFC-9FA3-32313BCB3DFE}" type="presParOf" srcId="{45A17A5B-B612-45EB-A2AD-135680187DD7}" destId="{B22C3EDC-6FED-43A1-9172-310AE6711F77}" srcOrd="2" destOrd="0" presId="urn:microsoft.com/office/officeart/2005/8/layout/hierarchy4"/>
    <dgm:cxn modelId="{A2126BE6-981B-4FBD-A9DA-BFD581B1038A}" type="presParOf" srcId="{B22C3EDC-6FED-43A1-9172-310AE6711F77}" destId="{CC6EBB35-4C0D-4658-98B9-E1160AF07CD5}" srcOrd="0" destOrd="0" presId="urn:microsoft.com/office/officeart/2005/8/layout/hierarchy4"/>
    <dgm:cxn modelId="{B0668BD0-7195-4D0E-A77F-0064CE449E51}" type="presParOf" srcId="{B22C3EDC-6FED-43A1-9172-310AE6711F77}" destId="{5F4CA2EB-A80E-46C0-A744-4C51D782BE82}" srcOrd="1" destOrd="0" presId="urn:microsoft.com/office/officeart/2005/8/layout/hierarchy4"/>
    <dgm:cxn modelId="{8C192112-4D1B-4D29-88A1-1DFEE5A8C0CD}" type="presParOf" srcId="{45A17A5B-B612-45EB-A2AD-135680187DD7}" destId="{993CB743-1CA3-4729-839B-8586AFEF5CAA}" srcOrd="3" destOrd="0" presId="urn:microsoft.com/office/officeart/2005/8/layout/hierarchy4"/>
    <dgm:cxn modelId="{A3822F68-72C0-4EB0-9F0A-3C9C530C3703}" type="presParOf" srcId="{45A17A5B-B612-45EB-A2AD-135680187DD7}" destId="{62EE5726-8CDF-45F2-B33E-6EB4D995A026}" srcOrd="4" destOrd="0" presId="urn:microsoft.com/office/officeart/2005/8/layout/hierarchy4"/>
    <dgm:cxn modelId="{EFB4FEF1-CA6A-4DE3-9B95-1D90BB564E14}" type="presParOf" srcId="{62EE5726-8CDF-45F2-B33E-6EB4D995A026}" destId="{6721468C-9D50-4EE7-BB9B-F5BB9F931A23}" srcOrd="0" destOrd="0" presId="urn:microsoft.com/office/officeart/2005/8/layout/hierarchy4"/>
    <dgm:cxn modelId="{A6337AC6-4915-4939-8F7C-9A1157C8072F}" type="presParOf" srcId="{62EE5726-8CDF-45F2-B33E-6EB4D995A026}" destId="{E85C8670-E887-4D70-9EAF-8E2768A2897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AE0A7-392A-4801-84B8-39A71CCE0DF5}">
      <dsp:nvSpPr>
        <dsp:cNvPr id="0" name=""/>
        <dsp:cNvSpPr/>
      </dsp:nvSpPr>
      <dsp:spPr>
        <a:xfrm>
          <a:off x="5777" y="0"/>
          <a:ext cx="8032189" cy="17661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latin typeface="Cambria" pitchFamily="18" charset="0"/>
            </a:rPr>
            <a:t>Группа Эксмо - АСТ</a:t>
          </a:r>
          <a:endParaRPr lang="ru-RU" sz="5400" kern="1200" dirty="0">
            <a:latin typeface="Cambria" pitchFamily="18" charset="0"/>
          </a:endParaRPr>
        </a:p>
      </dsp:txBody>
      <dsp:txXfrm>
        <a:off x="5777" y="0"/>
        <a:ext cx="8032189" cy="1766145"/>
      </dsp:txXfrm>
    </dsp:sp>
    <dsp:sp modelId="{843098AA-ED8A-4E52-9624-0700EFD1FCCE}">
      <dsp:nvSpPr>
        <dsp:cNvPr id="0" name=""/>
        <dsp:cNvSpPr/>
      </dsp:nvSpPr>
      <dsp:spPr>
        <a:xfrm>
          <a:off x="0" y="1999958"/>
          <a:ext cx="2535413" cy="10956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itchFamily="18" charset="0"/>
            </a:rPr>
            <a:t>Издательство </a:t>
          </a:r>
          <a:r>
            <a:rPr lang="ru-RU" sz="2800" b="1" kern="1200" dirty="0" smtClean="0">
              <a:latin typeface="Cambria" pitchFamily="18" charset="0"/>
            </a:rPr>
            <a:t>«ДРОФА»</a:t>
          </a:r>
          <a:endParaRPr lang="ru-RU" sz="2800" b="1" kern="1200" dirty="0">
            <a:latin typeface="Cambria" pitchFamily="18" charset="0"/>
          </a:endParaRPr>
        </a:p>
      </dsp:txBody>
      <dsp:txXfrm>
        <a:off x="0" y="1999958"/>
        <a:ext cx="2535413" cy="1095666"/>
      </dsp:txXfrm>
    </dsp:sp>
    <dsp:sp modelId="{CC6EBB35-4C0D-4658-98B9-E1160AF07CD5}">
      <dsp:nvSpPr>
        <dsp:cNvPr id="0" name=""/>
        <dsp:cNvSpPr/>
      </dsp:nvSpPr>
      <dsp:spPr>
        <a:xfrm>
          <a:off x="2738270" y="1999958"/>
          <a:ext cx="2535413" cy="10956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ИЦ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«ВЕНТАНА-ГРАФ»</a:t>
          </a:r>
          <a:endParaRPr lang="ru-RU" sz="2200" b="1" kern="1200" dirty="0">
            <a:latin typeface="Cambria" pitchFamily="18" charset="0"/>
          </a:endParaRPr>
        </a:p>
      </dsp:txBody>
      <dsp:txXfrm>
        <a:off x="2738270" y="1999958"/>
        <a:ext cx="2535413" cy="1095666"/>
      </dsp:txXfrm>
    </dsp:sp>
    <dsp:sp modelId="{6721468C-9D50-4EE7-BB9B-F5BB9F931A23}">
      <dsp:nvSpPr>
        <dsp:cNvPr id="0" name=""/>
        <dsp:cNvSpPr/>
      </dsp:nvSpPr>
      <dsp:spPr>
        <a:xfrm>
          <a:off x="5486658" y="1999958"/>
          <a:ext cx="2535413" cy="10956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mbria" pitchFamily="18" charset="0"/>
            </a:rPr>
            <a:t>«</a:t>
          </a:r>
          <a:r>
            <a:rPr lang="ru-RU" sz="2800" b="1" kern="1200" dirty="0" err="1" smtClean="0">
              <a:latin typeface="Cambria" pitchFamily="18" charset="0"/>
            </a:rPr>
            <a:t>Астрель</a:t>
          </a:r>
          <a:r>
            <a:rPr lang="ru-RU" sz="2800" b="1" kern="1200" dirty="0" smtClean="0">
              <a:latin typeface="Cambria" pitchFamily="18" charset="0"/>
            </a:rPr>
            <a:t>»</a:t>
          </a:r>
          <a:endParaRPr lang="ru-RU" sz="2800" b="1" kern="1200" dirty="0">
            <a:latin typeface="Cambria" pitchFamily="18" charset="0"/>
          </a:endParaRPr>
        </a:p>
      </dsp:txBody>
      <dsp:txXfrm>
        <a:off x="5486658" y="1999958"/>
        <a:ext cx="2535413" cy="1095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2C58F-C7B1-407B-AEAF-20F056C095A6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EA315-878B-4F5D-BFEC-59F13835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3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8C0A5F-9C30-4F9C-8F2C-67AD01756403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6= 3_4_2</a:t>
            </a:r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4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D38C-FC1C-4B99-8EA1-1E54EA22CFE8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0241-074B-49DF-BBE0-30B262EF7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7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D38C-FC1C-4B99-8EA1-1E54EA22CFE8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0241-074B-49DF-BBE0-30B262EF7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D38C-FC1C-4B99-8EA1-1E54EA22CFE8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0241-074B-49DF-BBE0-30B262EF7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Раздел дошкольного образов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7352" y="0"/>
            <a:ext cx="926464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4" name="Рисунок 9" descr="VGlogo_bas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1" y="2349501"/>
            <a:ext cx="28765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VG_logo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333375"/>
            <a:ext cx="166158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ый треугольник 6"/>
          <p:cNvSpPr/>
          <p:nvPr/>
        </p:nvSpPr>
        <p:spPr>
          <a:xfrm flipH="1">
            <a:off x="2639484" y="2276476"/>
            <a:ext cx="287867" cy="73025"/>
          </a:xfrm>
          <a:prstGeom prst="rtTriangle">
            <a:avLst/>
          </a:prstGeom>
          <a:solidFill>
            <a:srgbClr val="9E560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19936" y="2348880"/>
            <a:ext cx="6672064" cy="2160240"/>
          </a:xfrm>
          <a:solidFill>
            <a:srgbClr val="F78F1E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7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D38C-FC1C-4B99-8EA1-1E54EA22CFE8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0241-074B-49DF-BBE0-30B262EF7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8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D38C-FC1C-4B99-8EA1-1E54EA22CFE8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0241-074B-49DF-BBE0-30B262EF7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7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D38C-FC1C-4B99-8EA1-1E54EA22CFE8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0241-074B-49DF-BBE0-30B262EF7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2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D38C-FC1C-4B99-8EA1-1E54EA22CFE8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0241-074B-49DF-BBE0-30B262EF7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6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D38C-FC1C-4B99-8EA1-1E54EA22CFE8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0241-074B-49DF-BBE0-30B262EF7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8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D38C-FC1C-4B99-8EA1-1E54EA22CFE8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0241-074B-49DF-BBE0-30B262EF7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D38C-FC1C-4B99-8EA1-1E54EA22CFE8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0241-074B-49DF-BBE0-30B262EF7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0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D38C-FC1C-4B99-8EA1-1E54EA22CFE8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0241-074B-49DF-BBE0-30B262EF7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5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3D38C-FC1C-4B99-8EA1-1E54EA22CFE8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40241-074B-49DF-BBE0-30B262EF7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6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wmf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jpeg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idx="4294967295"/>
          </p:nvPr>
        </p:nvSpPr>
        <p:spPr>
          <a:xfrm>
            <a:off x="6830704" y="4770438"/>
            <a:ext cx="4824412" cy="20875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1200" dirty="0" smtClean="0"/>
              <a:t> </a:t>
            </a:r>
            <a:r>
              <a:rPr lang="ru-RU" altLang="ru-RU" sz="1800" dirty="0" smtClean="0"/>
              <a:t>ЕРОФЕЕВА Татьяна Николаевна</a:t>
            </a:r>
            <a:r>
              <a:rPr lang="ru-RU" altLang="ru-RU" sz="1600" dirty="0" smtClean="0"/>
              <a:t>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600" dirty="0"/>
              <a:t> </a:t>
            </a:r>
            <a:r>
              <a:rPr lang="ru-RU" altLang="ru-RU" sz="1600" dirty="0" smtClean="0"/>
              <a:t>     ведущий методист по дошкольному образованию Центра </a:t>
            </a:r>
            <a:r>
              <a:rPr lang="ru-RU" altLang="ru-RU" sz="1600" dirty="0" err="1" smtClean="0"/>
              <a:t>ДиНО</a:t>
            </a:r>
            <a:r>
              <a:rPr lang="ru-RU" altLang="ru-RU" sz="1600" dirty="0" smtClean="0"/>
              <a:t> объединенной издательской группы «Дрофа»- «</a:t>
            </a:r>
            <a:r>
              <a:rPr lang="ru-RU" altLang="ru-RU" sz="1600" dirty="0" err="1" smtClean="0"/>
              <a:t>Вентана</a:t>
            </a:r>
            <a:r>
              <a:rPr lang="ru-RU" altLang="ru-RU" sz="1600" dirty="0" smtClean="0"/>
              <a:t>-граф»- «</a:t>
            </a:r>
            <a:r>
              <a:rPr lang="ru-RU" altLang="ru-RU" sz="1600" dirty="0" err="1"/>
              <a:t>А</a:t>
            </a:r>
            <a:r>
              <a:rPr lang="ru-RU" altLang="ru-RU" sz="1600" dirty="0" err="1" smtClean="0"/>
              <a:t>стрель</a:t>
            </a:r>
            <a:r>
              <a:rPr lang="ru-RU" altLang="ru-RU" sz="1600" dirty="0" smtClean="0"/>
              <a:t>» </a:t>
            </a:r>
            <a:endParaRPr lang="ru-RU" alt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/>
              <a:t>Информационно-методическое обеспечение образовательной среды в условиях современного дошкольного образования с учетом требований ФГОС ДО средствами УМК «Тропинки» и «</a:t>
            </a:r>
            <a:r>
              <a:rPr lang="ru-RU" sz="1800" dirty="0" err="1" smtClean="0"/>
              <a:t>Предшкольная</a:t>
            </a:r>
            <a:r>
              <a:rPr lang="ru-RU" sz="1800" dirty="0" smtClean="0"/>
              <a:t> пора»</a:t>
            </a:r>
            <a:endParaRPr lang="ru-RU" sz="1800" dirty="0"/>
          </a:p>
        </p:txBody>
      </p:sp>
      <p:pic>
        <p:nvPicPr>
          <p:cNvPr id="4" name="Picture 6" descr="C:\Documents and Settings\shestak\Рабочий стол\000002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90" y="200788"/>
            <a:ext cx="1639227" cy="129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Марина\Desktop\ввв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9047" y="215955"/>
            <a:ext cx="1422304" cy="113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0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FON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01"/>
            <a:ext cx="9144000" cy="6841998"/>
          </a:xfrm>
          <a:prstGeom prst="rect">
            <a:avLst/>
          </a:prstGeom>
        </p:spPr>
      </p:pic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32624" y="361191"/>
            <a:ext cx="743743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Парциальная программа</a:t>
            </a:r>
            <a:br>
              <a: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«Словечко</a:t>
            </a:r>
            <a:r>
              <a:rPr lang="ru-RU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»  Л.А. </a:t>
            </a:r>
            <a:r>
              <a:rPr lang="ru-RU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Ефросинина</a:t>
            </a:r>
            <a:endParaRPr lang="ru-RU" sz="32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" name="Рисунок 4" descr="Slove4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1766" y="254030"/>
            <a:ext cx="1645705" cy="13573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94770" y="1718513"/>
            <a:ext cx="80634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Серия «Словечко» представляет собой комплект пособий, </a:t>
            </a:r>
            <a:br>
              <a:rPr lang="ru-RU" dirty="0"/>
            </a:br>
            <a:r>
              <a:rPr lang="ru-RU" dirty="0"/>
              <a:t>которые помогут родителям и педагогам целенаправленно </a:t>
            </a:r>
            <a:br>
              <a:rPr lang="ru-RU" dirty="0"/>
            </a:br>
            <a:r>
              <a:rPr lang="ru-RU" dirty="0"/>
              <a:t>и последовательно развивать речь, мышление, внимание </a:t>
            </a:r>
          </a:p>
          <a:p>
            <a:r>
              <a:rPr lang="ru-RU" dirty="0"/>
              <a:t>и память дошкольников 3–6 лет, а также  сформировать графические навыки, необходимые ребенку в дальнейшем при обучении письму. </a:t>
            </a:r>
            <a:br>
              <a:rPr lang="ru-RU" dirty="0"/>
            </a:br>
            <a:r>
              <a:rPr lang="ru-RU" dirty="0"/>
              <a:t>Все пособия могут быть использованы в дошкольных учреждениях  разного типа, в подготовительных группах </a:t>
            </a:r>
          </a:p>
          <a:p>
            <a:r>
              <a:rPr lang="ru-RU" dirty="0"/>
              <a:t>и классах, в семейном обучении.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9" descr="1034_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793" y="3674305"/>
            <a:ext cx="1466850" cy="1906587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1024_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50566"/>
            <a:ext cx="1389062" cy="1906588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1027_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0937" y="4887155"/>
            <a:ext cx="1506538" cy="1906587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1030_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1191"/>
            <a:ext cx="1905000" cy="1466850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1" descr="1031_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35112" y="1315280"/>
            <a:ext cx="1905000" cy="147637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2" descr="1334_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521780"/>
            <a:ext cx="1905000" cy="147637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3" descr="1028_2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61593" y="4887155"/>
            <a:ext cx="1466850" cy="1906587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6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FON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24"/>
            <a:ext cx="9144000" cy="6858048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881950" y="357166"/>
            <a:ext cx="2643206" cy="738664"/>
          </a:xfrm>
          <a:prstGeom prst="rect">
            <a:avLst/>
          </a:prstGeom>
          <a:noFill/>
          <a:ln w="9525">
            <a:solidFill>
              <a:srgbClr val="FF6600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Издательский центр </a:t>
            </a:r>
          </a:p>
          <a:p>
            <a:r>
              <a:rPr lang="ru-RU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«ВЕНТАНА-ГРАФ» </a:t>
            </a:r>
          </a:p>
          <a:p>
            <a:r>
              <a:rPr lang="ru-RU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сети Интернет</a:t>
            </a:r>
          </a:p>
        </p:txBody>
      </p:sp>
      <p:pic>
        <p:nvPicPr>
          <p:cNvPr id="5" name="Рисунок 4" descr="present_1_pravka.jpg"/>
          <p:cNvPicPr>
            <a:picLocks noChangeAspect="1"/>
          </p:cNvPicPr>
          <p:nvPr/>
        </p:nvPicPr>
        <p:blipFill>
          <a:blip r:embed="rId3" cstate="print"/>
          <a:srcRect t="2083" r="13693" b="2083"/>
          <a:stretch>
            <a:fillRect/>
          </a:stretch>
        </p:blipFill>
        <p:spPr>
          <a:xfrm>
            <a:off x="3381356" y="-24"/>
            <a:ext cx="4472624" cy="68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Марина\Desktop\ввв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26" y="5957888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267" name="Picture 5" descr="\\parovoz\all_reklama\9191_New_Style_VG\Logo_VG\logo_vg_titul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1" y="5991226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http://www.drofa.ru/images/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45"/>
          <a:stretch>
            <a:fillRect/>
          </a:stretch>
        </p:blipFill>
        <p:spPr bwMode="auto">
          <a:xfrm>
            <a:off x="9064625" y="6000750"/>
            <a:ext cx="3889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Documents and Settings\shestak\Рабочий стол\для презентации ЭФУ\mother-russia_blu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38282" y="1018032"/>
            <a:ext cx="8643999" cy="4773168"/>
          </a:xfrm>
          <a:prstGeom prst="rect">
            <a:avLst/>
          </a:prstGeom>
          <a:noFill/>
        </p:spPr>
      </p:pic>
      <p:graphicFrame>
        <p:nvGraphicFramePr>
          <p:cNvPr id="18" name="Схема 17"/>
          <p:cNvGraphicFramePr/>
          <p:nvPr/>
        </p:nvGraphicFramePr>
        <p:xfrm>
          <a:off x="2166911" y="1500175"/>
          <a:ext cx="8037967" cy="309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271" name="Picture 6" descr="C:\Documents and Settings\shestak\Рабочий стол\00000255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1" y="5986464"/>
            <a:ext cx="500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2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bl_NEW_Sti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863690" y="0"/>
            <a:ext cx="6804310" cy="369332"/>
          </a:xfrm>
          <a:prstGeom prst="rect">
            <a:avLst/>
          </a:prstGeom>
          <a:solidFill>
            <a:srgbClr val="EAF5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66700" dist="558800" dir="3060000" sx="31000" sy="31000" algn="ctr" rotWithShape="0">
              <a:schemeClr val="tx1">
                <a:alpha val="8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r">
              <a:defRPr/>
            </a:pPr>
            <a:endParaRPr lang="ru-RU">
              <a:latin typeface="Arial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26111" y="274251"/>
            <a:ext cx="81815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eaLnBrk="0" hangingPunct="0">
              <a:defRPr sz="1200" b="1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 eaLnBrk="0" hangingPunct="0">
              <a:defRPr sz="1200" b="1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 eaLnBrk="0" hangingPunct="0">
              <a:defRPr sz="1200" b="1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 eaLnBrk="0" hangingPunct="0">
              <a:defRPr sz="1200" b="1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 eaLnBrk="0" hangingPunct="0">
              <a:defRPr sz="1200" b="1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3200" b="0" i="0" dirty="0" smtClean="0">
                <a:solidFill>
                  <a:srgbClr val="FE8602"/>
                </a:solidFill>
              </a:rPr>
              <a:t>Образовательная </a:t>
            </a:r>
            <a:r>
              <a:rPr lang="ru-RU" altLang="ru-RU" sz="3200" b="0" i="0" dirty="0">
                <a:solidFill>
                  <a:srgbClr val="FE8602"/>
                </a:solidFill>
              </a:rPr>
              <a:t>программа дошкольного образования «Тропинки»</a:t>
            </a:r>
          </a:p>
        </p:txBody>
      </p:sp>
      <p:pic>
        <p:nvPicPr>
          <p:cNvPr id="7" name="Picture 2" descr="\\parovoz\all_reklama\Znaki\Trop_znak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6268" y="274251"/>
            <a:ext cx="774700" cy="1173163"/>
          </a:xfrm>
          <a:prstGeom prst="rect">
            <a:avLst/>
          </a:prstGeom>
          <a:noFill/>
        </p:spPr>
      </p:pic>
      <p:grpSp>
        <p:nvGrpSpPr>
          <p:cNvPr id="8" name="Группа 4"/>
          <p:cNvGrpSpPr>
            <a:grpSpLocks/>
          </p:cNvGrpSpPr>
          <p:nvPr/>
        </p:nvGrpSpPr>
        <p:grpSpPr bwMode="auto">
          <a:xfrm>
            <a:off x="188912" y="0"/>
            <a:ext cx="1953787" cy="6699250"/>
            <a:chOff x="0" y="80963"/>
            <a:chExt cx="1298575" cy="6698852"/>
          </a:xfrm>
        </p:grpSpPr>
        <p:pic>
          <p:nvPicPr>
            <p:cNvPr id="9" name="Рисунок 2" descr="2FON_05.jpg"/>
            <p:cNvPicPr>
              <a:picLocks noChangeAspect="1"/>
            </p:cNvPicPr>
            <p:nvPr/>
          </p:nvPicPr>
          <p:blipFill>
            <a:blip r:embed="rId3" cstate="print"/>
            <a:srcRect r="77950" b="34214"/>
            <a:stretch>
              <a:fillRect/>
            </a:stretch>
          </p:blipFill>
          <p:spPr bwMode="auto">
            <a:xfrm rot="10800000">
              <a:off x="0" y="2790746"/>
              <a:ext cx="1296144" cy="3989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0" name="Рисунок 7" descr="VG_logo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0963"/>
              <a:ext cx="1298575" cy="154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15" y="1839912"/>
            <a:ext cx="590550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90078" y="2395221"/>
            <a:ext cx="6096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dirty="0">
                <a:latin typeface="Times New Roman" panose="02020603050405020304" pitchFamily="18" charset="0"/>
              </a:rPr>
              <a:t>Доктор </a:t>
            </a:r>
            <a:r>
              <a:rPr lang="ru-RU" dirty="0" err="1">
                <a:latin typeface="Times New Roman" panose="02020603050405020304" pitchFamily="18" charset="0"/>
              </a:rPr>
              <a:t>психол.наук</a:t>
            </a:r>
            <a:r>
              <a:rPr lang="ru-RU" dirty="0"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110000"/>
              </a:lnSpc>
              <a:defRPr/>
            </a:pPr>
            <a:endParaRPr lang="ru-RU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ru-RU" dirty="0">
                <a:latin typeface="Times New Roman" panose="02020603050405020304" pitchFamily="18" charset="0"/>
              </a:rPr>
              <a:t>профессор, </a:t>
            </a:r>
          </a:p>
          <a:p>
            <a:pPr>
              <a:lnSpc>
                <a:spcPct val="110000"/>
              </a:lnSpc>
              <a:defRPr/>
            </a:pPr>
            <a:endParaRPr lang="ru-RU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ru-RU" dirty="0">
                <a:latin typeface="Times New Roman" panose="02020603050405020304" pitchFamily="18" charset="0"/>
              </a:rPr>
              <a:t>заведующий кафедрой </a:t>
            </a:r>
          </a:p>
          <a:p>
            <a:pPr>
              <a:lnSpc>
                <a:spcPct val="110000"/>
              </a:lnSpc>
              <a:defRPr/>
            </a:pPr>
            <a:r>
              <a:rPr lang="ru-RU" dirty="0">
                <a:latin typeface="Times New Roman" panose="02020603050405020304" pitchFamily="18" charset="0"/>
              </a:rPr>
              <a:t>теории и истории психологии </a:t>
            </a:r>
          </a:p>
          <a:p>
            <a:pPr>
              <a:lnSpc>
                <a:spcPct val="110000"/>
              </a:lnSpc>
              <a:defRPr/>
            </a:pPr>
            <a:r>
              <a:rPr lang="ru-RU" dirty="0">
                <a:latin typeface="Times New Roman" panose="02020603050405020304" pitchFamily="18" charset="0"/>
              </a:rPr>
              <a:t>Института психологии им. </a:t>
            </a:r>
            <a:r>
              <a:rPr lang="ru-RU" dirty="0" err="1">
                <a:latin typeface="Times New Roman" panose="02020603050405020304" pitchFamily="18" charset="0"/>
              </a:rPr>
              <a:t>Л.С.Выготского</a:t>
            </a:r>
            <a:r>
              <a:rPr lang="ru-RU" dirty="0">
                <a:latin typeface="Times New Roman" panose="02020603050405020304" pitchFamily="18" charset="0"/>
              </a:rPr>
              <a:t> РГГУ, </a:t>
            </a:r>
          </a:p>
          <a:p>
            <a:pPr>
              <a:lnSpc>
                <a:spcPct val="110000"/>
              </a:lnSpc>
              <a:defRPr/>
            </a:pPr>
            <a:endParaRPr lang="ru-RU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ru-RU" dirty="0">
                <a:latin typeface="Times New Roman" panose="02020603050405020304" pitchFamily="18" charset="0"/>
              </a:rPr>
              <a:t>главный научный сотрудник Института психолого-педагогических проблем детства РАО, </a:t>
            </a:r>
          </a:p>
          <a:p>
            <a:pPr>
              <a:lnSpc>
                <a:spcPct val="110000"/>
              </a:lnSpc>
              <a:defRPr/>
            </a:pPr>
            <a:endParaRPr lang="ru-RU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ru-RU" dirty="0">
                <a:latin typeface="Times New Roman" panose="02020603050405020304" pitchFamily="18" charset="0"/>
              </a:rPr>
              <a:t>советник директора ФИРО.  </a:t>
            </a:r>
          </a:p>
        </p:txBody>
      </p:sp>
    </p:spTree>
    <p:extLst>
      <p:ext uri="{BB962C8B-B14F-4D97-AF65-F5344CB8AC3E}">
        <p14:creationId xmlns:p14="http://schemas.microsoft.com/office/powerpoint/2010/main" val="31059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63952" y="476673"/>
            <a:ext cx="47525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ворчество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азвивающее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бразование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едагогические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нновации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овые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онструктивные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деи 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17" descr="1002_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980728"/>
            <a:ext cx="3959726" cy="5328592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9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4"/>
          <p:cNvGrpSpPr>
            <a:grpSpLocks/>
          </p:cNvGrpSpPr>
          <p:nvPr/>
        </p:nvGrpSpPr>
        <p:grpSpPr bwMode="auto">
          <a:xfrm>
            <a:off x="319668" y="158750"/>
            <a:ext cx="1619250" cy="6699250"/>
            <a:chOff x="0" y="80963"/>
            <a:chExt cx="1298575" cy="6698852"/>
          </a:xfrm>
        </p:grpSpPr>
        <p:pic>
          <p:nvPicPr>
            <p:cNvPr id="3" name="Рисунок 2" descr="2FON_05.jpg"/>
            <p:cNvPicPr>
              <a:picLocks noChangeAspect="1"/>
            </p:cNvPicPr>
            <p:nvPr/>
          </p:nvPicPr>
          <p:blipFill>
            <a:blip r:embed="rId2" cstate="print"/>
            <a:srcRect r="77950" b="34214"/>
            <a:stretch>
              <a:fillRect/>
            </a:stretch>
          </p:blipFill>
          <p:spPr bwMode="auto">
            <a:xfrm rot="10800000">
              <a:off x="0" y="2790746"/>
              <a:ext cx="1296144" cy="3989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7415" name="Рисунок 7" descr="VG_logo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0963"/>
              <a:ext cx="1298575" cy="154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88" y="181769"/>
            <a:ext cx="1430337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12"/>
          <p:cNvSpPr>
            <a:spLocks noChangeArrowheads="1"/>
          </p:cNvSpPr>
          <p:nvPr/>
        </p:nvSpPr>
        <p:spPr bwMode="auto">
          <a:xfrm>
            <a:off x="3648075" y="260351"/>
            <a:ext cx="75263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800000"/>
                </a:solidFill>
                <a:latin typeface="Book Antiqua" panose="02040602050305030304" pitchFamily="18" charset="0"/>
              </a:rPr>
              <a:t>Первая ступень системы УМК « Алгоритм успеха»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800000"/>
                </a:solidFill>
                <a:latin typeface="Book Antiqua" panose="02040602050305030304" pitchFamily="18" charset="0"/>
              </a:rPr>
              <a:t>	Проект развивающего дошкольного образования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800000"/>
              </a:solidFill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800000"/>
              </a:solidFill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800000"/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sz="1600" dirty="0" smtClean="0">
                <a:solidFill>
                  <a:srgbClr val="800000"/>
                </a:solidFill>
                <a:latin typeface="Book Antiqua" panose="02040602050305030304" pitchFamily="18" charset="0"/>
              </a:rPr>
              <a:t>Образовательная </a:t>
            </a:r>
            <a:r>
              <a:rPr lang="ru-RU" altLang="ru-RU" sz="1600" dirty="0">
                <a:solidFill>
                  <a:srgbClr val="800000"/>
                </a:solidFill>
                <a:latin typeface="Book Antiqua" panose="02040602050305030304" pitchFamily="18" charset="0"/>
              </a:rPr>
              <a:t>программа дошкольного образования </a:t>
            </a:r>
            <a:r>
              <a:rPr lang="ru-RU" altLang="ru-RU" sz="2800" b="1" dirty="0">
                <a:solidFill>
                  <a:srgbClr val="800000"/>
                </a:solidFill>
                <a:latin typeface="Book Antiqua" panose="02040602050305030304" pitchFamily="18" charset="0"/>
              </a:rPr>
              <a:t>«Тропинки» </a:t>
            </a:r>
            <a:r>
              <a:rPr lang="ru-RU" altLang="ru-RU" sz="2000" b="1" dirty="0">
                <a:solidFill>
                  <a:srgbClr val="800000"/>
                </a:solidFill>
                <a:latin typeface="Book Antiqua" panose="02040602050305030304" pitchFamily="18" charset="0"/>
              </a:rPr>
              <a:t>под ред. В.Т. Кудрявцева</a:t>
            </a:r>
          </a:p>
        </p:txBody>
      </p:sp>
      <p:sp>
        <p:nvSpPr>
          <p:cNvPr id="17413" name="Прямоугольник 14"/>
          <p:cNvSpPr>
            <a:spLocks noChangeArrowheads="1"/>
          </p:cNvSpPr>
          <p:nvPr/>
        </p:nvSpPr>
        <p:spPr bwMode="auto">
          <a:xfrm>
            <a:off x="2080961" y="2601822"/>
            <a:ext cx="457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Разработана в соответствии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с ФЗ «Об образовании в Российской Федерации»,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Федеральным государственным стандартом дошкольного образования,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примерной основной образовательной программой дошкольного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76346" y="3053867"/>
            <a:ext cx="40856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indent="450850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условий для общего психического развития детей 3-7 лет средствами развития творческого воображения как универсальной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15613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8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FON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83" y="0"/>
            <a:ext cx="12192000" cy="6841998"/>
          </a:xfrm>
          <a:prstGeom prst="rect">
            <a:avLst/>
          </a:prstGeom>
        </p:spPr>
      </p:pic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233214" y="375122"/>
            <a:ext cx="743743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Парциальная программа</a:t>
            </a:r>
            <a:br>
              <a: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«</a:t>
            </a:r>
            <a:r>
              <a:rPr lang="ru-RU" sz="32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Предшкольная</a:t>
            </a:r>
            <a:r>
              <a: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пора»</a:t>
            </a:r>
          </a:p>
        </p:txBody>
      </p:sp>
      <p:pic>
        <p:nvPicPr>
          <p:cNvPr id="2050" name="Picture 2" descr="\\parovoz\all_reklama\Znaki\PredshkPora_Z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" y="274324"/>
            <a:ext cx="2292350" cy="22161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69235" y="31191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 smtClean="0">
                <a:latin typeface="Times New Roman" panose="02020603050405020304" pitchFamily="18" charset="0"/>
              </a:rPr>
              <a:t>разработана </a:t>
            </a:r>
            <a:r>
              <a:rPr lang="ru-RU" altLang="ru-RU" dirty="0">
                <a:latin typeface="Times New Roman" panose="02020603050405020304" pitchFamily="18" charset="0"/>
              </a:rPr>
              <a:t>авторским коллективом под руководством– </a:t>
            </a:r>
          </a:p>
          <a:p>
            <a:pPr algn="ctr"/>
            <a:r>
              <a:rPr lang="ru-RU" altLang="ru-RU" dirty="0">
                <a:latin typeface="Times New Roman" panose="02020603050405020304" pitchFamily="18" charset="0"/>
              </a:rPr>
              <a:t>члена-корреспондента РАО, доктора педагогических наук, профессора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</a:rPr>
              <a:t>Натальи Федоровны Виноградовой. </a:t>
            </a:r>
          </a:p>
        </p:txBody>
      </p:sp>
      <p:pic>
        <p:nvPicPr>
          <p:cNvPr id="6" name="Picture 4" descr="vinogr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5058" y="1344055"/>
            <a:ext cx="3598862" cy="56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FON_08.jpg"/>
          <p:cNvPicPr>
            <a:picLocks noChangeAspect="1"/>
          </p:cNvPicPr>
          <p:nvPr/>
        </p:nvPicPr>
        <p:blipFill>
          <a:blip r:embed="rId3" cstate="print"/>
          <a:srcRect l="25000"/>
          <a:stretch>
            <a:fillRect/>
          </a:stretch>
        </p:blipFill>
        <p:spPr>
          <a:xfrm>
            <a:off x="3809984" y="8001"/>
            <a:ext cx="6858016" cy="6841998"/>
          </a:xfrm>
          <a:prstGeom prst="rect">
            <a:avLst/>
          </a:prstGeom>
        </p:spPr>
      </p:pic>
      <p:pic>
        <p:nvPicPr>
          <p:cNvPr id="8" name="Рисунок 7" descr="FON_yellow.jpg"/>
          <p:cNvPicPr>
            <a:picLocks noChangeAspect="1"/>
          </p:cNvPicPr>
          <p:nvPr/>
        </p:nvPicPr>
        <p:blipFill>
          <a:blip r:embed="rId4" cstate="print"/>
          <a:srcRect r="58597"/>
          <a:stretch>
            <a:fillRect/>
          </a:stretch>
        </p:blipFill>
        <p:spPr>
          <a:xfrm>
            <a:off x="1525144" y="0"/>
            <a:ext cx="3785039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591176" y="260351"/>
            <a:ext cx="47847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777777"/>
                </a:solidFill>
              </a:rPr>
              <a:t>Программа комплексного обучения и развития детей 5–6 лет</a:t>
            </a:r>
            <a:r>
              <a:rPr lang="ru-RU" sz="1400" dirty="0">
                <a:solidFill>
                  <a:srgbClr val="5F5F5F"/>
                </a:solidFill>
              </a:rPr>
              <a:t> </a:t>
            </a:r>
            <a:r>
              <a:rPr lang="ru-RU" sz="1400" dirty="0">
                <a:solidFill>
                  <a:srgbClr val="FF9900"/>
                </a:solidFill>
              </a:rPr>
              <a:t>«</a:t>
            </a:r>
            <a:r>
              <a:rPr lang="ru-RU" sz="1400" dirty="0" err="1">
                <a:solidFill>
                  <a:srgbClr val="FF9900"/>
                </a:solidFill>
              </a:rPr>
              <a:t>Предшкольная</a:t>
            </a:r>
            <a:r>
              <a:rPr lang="ru-RU" sz="1400" dirty="0">
                <a:solidFill>
                  <a:srgbClr val="FF9900"/>
                </a:solidFill>
              </a:rPr>
              <a:t> пора»</a:t>
            </a:r>
          </a:p>
          <a:p>
            <a:endParaRPr lang="ru-RU" sz="1100" i="1" dirty="0"/>
          </a:p>
          <a:p>
            <a:r>
              <a:rPr lang="ru-RU" sz="1100" i="1" dirty="0"/>
              <a:t>Руководитель программы — </a:t>
            </a:r>
            <a:br>
              <a:rPr lang="ru-RU" sz="1100" i="1" dirty="0"/>
            </a:br>
            <a:r>
              <a:rPr lang="ru-RU" sz="1100" i="1" dirty="0"/>
              <a:t>чл.-корр. РАО, доктор педагогических наук, </a:t>
            </a:r>
          </a:p>
          <a:p>
            <a:r>
              <a:rPr lang="ru-RU" sz="1100" i="1" dirty="0"/>
              <a:t>профессор Н.Ф. Виноградова</a:t>
            </a:r>
          </a:p>
          <a:p>
            <a:endParaRPr lang="ru-RU" sz="1100" i="1" dirty="0"/>
          </a:p>
          <a:p>
            <a:r>
              <a:rPr lang="ru-RU" sz="1100" dirty="0"/>
              <a:t>Программа поможет воспитателям, педагогам и родителям </a:t>
            </a:r>
            <a:br>
              <a:rPr lang="ru-RU" sz="1100" dirty="0"/>
            </a:br>
            <a:r>
              <a:rPr lang="ru-RU" sz="1100" dirty="0"/>
              <a:t>подготовить ребенка к обучению в школе. </a:t>
            </a:r>
            <a:br>
              <a:rPr lang="ru-RU" sz="1100" dirty="0"/>
            </a:br>
            <a:r>
              <a:rPr lang="ru-RU" sz="1100" dirty="0"/>
              <a:t>Она реализует две основные цели: </a:t>
            </a:r>
            <a:r>
              <a:rPr lang="ru-RU" sz="1100" i="1" dirty="0">
                <a:solidFill>
                  <a:schemeClr val="bg1">
                    <a:lumMod val="50000"/>
                  </a:schemeClr>
                </a:solidFill>
              </a:rPr>
              <a:t>социальную</a:t>
            </a:r>
            <a:r>
              <a:rPr lang="ru-RU" sz="1100" dirty="0"/>
              <a:t> (обеспечение возможности единого старта шестилетних первоклассников) и </a:t>
            </a:r>
            <a:r>
              <a:rPr lang="ru-RU" sz="1100" i="1" dirty="0">
                <a:solidFill>
                  <a:schemeClr val="bg1">
                    <a:lumMod val="50000"/>
                  </a:schemeClr>
                </a:solidFill>
              </a:rPr>
              <a:t>педагогическую</a:t>
            </a:r>
            <a:r>
              <a:rPr lang="ru-RU" sz="1100" dirty="0"/>
              <a:t> (развитие личности ребенка старшего дошкольного возраста, формирование его готовности к систематическому обучению).</a:t>
            </a:r>
          </a:p>
          <a:p>
            <a:r>
              <a:rPr lang="ru-RU" sz="1100" dirty="0"/>
              <a:t>Особое внимание уделено развитию речи и психических процессов: мышления, внимания, воображения и т.д.</a:t>
            </a:r>
          </a:p>
          <a:p>
            <a:endParaRPr lang="ru-RU" sz="1100" dirty="0"/>
          </a:p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sz="1100" dirty="0" err="1">
                <a:solidFill>
                  <a:schemeClr val="bg1">
                    <a:lumMod val="50000"/>
                  </a:schemeClr>
                </a:solidFill>
              </a:rPr>
              <a:t>Предшкольная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 пора» </a:t>
            </a:r>
          </a:p>
          <a:p>
            <a:r>
              <a:rPr lang="ru-RU" sz="1100" dirty="0"/>
              <a:t>     Программа обучения и развития детей 5 лет</a:t>
            </a:r>
          </a:p>
          <a:p>
            <a:endParaRPr lang="ru-RU" sz="1100" dirty="0"/>
          </a:p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sz="1100" dirty="0" err="1">
                <a:solidFill>
                  <a:schemeClr val="bg1">
                    <a:lumMod val="50000"/>
                  </a:schemeClr>
                </a:solidFill>
              </a:rPr>
              <a:t>Предшкольное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 образование. Региональная модель»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    Сборник научно-практических материалов</a:t>
            </a:r>
          </a:p>
          <a:p>
            <a:endParaRPr lang="ru-RU" sz="1100" dirty="0"/>
          </a:p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«Формирование школьно-значимых функций в условиях  </a:t>
            </a:r>
          </a:p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    вариативности моделей подготовки детей к школе. </a:t>
            </a:r>
          </a:p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    Диагностика школьно-значимых функций»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    Методическое пособие</a:t>
            </a:r>
          </a:p>
          <a:p>
            <a:endParaRPr lang="ru-RU" sz="1100" dirty="0"/>
          </a:p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«Календарно-тематическое планирование занятий с           дошкольниками: региональный опыт»</a:t>
            </a:r>
          </a:p>
          <a:p>
            <a:r>
              <a:rPr lang="ru-RU" sz="1100" dirty="0"/>
              <a:t>    Методическое пособие</a:t>
            </a:r>
          </a:p>
          <a:p>
            <a:endParaRPr lang="ru-RU" sz="1100" dirty="0"/>
          </a:p>
        </p:txBody>
      </p:sp>
      <p:pic>
        <p:nvPicPr>
          <p:cNvPr id="381955" name="Picture 3" descr="2474_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5551" y="260350"/>
            <a:ext cx="1717675" cy="2305050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1956" name="Picture 4" descr="2242_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9589" y="2852739"/>
            <a:ext cx="1430337" cy="201612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1957" name="Picture 5" descr="1486_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5526" y="2852739"/>
            <a:ext cx="1577975" cy="201612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1958" name="Picture 6" descr="2001_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6051" y="4508501"/>
            <a:ext cx="1527175" cy="2106613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VG_logo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17894" y="6034636"/>
            <a:ext cx="835824" cy="68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7153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221</Words>
  <Application>Microsoft Office PowerPoint</Application>
  <PresentationFormat>Широкоэкранный</PresentationFormat>
  <Paragraphs>77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SimSun</vt:lpstr>
      <vt:lpstr>Arial</vt:lpstr>
      <vt:lpstr>Book Antiqua</vt:lpstr>
      <vt:lpstr>Calibri</vt:lpstr>
      <vt:lpstr>Calibri Light</vt:lpstr>
      <vt:lpstr>Cambria</vt:lpstr>
      <vt:lpstr>Times New Roman</vt:lpstr>
      <vt:lpstr>Wingdings 2</vt:lpstr>
      <vt:lpstr>Тема Office</vt:lpstr>
      <vt:lpstr>Информационно-методическое обеспечение образовательной среды в условиях современного дошкольного образования с учетом требований ФГОС ДО средствами УМК «Тропинки» и «Предшкольная пора»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Парциальная программа  «Предшкольная пора»</vt:lpstr>
      <vt:lpstr>Презентация PowerPoint</vt:lpstr>
      <vt:lpstr>Парциальная программа  «Словечко»  Л.А. Ефросинина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современной образовательной среды для реализации требований ФГОС Дошкольного образования ( на примере программы дошкольного образования  «Тропинки» )</dc:title>
  <dc:creator>Татьяна Ерофеева</dc:creator>
  <cp:lastModifiedBy>Татьяна Ерофеева</cp:lastModifiedBy>
  <cp:revision>33</cp:revision>
  <dcterms:created xsi:type="dcterms:W3CDTF">2015-08-24T03:08:59Z</dcterms:created>
  <dcterms:modified xsi:type="dcterms:W3CDTF">2016-03-28T04:42:05Z</dcterms:modified>
</cp:coreProperties>
</file>