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302" r:id="rId3"/>
    <p:sldId id="301" r:id="rId4"/>
    <p:sldId id="303" r:id="rId5"/>
    <p:sldId id="298" r:id="rId6"/>
    <p:sldId id="304" r:id="rId7"/>
    <p:sldId id="299" r:id="rId8"/>
    <p:sldId id="300" r:id="rId9"/>
    <p:sldId id="277" r:id="rId10"/>
    <p:sldId id="276" r:id="rId11"/>
    <p:sldId id="305" r:id="rId12"/>
    <p:sldId id="306" r:id="rId13"/>
    <p:sldId id="307" r:id="rId14"/>
    <p:sldId id="263" r:id="rId15"/>
  </p:sldIdLst>
  <p:sldSz cx="9144000" cy="6858000" type="screen4x3"/>
  <p:notesSz cx="6797675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19D0E62-F034-4E41-94DE-D0EBA6953FF0}">
          <p14:sldIdLst>
            <p14:sldId id="256"/>
            <p14:sldId id="302"/>
            <p14:sldId id="301"/>
            <p14:sldId id="303"/>
            <p14:sldId id="298"/>
            <p14:sldId id="304"/>
            <p14:sldId id="299"/>
            <p14:sldId id="300"/>
            <p14:sldId id="277"/>
            <p14:sldId id="276"/>
            <p14:sldId id="305"/>
            <p14:sldId id="306"/>
          </p14:sldIdLst>
        </p14:section>
        <p14:section name="Раздел без заголовка" id="{758C67E6-B8FE-449C-83C7-38BE233F23C4}">
          <p14:sldIdLst>
            <p14:sldId id="307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274" autoAdjust="0"/>
  </p:normalViewPr>
  <p:slideViewPr>
    <p:cSldViewPr>
      <p:cViewPr varScale="1">
        <p:scale>
          <a:sx n="100" d="100"/>
          <a:sy n="100" d="100"/>
        </p:scale>
        <p:origin x="60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8" cy="4965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0442" y="0"/>
            <a:ext cx="2945658" cy="4965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6125"/>
            <a:ext cx="4962525" cy="3722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79768" y="4717416"/>
            <a:ext cx="5438139" cy="44691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5658" cy="4965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0442" y="9433107"/>
            <a:ext cx="2945658" cy="4965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Calibri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778418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2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79768" y="4717416"/>
            <a:ext cx="5438139" cy="44691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50442" y="9433107"/>
            <a:ext cx="2945658" cy="4965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Calibri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49834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2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79768" y="4717416"/>
            <a:ext cx="5438139" cy="44691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>
            <a:spLocks noGrp="1"/>
          </p:cNvSpPr>
          <p:nvPr>
            <p:ph type="sldNum" idx="12"/>
          </p:nvPr>
        </p:nvSpPr>
        <p:spPr>
          <a:xfrm>
            <a:off x="3850442" y="9433107"/>
            <a:ext cx="2945658" cy="4965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Calibri"/>
                <a:buNone/>
              </a:pPr>
              <a:t>14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0760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2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79768" y="4717415"/>
            <a:ext cx="5438100" cy="44690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Shape 158"/>
          <p:cNvSpPr txBox="1">
            <a:spLocks noGrp="1"/>
          </p:cNvSpPr>
          <p:nvPr>
            <p:ph type="sldNum" idx="12"/>
          </p:nvPr>
        </p:nvSpPr>
        <p:spPr>
          <a:xfrm>
            <a:off x="3850442" y="9433107"/>
            <a:ext cx="2945700" cy="49665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Calibri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1541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5654"/>
            <a:ext cx="4933950" cy="372347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79768" y="4717416"/>
            <a:ext cx="5438139" cy="44691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50442" y="9433107"/>
            <a:ext cx="2945658" cy="4965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Calibri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7590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2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79768" y="4717417"/>
            <a:ext cx="5438139" cy="44691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3850442" y="9433108"/>
            <a:ext cx="2945658" cy="4965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Calibri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6066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9300"/>
            <a:ext cx="4991100" cy="37433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79768" y="4742444"/>
            <a:ext cx="5438139" cy="44928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3850442" y="9483155"/>
            <a:ext cx="2945658" cy="4992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Calibri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4244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2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Calibri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05705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2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Calibri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0080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2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Calibri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46894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2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Calibri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0570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88888"/>
                </a:buClr>
                <a:buSzPct val="25000"/>
                <a:buFont typeface="Calibri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041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88888"/>
                </a:buClr>
                <a:buSzPct val="25000"/>
                <a:buFont typeface="Calibri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059870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88888"/>
                </a:buClr>
                <a:buSzPct val="25000"/>
                <a:buFont typeface="Calibri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109849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88888"/>
                </a:buClr>
                <a:buSzPct val="25000"/>
                <a:buFont typeface="Calibri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963353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88888"/>
                </a:buClr>
                <a:buSzPct val="25000"/>
                <a:buFont typeface="Calibri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734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88888"/>
                </a:buClr>
                <a:buSzPct val="25000"/>
                <a:buFont typeface="Calibri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385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88888"/>
                </a:buClr>
                <a:buSzPct val="25000"/>
                <a:buFont typeface="Calibri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2055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88888"/>
                </a:buClr>
                <a:buSzPct val="25000"/>
                <a:buFont typeface="Calibri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856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88888"/>
                </a:buClr>
                <a:buSzPct val="25000"/>
                <a:buFont typeface="Calibri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04013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88888"/>
                </a:buClr>
                <a:buSzPct val="25000"/>
                <a:buFont typeface="Calibri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501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88888"/>
                </a:buClr>
                <a:buSzPct val="25000"/>
                <a:buFont typeface="Calibri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110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88888"/>
                </a:buClr>
                <a:buSzPct val="25000"/>
                <a:buFont typeface="Calibri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217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msc@PROFKONTUR.C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ntur-test.r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rofkontur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/>
        </p:nvSpPr>
        <p:spPr>
          <a:xfrm>
            <a:off x="801475" y="3019722"/>
            <a:ext cx="7603500" cy="118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-RU" sz="2400" b="1" i="0" u="none" strike="noStrike" cap="none">
                <a:solidFill>
                  <a:srgbClr val="666666"/>
                </a:solidFill>
              </a:rPr>
              <a:t>Облачный сервис для удобного и быстрого тестирования учащихся в образовательных учреждениях</a:t>
            </a: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2833500" y="4859311"/>
            <a:ext cx="34770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ru-RU" sz="2400" b="1" i="0" u="sng" strike="noStrike" cap="none">
                <a:solidFill>
                  <a:srgbClr val="0095DA"/>
                </a:solidFill>
              </a:rPr>
              <a:t>www.profkontur.com</a:t>
            </a:r>
            <a:r>
              <a:rPr lang="ru-RU" sz="2400" b="1" i="0" u="sng" strike="noStrike" cap="none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89250" y="1536279"/>
            <a:ext cx="3565500" cy="93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Итоги тестирования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 методике 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«Профессиональные интересы и склонности» 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132856"/>
            <a:ext cx="4080898" cy="3391009"/>
          </a:xfrm>
          <a:prstGeom prst="rect">
            <a:avLst/>
          </a:prstGeom>
        </p:spPr>
      </p:pic>
      <p:pic>
        <p:nvPicPr>
          <p:cNvPr id="10" name="Picture 7" descr="знакикопирование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0" t="4802" r="55263" b="74400"/>
          <a:stretch>
            <a:fillRect/>
          </a:stretch>
        </p:blipFill>
        <p:spPr bwMode="auto">
          <a:xfrm>
            <a:off x="557695" y="81161"/>
            <a:ext cx="9366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 descr="знакикопирование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0" t="4802" r="55263" b="74400"/>
          <a:stretch>
            <a:fillRect/>
          </a:stretch>
        </p:blipFill>
        <p:spPr bwMode="auto">
          <a:xfrm>
            <a:off x="323528" y="81161"/>
            <a:ext cx="9366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2699792" y="4526588"/>
            <a:ext cx="32200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1124744"/>
            <a:ext cx="73448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1300  (5 %)  учащихся имеют выраженные и сформированные склонности к планово-экономической деятельности , но в то же время 4835 чел (20%) выбирают как  будущий объект деятельности  «Финансы»</a:t>
            </a:r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0032" y="2132856"/>
            <a:ext cx="3924867" cy="338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1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Итоги тестирования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 методике 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«Профессиональные интересы и склонности» 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7" descr="знакикопирование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0" t="4802" r="55263" b="74400"/>
          <a:stretch>
            <a:fillRect/>
          </a:stretch>
        </p:blipFill>
        <p:spPr bwMode="auto">
          <a:xfrm>
            <a:off x="557695" y="81161"/>
            <a:ext cx="9366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 descr="знакикопирование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0" t="4802" r="55263" b="74400"/>
          <a:stretch>
            <a:fillRect/>
          </a:stretch>
        </p:blipFill>
        <p:spPr bwMode="auto">
          <a:xfrm>
            <a:off x="323528" y="81161"/>
            <a:ext cx="9366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323528" y="1052736"/>
            <a:ext cx="7704856" cy="5112568"/>
          </a:xfrm>
          <a:prstGeom prst="rect">
            <a:avLst/>
          </a:prstGeom>
          <a:ln w="3175" cmpd="dbl">
            <a:solidFill>
              <a:schemeClr val="bg2">
                <a:lumMod val="10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Аналитическая  выборка из результатов </a:t>
            </a:r>
          </a:p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учащихся 7-11 классов :</a:t>
            </a:r>
          </a:p>
          <a:p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2019 учащимся из 24283 (8%)  интересен предмет «Технология»</a:t>
            </a:r>
          </a:p>
          <a:p>
            <a:pPr algn="ctr"/>
            <a:endParaRPr lang="ru-RU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Из общей выборки только 118 чел (5%) обладают уже в данное время способностями и интересами к предпринимательской деятельности </a:t>
            </a:r>
          </a:p>
          <a:p>
            <a:pPr algn="ctr"/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из них половина обучаются в школах  г.Улан-Удэ</a:t>
            </a:r>
          </a:p>
          <a:p>
            <a:pPr algn="ctr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30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Блоки и разделы курса «Основы предпринимательства»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1916832"/>
            <a:ext cx="6984776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2000" dirty="0" smtClean="0"/>
              <a:t>1.Личность </a:t>
            </a:r>
            <a:r>
              <a:rPr lang="ru-RU" sz="2000" dirty="0"/>
              <a:t>успешного предпринимателя. </a:t>
            </a:r>
            <a:endParaRPr lang="ru-RU" sz="2000" dirty="0" smtClean="0"/>
          </a:p>
          <a:p>
            <a:r>
              <a:rPr lang="ru-RU" sz="2000" dirty="0" smtClean="0"/>
              <a:t>2.Генерация </a:t>
            </a:r>
            <a:r>
              <a:rPr lang="ru-RU" sz="2000" dirty="0"/>
              <a:t>и оценка идей. </a:t>
            </a:r>
            <a:endParaRPr lang="ru-RU" sz="2000" dirty="0" smtClean="0"/>
          </a:p>
          <a:p>
            <a:r>
              <a:rPr lang="ru-RU" sz="2000" dirty="0" smtClean="0"/>
              <a:t>3.Маркетинг </a:t>
            </a:r>
            <a:r>
              <a:rPr lang="ru-RU" sz="2000" dirty="0"/>
              <a:t>и исследования рынка. </a:t>
            </a:r>
            <a:endParaRPr lang="ru-RU" sz="2000" dirty="0" smtClean="0"/>
          </a:p>
          <a:p>
            <a:r>
              <a:rPr lang="ru-RU" sz="2000" dirty="0" smtClean="0"/>
              <a:t>4</a:t>
            </a:r>
            <a:r>
              <a:rPr lang="ru-RU" sz="2000" dirty="0"/>
              <a:t>. Создание совместных предприятий. </a:t>
            </a:r>
            <a:endParaRPr lang="ru-RU" sz="2000" dirty="0" smtClean="0"/>
          </a:p>
          <a:p>
            <a:r>
              <a:rPr lang="ru-RU" sz="2000" dirty="0" smtClean="0"/>
              <a:t>5</a:t>
            </a:r>
            <a:r>
              <a:rPr lang="ru-RU" sz="2000" dirty="0"/>
              <a:t>. Юридические основы предпринимательства </a:t>
            </a:r>
            <a:endParaRPr lang="ru-RU" sz="2000" dirty="0" smtClean="0"/>
          </a:p>
          <a:p>
            <a:r>
              <a:rPr lang="ru-RU" sz="2000" dirty="0" smtClean="0"/>
              <a:t>6</a:t>
            </a:r>
            <a:r>
              <a:rPr lang="ru-RU" sz="2000" dirty="0"/>
              <a:t>. Источники финансирования бизнеса </a:t>
            </a:r>
            <a:endParaRPr lang="ru-RU" sz="2000" dirty="0" smtClean="0"/>
          </a:p>
          <a:p>
            <a:r>
              <a:rPr lang="ru-RU" sz="2000" dirty="0" smtClean="0"/>
              <a:t>7</a:t>
            </a:r>
            <a:r>
              <a:rPr lang="ru-RU" sz="2000" dirty="0"/>
              <a:t>. Практические средства рекламы малых </a:t>
            </a:r>
            <a:r>
              <a:rPr lang="ru-RU" sz="2000" dirty="0" smtClean="0"/>
              <a:t>предприятий</a:t>
            </a:r>
          </a:p>
          <a:p>
            <a:r>
              <a:rPr lang="ru-RU" sz="2000" dirty="0" smtClean="0"/>
              <a:t>8</a:t>
            </a:r>
            <a:r>
              <a:rPr lang="ru-RU" sz="2000" dirty="0"/>
              <a:t>. Управление финансами малых и средних предприятий. </a:t>
            </a:r>
            <a:endParaRPr lang="ru-RU" sz="2000" dirty="0" smtClean="0"/>
          </a:p>
          <a:p>
            <a:r>
              <a:rPr lang="ru-RU" sz="2000" dirty="0" smtClean="0"/>
              <a:t>9</a:t>
            </a:r>
            <a:r>
              <a:rPr lang="ru-RU" sz="2000" dirty="0"/>
              <a:t>. Разработка бизнес-плана для малого предприятия. </a:t>
            </a:r>
          </a:p>
        </p:txBody>
      </p:sp>
    </p:spTree>
    <p:extLst>
      <p:ext uri="{BB962C8B-B14F-4D97-AF65-F5344CB8AC3E}">
        <p14:creationId xmlns:p14="http://schemas.microsoft.com/office/powerpoint/2010/main" val="2366433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Реальность, которую необходимо донести подросткам 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1340768"/>
            <a:ext cx="69847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Helvetica" panose="020B0604020202020204" pitchFamily="34" charset="0"/>
              </a:rPr>
              <a:t>Нешаблонное </a:t>
            </a:r>
            <a:r>
              <a:rPr lang="ru-RU" sz="2000" dirty="0">
                <a:latin typeface="Helvetica" panose="020B0604020202020204" pitchFamily="34" charset="0"/>
              </a:rPr>
              <a:t>описание предпринимателя, </a:t>
            </a:r>
            <a:r>
              <a:rPr lang="ru-RU" sz="2000" dirty="0" smtClean="0">
                <a:latin typeface="Helvetica" panose="020B0604020202020204" pitchFamily="34" charset="0"/>
              </a:rPr>
              <a:t>предложенное советским </a:t>
            </a:r>
            <a:r>
              <a:rPr lang="ru-RU" sz="2000" dirty="0">
                <a:latin typeface="Helvetica" panose="020B0604020202020204" pitchFamily="34" charset="0"/>
              </a:rPr>
              <a:t>ученым-экономистом, профессором В. </a:t>
            </a:r>
            <a:r>
              <a:rPr lang="ru-RU" sz="2000" dirty="0" smtClean="0">
                <a:latin typeface="Helvetica" panose="020B0604020202020204" pitchFamily="34" charset="0"/>
              </a:rPr>
              <a:t>Богачевым:</a:t>
            </a:r>
            <a:endParaRPr lang="ru-RU" sz="2000" dirty="0">
              <a:latin typeface="Helvetica" panose="020B0604020202020204" pitchFamily="34" charset="0"/>
            </a:endParaRPr>
          </a:p>
          <a:p>
            <a:r>
              <a:rPr lang="ru-RU" sz="2000" dirty="0">
                <a:latin typeface="Helvetica" panose="020B0604020202020204" pitchFamily="34" charset="0"/>
              </a:rPr>
              <a:t>"Предприниматель-это бедолага и вечный должник; </a:t>
            </a:r>
            <a:r>
              <a:rPr lang="ru-RU" sz="2000" dirty="0" smtClean="0">
                <a:latin typeface="Helvetica" panose="020B0604020202020204" pitchFamily="34" charset="0"/>
              </a:rPr>
              <a:t>неуемный оптимист</a:t>
            </a:r>
            <a:r>
              <a:rPr lang="ru-RU" sz="2000" dirty="0">
                <a:latin typeface="Helvetica" panose="020B0604020202020204" pitchFamily="34" charset="0"/>
              </a:rPr>
              <a:t>, добровольно избравший для себя жизненную карьеру, </a:t>
            </a:r>
            <a:r>
              <a:rPr lang="ru-RU" sz="2000" dirty="0" smtClean="0">
                <a:latin typeface="Helvetica" panose="020B0604020202020204" pitchFamily="34" charset="0"/>
              </a:rPr>
              <a:t>в которой </a:t>
            </a:r>
            <a:r>
              <a:rPr lang="ru-RU" sz="2000" dirty="0">
                <a:latin typeface="Helvetica" panose="020B0604020202020204" pitchFamily="34" charset="0"/>
              </a:rPr>
              <a:t>ему не раз придется сменить объект и, может быть , </a:t>
            </a:r>
            <a:r>
              <a:rPr lang="ru-RU" sz="2000" dirty="0" smtClean="0">
                <a:latin typeface="Helvetica" panose="020B0604020202020204" pitchFamily="34" charset="0"/>
              </a:rPr>
              <a:t>сферу хозяйствования</a:t>
            </a:r>
            <a:r>
              <a:rPr lang="ru-RU" sz="2000" dirty="0">
                <a:latin typeface="Helvetica" panose="020B0604020202020204" pitchFamily="34" charset="0"/>
              </a:rPr>
              <a:t>, вероятно, разориться и вновь пытаться встать на</a:t>
            </a:r>
          </a:p>
          <a:p>
            <a:r>
              <a:rPr lang="ru-RU" sz="2000" dirty="0">
                <a:latin typeface="Helvetica" panose="020B0604020202020204" pitchFamily="34" charset="0"/>
              </a:rPr>
              <a:t>ноги; немилосердный </a:t>
            </a:r>
            <a:r>
              <a:rPr lang="ru-RU" sz="2000" dirty="0" err="1" smtClean="0">
                <a:latin typeface="Helvetica" panose="020B0604020202020204" pitchFamily="34" charset="0"/>
              </a:rPr>
              <a:t>самоэксплуататор</a:t>
            </a:r>
            <a:r>
              <a:rPr lang="ru-RU" sz="2000" dirty="0" smtClean="0">
                <a:latin typeface="Helvetica" panose="020B0604020202020204" pitchFamily="34" charset="0"/>
              </a:rPr>
              <a:t> </a:t>
            </a:r>
            <a:r>
              <a:rPr lang="ru-RU" sz="2000" dirty="0">
                <a:latin typeface="Helvetica" panose="020B0604020202020204" pitchFamily="34" charset="0"/>
              </a:rPr>
              <a:t>без нормированного </a:t>
            </a:r>
            <a:r>
              <a:rPr lang="ru-RU" sz="2000" dirty="0" smtClean="0">
                <a:latin typeface="Helvetica" panose="020B0604020202020204" pitchFamily="34" charset="0"/>
              </a:rPr>
              <a:t>рабочего дня </a:t>
            </a:r>
            <a:r>
              <a:rPr lang="ru-RU" sz="2000" dirty="0">
                <a:latin typeface="Helvetica" panose="020B0604020202020204" pitchFamily="34" charset="0"/>
              </a:rPr>
              <a:t>и отпусков, не позволяющий себе даже при успешном ходе</a:t>
            </a:r>
          </a:p>
          <a:p>
            <a:r>
              <a:rPr lang="ru-RU" sz="2000" dirty="0">
                <a:latin typeface="Helvetica" panose="020B0604020202020204" pitchFamily="34" charset="0"/>
              </a:rPr>
              <a:t>дел тратить на собственное потребление больше, чем </a:t>
            </a:r>
            <a:r>
              <a:rPr lang="ru-RU" sz="2000" dirty="0" smtClean="0">
                <a:latin typeface="Helvetica" panose="020B0604020202020204" pitchFamily="34" charset="0"/>
              </a:rPr>
              <a:t>квалифицированный наемный </a:t>
            </a:r>
            <a:r>
              <a:rPr lang="ru-RU" sz="2000" dirty="0">
                <a:latin typeface="Helvetica" panose="020B0604020202020204" pitchFamily="34" charset="0"/>
              </a:rPr>
              <a:t>рабочий" </a:t>
            </a:r>
            <a:endParaRPr lang="ru-RU" sz="2000" dirty="0" smtClean="0">
              <a:latin typeface="Helvetica" panose="020B0604020202020204" pitchFamily="34" charset="0"/>
            </a:endParaRPr>
          </a:p>
          <a:p>
            <a:r>
              <a:rPr lang="ru-RU" sz="2000" dirty="0">
                <a:latin typeface="Helvetica" panose="020B0604020202020204" pitchFamily="34" charset="0"/>
              </a:rPr>
              <a:t> </a:t>
            </a:r>
            <a:r>
              <a:rPr lang="ru-RU" sz="2000" dirty="0" smtClean="0">
                <a:latin typeface="Helvetica" panose="020B0604020202020204" pitchFamily="34" charset="0"/>
              </a:rPr>
              <a:t>                                       (</a:t>
            </a:r>
            <a:r>
              <a:rPr lang="ru-RU" sz="2000" dirty="0">
                <a:latin typeface="Helvetica" panose="020B0604020202020204" pitchFamily="34" charset="0"/>
              </a:rPr>
              <a:t>Вопросы экономики, N 1, 1991).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34074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/>
        </p:nvSpPr>
        <p:spPr>
          <a:xfrm>
            <a:off x="1619672" y="764704"/>
            <a:ext cx="5629567" cy="9361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-69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ru-RU" sz="2000" b="1" dirty="0" smtClean="0">
                <a:solidFill>
                  <a:schemeClr val="dk1"/>
                </a:solidFill>
              </a:rPr>
              <a:t>Благодарю за внимание!</a:t>
            </a:r>
          </a:p>
          <a:p>
            <a:pPr marL="0" marR="0" lvl="0" indent="-69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ru-RU" sz="2000" b="1" dirty="0" smtClean="0">
                <a:solidFill>
                  <a:schemeClr val="dk1"/>
                </a:solidFill>
              </a:rPr>
              <a:t>По </a:t>
            </a:r>
            <a:r>
              <a:rPr lang="ru-RU" sz="2000" b="1" dirty="0">
                <a:solidFill>
                  <a:schemeClr val="dk1"/>
                </a:solidFill>
              </a:rPr>
              <a:t>вопросам </a:t>
            </a:r>
            <a:r>
              <a:rPr lang="ru-RU" sz="2000" b="1" dirty="0" smtClean="0">
                <a:solidFill>
                  <a:schemeClr val="dk1"/>
                </a:solidFill>
              </a:rPr>
              <a:t>обращаться:</a:t>
            </a:r>
            <a:endParaRPr lang="ru-RU" sz="2000" b="1" dirty="0">
              <a:solidFill>
                <a:schemeClr val="dk1"/>
              </a:solidFill>
            </a:endParaRPr>
          </a:p>
        </p:txBody>
      </p:sp>
      <p:sp>
        <p:nvSpPr>
          <p:cNvPr id="9" name="Shape 170"/>
          <p:cNvSpPr txBox="1"/>
          <p:nvPr/>
        </p:nvSpPr>
        <p:spPr>
          <a:xfrm>
            <a:off x="3347864" y="1916832"/>
            <a:ext cx="5308500" cy="81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25000"/>
              <a:buFont typeface="Arial"/>
              <a:buNone/>
            </a:pPr>
            <a:r>
              <a:rPr lang="ru-RU" sz="2400" b="1" i="0" u="none" strike="noStrike" cap="none" dirty="0" smtClean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 b="1" dirty="0">
                <a:solidFill>
                  <a:srgbClr val="3F3F3F"/>
                </a:solidFill>
              </a:rPr>
              <a:t>М</a:t>
            </a:r>
            <a:r>
              <a:rPr lang="ru-RU" sz="2400" b="1" i="0" u="none" strike="noStrike" cap="none" dirty="0" smtClean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арина Бузова</a:t>
            </a:r>
            <a:endParaRPr lang="ru-RU" sz="2400" b="1" i="0" u="none" strike="noStrike" cap="none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" marR="0" lvl="0" indent="-69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ru-RU" sz="2000" dirty="0" smtClean="0">
                <a:solidFill>
                  <a:srgbClr val="3F3F3F"/>
                </a:solidFill>
              </a:rPr>
              <a:t> методист компании </a:t>
            </a:r>
            <a:r>
              <a:rPr lang="ru-RU" sz="2000" dirty="0">
                <a:solidFill>
                  <a:srgbClr val="3F3F3F"/>
                </a:solidFill>
              </a:rPr>
              <a:t>«</a:t>
            </a:r>
            <a:r>
              <a:rPr lang="ru-RU" sz="2000" dirty="0" err="1">
                <a:solidFill>
                  <a:srgbClr val="3F3F3F"/>
                </a:solidFill>
              </a:rPr>
              <a:t>Профконтур</a:t>
            </a:r>
            <a:r>
              <a:rPr lang="ru-RU" sz="2000" dirty="0">
                <a:solidFill>
                  <a:srgbClr val="3F3F3F"/>
                </a:solidFill>
              </a:rPr>
              <a:t>»</a:t>
            </a:r>
          </a:p>
          <a:p>
            <a:pPr marL="76200" marR="0" lvl="0" indent="-69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dirty="0">
              <a:solidFill>
                <a:srgbClr val="3F3F3F"/>
              </a:solidFill>
            </a:endParaRPr>
          </a:p>
          <a:p>
            <a:pPr marL="762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dirty="0">
              <a:solidFill>
                <a:srgbClr val="3F3F3F"/>
              </a:solidFill>
            </a:endParaRPr>
          </a:p>
        </p:txBody>
      </p:sp>
      <p:sp>
        <p:nvSpPr>
          <p:cNvPr id="10" name="Shape 171"/>
          <p:cNvSpPr txBox="1"/>
          <p:nvPr/>
        </p:nvSpPr>
        <p:spPr>
          <a:xfrm>
            <a:off x="3779912" y="2996952"/>
            <a:ext cx="4608300" cy="12241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620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ru-RU" sz="2000" b="1" dirty="0">
                <a:solidFill>
                  <a:srgbClr val="3F3F3F"/>
                </a:solidFill>
              </a:rPr>
              <a:t>+</a:t>
            </a:r>
            <a:r>
              <a:rPr lang="ru-RU" sz="2000" b="1" dirty="0" smtClean="0">
                <a:solidFill>
                  <a:srgbClr val="3F3F3F"/>
                </a:solidFill>
              </a:rPr>
              <a:t>7(924) 658-27-15</a:t>
            </a:r>
            <a:endParaRPr lang="ru-RU" sz="2000" dirty="0">
              <a:solidFill>
                <a:srgbClr val="3F3F3F"/>
              </a:solidFill>
            </a:endParaRPr>
          </a:p>
          <a:p>
            <a:pPr marL="7620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ru-RU" sz="2000" u="sng" dirty="0" smtClean="0">
                <a:solidFill>
                  <a:srgbClr val="0095DA"/>
                </a:solidFill>
                <a:hlinkClick r:id="rId3"/>
              </a:rPr>
              <a:t>m</a:t>
            </a:r>
            <a:r>
              <a:rPr lang="en-US" sz="2000" u="sng" dirty="0" err="1" smtClean="0">
                <a:solidFill>
                  <a:srgbClr val="0095DA"/>
                </a:solidFill>
                <a:hlinkClick r:id="rId3"/>
              </a:rPr>
              <a:t>etodist</a:t>
            </a:r>
            <a:r>
              <a:rPr lang="ru-RU" sz="2000" u="sng" dirty="0" smtClean="0">
                <a:solidFill>
                  <a:srgbClr val="0095DA"/>
                </a:solidFill>
                <a:hlinkClick r:id="rId3"/>
              </a:rPr>
              <a:t>@</a:t>
            </a:r>
            <a:r>
              <a:rPr lang="ru-RU" sz="2000" u="sng" dirty="0" err="1" smtClean="0">
                <a:solidFill>
                  <a:srgbClr val="0095DA"/>
                </a:solidFill>
                <a:hlinkClick r:id="rId3"/>
              </a:rPr>
              <a:t>profkontur.com</a:t>
            </a:r>
            <a:endParaRPr lang="ru-RU" sz="2000" u="sng" dirty="0" smtClean="0">
              <a:solidFill>
                <a:srgbClr val="0095DA"/>
              </a:solidFill>
              <a:hlinkClick r:id="rId3"/>
            </a:endParaRPr>
          </a:p>
          <a:p>
            <a:pPr marL="7620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ru-RU" sz="2000" u="sng" dirty="0" smtClean="0">
              <a:solidFill>
                <a:srgbClr val="0095DA"/>
              </a:solidFill>
              <a:hlinkClick r:id="rId3"/>
            </a:endParaRPr>
          </a:p>
          <a:p>
            <a:pPr marL="7620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ru-RU" sz="2000" u="sng" dirty="0" smtClean="0">
              <a:solidFill>
                <a:srgbClr val="0095DA"/>
              </a:solidFill>
              <a:hlinkClick r:id="rId3"/>
            </a:endParaRPr>
          </a:p>
          <a:p>
            <a:pPr marL="76200" lvl="0" algn="ctr">
              <a:buClr>
                <a:schemeClr val="dk1"/>
              </a:buClr>
              <a:buSzPct val="25000"/>
            </a:pPr>
            <a:r>
              <a:rPr lang="ru-RU" sz="2000" u="sng" dirty="0" smtClean="0">
                <a:solidFill>
                  <a:srgbClr val="0095DA"/>
                </a:solidFill>
                <a:hlinkClick r:id="rId3"/>
              </a:rPr>
              <a:t>“</a:t>
            </a:r>
            <a:r>
              <a:rPr lang="ru-RU" sz="2000" u="sng" dirty="0" err="1" smtClean="0">
                <a:solidFill>
                  <a:srgbClr val="0095DA"/>
                </a:solidFill>
                <a:hlinkClick r:id="rId3"/>
              </a:rPr>
              <a:t>Профконтур</a:t>
            </a:r>
            <a:r>
              <a:rPr lang="ru-RU" sz="2000" u="sng" dirty="0" smtClean="0">
                <a:solidFill>
                  <a:srgbClr val="0095DA"/>
                </a:solidFill>
                <a:hlinkClick r:id="rId3"/>
              </a:rPr>
              <a:t>” </a:t>
            </a:r>
            <a:r>
              <a:rPr lang="ru-RU" sz="2000" u="sng" dirty="0" err="1" smtClean="0">
                <a:solidFill>
                  <a:srgbClr val="0095DA"/>
                </a:solidFill>
                <a:hlinkClick r:id="rId3"/>
              </a:rPr>
              <a:t>ВКонтакте</a:t>
            </a:r>
            <a:r>
              <a:rPr lang="ru-RU" sz="2000" u="sng" dirty="0" smtClean="0">
                <a:solidFill>
                  <a:srgbClr val="0095DA"/>
                </a:solidFill>
                <a:hlinkClick r:id="rId3"/>
              </a:rPr>
              <a:t> </a:t>
            </a:r>
            <a:r>
              <a:rPr lang="en-US" sz="2000" u="sng" dirty="0" smtClean="0">
                <a:solidFill>
                  <a:srgbClr val="0095DA"/>
                </a:solidFill>
                <a:hlinkClick r:id="rId3"/>
              </a:rPr>
              <a:t>https://vk.com/profkontur</a:t>
            </a:r>
          </a:p>
          <a:p>
            <a:pPr marL="7620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ru-RU" sz="2000" u="sng" dirty="0">
              <a:solidFill>
                <a:srgbClr val="0095DA"/>
              </a:solidFill>
              <a:hlinkClick r:id="rId3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916832"/>
            <a:ext cx="2333313" cy="23333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/>
        </p:nvSpPr>
        <p:spPr>
          <a:xfrm>
            <a:off x="168965" y="197953"/>
            <a:ext cx="8749800" cy="708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dirty="0"/>
          </a:p>
        </p:txBody>
      </p:sp>
      <p:sp>
        <p:nvSpPr>
          <p:cNvPr id="161" name="Shape 161"/>
          <p:cNvSpPr txBox="1"/>
          <p:nvPr/>
        </p:nvSpPr>
        <p:spPr>
          <a:xfrm>
            <a:off x="465806" y="905950"/>
            <a:ext cx="8309214" cy="55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0510" lvl="0" indent="-250189">
              <a:buClr>
                <a:schemeClr val="dk1"/>
              </a:buClr>
              <a:buSzPct val="50000"/>
            </a:pPr>
            <a:r>
              <a:rPr lang="ru-RU" sz="2400" b="1" dirty="0">
                <a:solidFill>
                  <a:schemeClr val="dk1"/>
                </a:solidFill>
              </a:rPr>
              <a:t>Худяков Иван Николаевич – руководитель</a:t>
            </a:r>
          </a:p>
          <a:p>
            <a:pPr marL="270510" lvl="0" indent="-250189">
              <a:buClr>
                <a:schemeClr val="dk1"/>
              </a:buClr>
              <a:buSzPct val="50000"/>
            </a:pPr>
            <a:r>
              <a:rPr lang="ru-RU" sz="2800" dirty="0">
                <a:solidFill>
                  <a:schemeClr val="dk1"/>
                </a:solidFill>
              </a:rPr>
              <a:t>	</a:t>
            </a:r>
            <a:r>
              <a:rPr lang="ru-RU" sz="1600" dirty="0">
                <a:solidFill>
                  <a:schemeClr val="dk1"/>
                </a:solidFill>
              </a:rPr>
              <a:t>Высшее техническое образование, эксперт общественного совета Министерства образования, эксперт совета по науке и инновациям при главе </a:t>
            </a:r>
            <a:r>
              <a:rPr lang="ru-RU" sz="1600" dirty="0" err="1">
                <a:solidFill>
                  <a:schemeClr val="dk1"/>
                </a:solidFill>
              </a:rPr>
              <a:t>респ</a:t>
            </a:r>
            <a:r>
              <a:rPr lang="ru-RU" sz="1600" dirty="0">
                <a:solidFill>
                  <a:schemeClr val="dk1"/>
                </a:solidFill>
              </a:rPr>
              <a:t>. Бурятия. Проходил обучение в рамках повышения квалификации МАСС (г. Москва), Открытый мир (г. Вашингтон). Генеральный директор компаний «Байкалсофт», «</a:t>
            </a:r>
            <a:r>
              <a:rPr lang="ru-RU" sz="1600" dirty="0" err="1">
                <a:solidFill>
                  <a:schemeClr val="dk1"/>
                </a:solidFill>
              </a:rPr>
              <a:t>Профконтур</a:t>
            </a:r>
            <a:r>
              <a:rPr lang="ru-RU" sz="1600" dirty="0">
                <a:solidFill>
                  <a:schemeClr val="dk1"/>
                </a:solidFill>
              </a:rPr>
              <a:t>». Общее развитие и управление, создание платных сервисов.</a:t>
            </a:r>
          </a:p>
          <a:p>
            <a:pPr marL="270510" indent="-250189">
              <a:buClr>
                <a:schemeClr val="dk1"/>
              </a:buClr>
              <a:buSzPct val="50000"/>
            </a:pPr>
            <a:endParaRPr lang="ru-RU" sz="2200" b="1" dirty="0"/>
          </a:p>
          <a:p>
            <a:pPr marL="270510" indent="-250189">
              <a:buClr>
                <a:schemeClr val="dk1"/>
              </a:buClr>
              <a:buSzPct val="50000"/>
            </a:pPr>
            <a:r>
              <a:rPr lang="ru-RU" sz="2200" b="1" dirty="0" err="1"/>
              <a:t>Бузова</a:t>
            </a:r>
            <a:r>
              <a:rPr lang="ru-RU" sz="2200" b="1" dirty="0"/>
              <a:t> Марина Викторовна </a:t>
            </a:r>
            <a:r>
              <a:rPr lang="ru-RU" sz="2200" b="1" dirty="0" smtClean="0"/>
              <a:t>– директор по персоналу  ООО «</a:t>
            </a:r>
            <a:r>
              <a:rPr lang="ru-RU" sz="2200" b="1" dirty="0" err="1" smtClean="0"/>
              <a:t>Байкалсофт</a:t>
            </a:r>
            <a:r>
              <a:rPr lang="ru-RU" sz="2200" b="1" dirty="0" smtClean="0"/>
              <a:t>» и ведущий методист проекта «</a:t>
            </a:r>
            <a:r>
              <a:rPr lang="ru-RU" sz="2200" b="1" dirty="0" err="1" smtClean="0"/>
              <a:t>Профконтур</a:t>
            </a:r>
            <a:r>
              <a:rPr lang="ru-RU" sz="2200" b="1" dirty="0" smtClean="0"/>
              <a:t>»</a:t>
            </a:r>
            <a:endParaRPr lang="ru-RU" sz="2200" b="1" dirty="0"/>
          </a:p>
          <a:p>
            <a:pPr marL="270510" indent="-250189">
              <a:buClr>
                <a:schemeClr val="dk1"/>
              </a:buClr>
              <a:buSzPct val="50000"/>
            </a:pPr>
            <a:r>
              <a:rPr lang="ru-RU" sz="2000" b="1" dirty="0"/>
              <a:t>	</a:t>
            </a:r>
            <a:r>
              <a:rPr lang="ru-RU" sz="1600" dirty="0"/>
              <a:t>Высшее образование в области управления </a:t>
            </a:r>
            <a:r>
              <a:rPr lang="ru-RU" sz="1600" dirty="0" smtClean="0"/>
              <a:t>персоналом и  педагогики, </a:t>
            </a:r>
            <a:r>
              <a:rPr lang="ru-RU" sz="1600" dirty="0"/>
              <a:t>проходила обучение в рамках программ </a:t>
            </a:r>
            <a:r>
              <a:rPr lang="ru-RU" sz="1600" dirty="0" smtClean="0"/>
              <a:t>профессиональной переподготовки  по направлениям «Психологическое консультирование  и психодиагностика», «Профессиональная </a:t>
            </a:r>
            <a:r>
              <a:rPr lang="ru-RU" sz="1600" dirty="0"/>
              <a:t>ориентация и профессиональное </a:t>
            </a:r>
            <a:r>
              <a:rPr lang="ru-RU" sz="1600" dirty="0" smtClean="0"/>
              <a:t>самоопределение» и </a:t>
            </a:r>
            <a:r>
              <a:rPr lang="ru-RU" sz="1600" dirty="0"/>
              <a:t>др. программам повышения квалификации. Опыт </a:t>
            </a:r>
            <a:r>
              <a:rPr lang="ru-RU" sz="1600" dirty="0" smtClean="0"/>
              <a:t>работы в области управления персоналом более 15 лет, опыт методической </a:t>
            </a:r>
            <a:r>
              <a:rPr lang="ru-RU" sz="1600" dirty="0"/>
              <a:t>и консультативной работы в области профориентации и психодиагностики </a:t>
            </a:r>
            <a:r>
              <a:rPr lang="ru-RU" sz="1600" dirty="0" smtClean="0"/>
              <a:t> 6 лет</a:t>
            </a:r>
            <a:r>
              <a:rPr lang="ru-RU" sz="1600" dirty="0"/>
              <a:t>. </a:t>
            </a:r>
          </a:p>
          <a:p>
            <a:pPr marL="270510" indent="-250189">
              <a:buClr>
                <a:schemeClr val="dk1"/>
              </a:buClr>
              <a:buSzPct val="50000"/>
            </a:pPr>
            <a:endParaRPr lang="ru-RU" sz="2200" b="1" dirty="0"/>
          </a:p>
          <a:p>
            <a:pPr marL="270510" lvl="0" indent="-250189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270510" lvl="0" indent="-250189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270510" lvl="0" indent="-250189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200" dirty="0">
              <a:solidFill>
                <a:schemeClr val="dk1"/>
              </a:solidFill>
            </a:endParaRPr>
          </a:p>
          <a:p>
            <a:pPr marL="270510" lvl="0" indent="-250189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200" dirty="0">
              <a:solidFill>
                <a:schemeClr val="dk1"/>
              </a:solidFill>
            </a:endParaRPr>
          </a:p>
          <a:p>
            <a:pPr marL="270510" lvl="0" indent="-250189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200" b="1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38783" y="-21266"/>
            <a:ext cx="8540998" cy="4979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История </a:t>
            </a:r>
            <a:endParaRPr lang="ru-RU" sz="2400" b="1" dirty="0">
              <a:solidFill>
                <a:srgbClr val="FF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251520" y="476672"/>
            <a:ext cx="8667411" cy="57606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6200" lvl="0">
              <a:buClr>
                <a:schemeClr val="dk1"/>
              </a:buClr>
              <a:buSzPct val="100000"/>
            </a:pPr>
            <a:r>
              <a:rPr lang="ru-RU" sz="1600" dirty="0" smtClean="0">
                <a:solidFill>
                  <a:schemeClr val="tx1"/>
                </a:solidFill>
                <a:latin typeface="+mn-lt"/>
              </a:rPr>
              <a:t>Компания 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«Байкалсофт» основана в 2004 году и на сегодняшний день является одним из лидеров в области разработки, системной интеграции и сопровождения программного </a:t>
            </a:r>
            <a:r>
              <a:rPr lang="ru-RU" sz="1600" dirty="0" smtClean="0">
                <a:solidFill>
                  <a:schemeClr val="tx1"/>
                </a:solidFill>
                <a:latin typeface="+mn-lt"/>
              </a:rPr>
              <a:t>обеспечения.. 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Бизнес-партнер ведущих мировых и российских фирм-разработчиков программных продуктов: 1С,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Битрикс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Microsoft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Лаборатория Касперского, ESET и др. Является участником проекта 1С:Центр </a:t>
            </a:r>
            <a:r>
              <a:rPr lang="ru-RU" sz="1600" dirty="0" smtClean="0">
                <a:solidFill>
                  <a:schemeClr val="tx1"/>
                </a:solidFill>
                <a:latin typeface="+mn-lt"/>
              </a:rPr>
              <a:t>ERP.  </a:t>
            </a:r>
          </a:p>
          <a:p>
            <a:pPr marL="76200" lvl="0">
              <a:buClr>
                <a:schemeClr val="dk1"/>
              </a:buClr>
              <a:buSzPct val="100000"/>
            </a:pPr>
            <a:endParaRPr lang="ru-RU" sz="1600" dirty="0">
              <a:solidFill>
                <a:schemeClr val="tx1"/>
              </a:solidFill>
              <a:latin typeface="+mn-lt"/>
            </a:endParaRPr>
          </a:p>
          <a:p>
            <a:pPr marL="76200" lvl="0">
              <a:buClr>
                <a:schemeClr val="dk1"/>
              </a:buClr>
              <a:buSzPct val="100000"/>
            </a:pP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С 2007 года занимается созданием и внедрением  собственных 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IT-</a:t>
            </a: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проектов,  из них в области  разработки диагностических сервисов : </a:t>
            </a:r>
            <a:endParaRPr lang="ru-RU" sz="2400" b="1" dirty="0" smtClean="0">
              <a:solidFill>
                <a:schemeClr val="dk1"/>
              </a:solidFill>
            </a:endParaRPr>
          </a:p>
          <a:p>
            <a:pPr marL="76200" lvl="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ru-RU" sz="2400" b="1" dirty="0" smtClean="0">
                <a:solidFill>
                  <a:schemeClr val="dk1"/>
                </a:solidFill>
                <a:latin typeface="+mj-lt"/>
              </a:rPr>
              <a:t>2013 </a:t>
            </a:r>
            <a:r>
              <a:rPr lang="ru-RU" sz="2400" b="1" dirty="0">
                <a:solidFill>
                  <a:schemeClr val="dk1"/>
                </a:solidFill>
                <a:latin typeface="+mj-lt"/>
              </a:rPr>
              <a:t>год </a:t>
            </a:r>
            <a:r>
              <a:rPr lang="ru-RU" sz="2400" dirty="0">
                <a:solidFill>
                  <a:schemeClr val="dk1"/>
                </a:solidFill>
                <a:latin typeface="+mj-lt"/>
              </a:rPr>
              <a:t>– создание сервиса </a:t>
            </a:r>
            <a:r>
              <a:rPr lang="en-US" sz="2400" dirty="0">
                <a:solidFill>
                  <a:schemeClr val="dk1"/>
                </a:solidFill>
                <a:latin typeface="+mj-lt"/>
                <a:hlinkClick r:id="rId3"/>
              </a:rPr>
              <a:t>www.kontur-test.ru</a:t>
            </a:r>
            <a:r>
              <a:rPr lang="en-US" sz="2400" dirty="0">
                <a:solidFill>
                  <a:schemeClr val="dk1"/>
                </a:solidFill>
                <a:latin typeface="+mj-lt"/>
              </a:rPr>
              <a:t> </a:t>
            </a:r>
            <a:endParaRPr lang="ru-RU" sz="2400" dirty="0">
              <a:solidFill>
                <a:schemeClr val="dk1"/>
              </a:solidFill>
              <a:latin typeface="+mj-lt"/>
            </a:endParaRPr>
          </a:p>
          <a:p>
            <a:pPr marL="76200" lvl="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ru-RU" sz="1800" b="1" dirty="0" smtClean="0">
                <a:solidFill>
                  <a:schemeClr val="dk1"/>
                </a:solidFill>
                <a:latin typeface="+mj-lt"/>
              </a:rPr>
              <a:t>Ключевые компетенции: </a:t>
            </a:r>
            <a:r>
              <a:rPr lang="ru-RU" sz="1800" dirty="0" smtClean="0">
                <a:solidFill>
                  <a:schemeClr val="tx1"/>
                </a:solidFill>
                <a:latin typeface="+mj-lt"/>
              </a:rPr>
              <a:t>выявление  предпринимательских склонностей молодых людей в возрасте от 14 до 30 лет с целью  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получить гос. поддержку на открытие </a:t>
            </a:r>
            <a:r>
              <a:rPr lang="ru-RU" sz="1800" dirty="0" smtClean="0">
                <a:solidFill>
                  <a:schemeClr val="tx1"/>
                </a:solidFill>
                <a:latin typeface="+mj-lt"/>
              </a:rPr>
              <a:t>бизнеса. </a:t>
            </a:r>
            <a:endParaRPr lang="ru-RU" sz="1800" b="1" dirty="0">
              <a:solidFill>
                <a:schemeClr val="tx1"/>
              </a:solidFill>
              <a:latin typeface="+mj-lt"/>
            </a:endParaRPr>
          </a:p>
          <a:p>
            <a:pPr marL="76200" lvl="0">
              <a:buClr>
                <a:schemeClr val="dk1"/>
              </a:buClr>
              <a:buSzPct val="100000"/>
            </a:pPr>
            <a:endParaRPr lang="ru-RU" sz="1800" b="1" dirty="0" smtClean="0">
              <a:solidFill>
                <a:schemeClr val="dk1"/>
              </a:solidFill>
              <a:latin typeface="+mj-lt"/>
            </a:endParaRPr>
          </a:p>
          <a:p>
            <a:pPr marL="76200" lvl="0">
              <a:buClr>
                <a:schemeClr val="dk1"/>
              </a:buClr>
              <a:buSzPct val="100000"/>
            </a:pPr>
            <a:r>
              <a:rPr lang="ru-RU" sz="2400" b="1" dirty="0" smtClean="0">
                <a:solidFill>
                  <a:schemeClr val="dk1"/>
                </a:solidFill>
                <a:latin typeface="+mj-lt"/>
              </a:rPr>
              <a:t>2014 </a:t>
            </a:r>
            <a:r>
              <a:rPr lang="ru-RU" sz="2400" b="1" dirty="0">
                <a:solidFill>
                  <a:schemeClr val="dk1"/>
                </a:solidFill>
                <a:latin typeface="+mj-lt"/>
              </a:rPr>
              <a:t>год </a:t>
            </a:r>
            <a:r>
              <a:rPr lang="ru-RU" sz="2400" dirty="0">
                <a:solidFill>
                  <a:schemeClr val="dk1"/>
                </a:solidFill>
                <a:latin typeface="+mj-lt"/>
              </a:rPr>
              <a:t>– </a:t>
            </a:r>
            <a:r>
              <a:rPr lang="ru-RU" sz="2400" dirty="0">
                <a:solidFill>
                  <a:schemeClr val="tx1"/>
                </a:solidFill>
                <a:latin typeface="+mj-lt"/>
              </a:rPr>
              <a:t>создание </a:t>
            </a:r>
            <a:r>
              <a:rPr lang="ru-RU" sz="2400" dirty="0" smtClean="0">
                <a:solidFill>
                  <a:schemeClr val="tx1"/>
                </a:solidFill>
                <a:latin typeface="+mj-lt"/>
              </a:rPr>
              <a:t>сервис</a:t>
            </a:r>
            <a:r>
              <a:rPr lang="ru-RU" sz="2400" dirty="0" smtClean="0">
                <a:solidFill>
                  <a:schemeClr val="dk1"/>
                </a:solidFill>
                <a:latin typeface="+mj-lt"/>
              </a:rPr>
              <a:t>а</a:t>
            </a:r>
            <a:r>
              <a:rPr lang="en-US" sz="2400" dirty="0">
                <a:solidFill>
                  <a:srgbClr val="002060"/>
                </a:solidFill>
                <a:hlinkClick r:id="rId4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hlinkClick r:id="rId4"/>
              </a:rPr>
              <a:t>www.profkontur.com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76200" lvl="0">
              <a:buClr>
                <a:schemeClr val="dk1"/>
              </a:buClr>
              <a:buSzPct val="100000"/>
            </a:pPr>
            <a:endParaRPr lang="ru-RU" sz="2400" dirty="0" smtClean="0">
              <a:solidFill>
                <a:schemeClr val="dk1"/>
              </a:solidFill>
              <a:latin typeface="+mj-lt"/>
            </a:endParaRPr>
          </a:p>
          <a:p>
            <a:pPr marL="533400" lvl="0" indent="-457200">
              <a:buClr>
                <a:schemeClr val="dk1"/>
              </a:buClr>
              <a:buSzPct val="100000"/>
              <a:buAutoNum type="arabicPlain" startAt="2015"/>
            </a:pPr>
            <a:r>
              <a:rPr lang="ru-RU" sz="2400" b="1" dirty="0" smtClean="0">
                <a:solidFill>
                  <a:schemeClr val="dk1"/>
                </a:solidFill>
                <a:latin typeface="+mj-lt"/>
              </a:rPr>
              <a:t> год  </a:t>
            </a:r>
            <a:r>
              <a:rPr lang="ru-RU" sz="2400" dirty="0" smtClean="0">
                <a:solidFill>
                  <a:schemeClr val="dk1"/>
                </a:solidFill>
                <a:latin typeface="+mj-lt"/>
              </a:rPr>
              <a:t>- доработка сервиса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www.profkontur.com</a:t>
            </a:r>
            <a:r>
              <a:rPr lang="en-US" sz="2400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 smtClean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lvl="0" indent="-457200">
              <a:buClr>
                <a:schemeClr val="dk1"/>
              </a:buClr>
              <a:buSzPct val="100000"/>
            </a:pPr>
            <a:r>
              <a:rPr lang="ru-RU" sz="2400" dirty="0" smtClean="0">
                <a:solidFill>
                  <a:schemeClr val="dk1"/>
                </a:solidFill>
                <a:latin typeface="+mj-lt"/>
              </a:rPr>
              <a:t>и создание компании «</a:t>
            </a:r>
            <a:r>
              <a:rPr lang="ru-RU" sz="2400" dirty="0" err="1" smtClean="0">
                <a:solidFill>
                  <a:schemeClr val="dk1"/>
                </a:solidFill>
                <a:latin typeface="+mj-lt"/>
              </a:rPr>
              <a:t>Профконтур</a:t>
            </a:r>
            <a:r>
              <a:rPr lang="ru-RU" sz="2400" dirty="0" smtClean="0">
                <a:solidFill>
                  <a:schemeClr val="dk1"/>
                </a:solidFill>
                <a:latin typeface="+mj-lt"/>
              </a:rPr>
              <a:t>» </a:t>
            </a:r>
            <a:endParaRPr lang="ru-RU" sz="1600" dirty="0">
              <a:solidFill>
                <a:schemeClr val="dk1"/>
              </a:solidFill>
              <a:latin typeface="+mj-lt"/>
            </a:endParaRPr>
          </a:p>
          <a:p>
            <a:pPr marL="76200">
              <a:buClr>
                <a:schemeClr val="dk1"/>
              </a:buClr>
              <a:buSzPct val="100000"/>
            </a:pPr>
            <a:r>
              <a:rPr lang="ru-RU" sz="1800" b="1" dirty="0">
                <a:solidFill>
                  <a:schemeClr val="dk1"/>
                </a:solidFill>
                <a:latin typeface="+mj-lt"/>
              </a:rPr>
              <a:t>Ключевые компетенции: </a:t>
            </a:r>
            <a:r>
              <a:rPr lang="ru-RU" sz="1800" dirty="0">
                <a:solidFill>
                  <a:schemeClr val="dk1"/>
                </a:solidFill>
                <a:latin typeface="+mj-lt"/>
              </a:rPr>
              <a:t>профориентация, </a:t>
            </a:r>
            <a:r>
              <a:rPr lang="ru-RU" sz="1800" dirty="0" smtClean="0">
                <a:solidFill>
                  <a:schemeClr val="dk1"/>
                </a:solidFill>
                <a:latin typeface="+mj-lt"/>
              </a:rPr>
              <a:t>психодиагностика, проведение масштабных мониторингов </a:t>
            </a:r>
            <a:endParaRPr lang="ru-RU" sz="1800" dirty="0">
              <a:solidFill>
                <a:schemeClr val="dk1"/>
              </a:solidFill>
              <a:latin typeface="+mj-lt"/>
            </a:endParaRP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dirty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3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/>
        </p:nvSpPr>
        <p:spPr>
          <a:xfrm>
            <a:off x="1187624" y="476672"/>
            <a:ext cx="7200800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/>
            <a:r>
              <a:rPr lang="ru-RU" sz="1600" dirty="0" smtClean="0"/>
              <a:t> </a:t>
            </a:r>
            <a:r>
              <a:rPr lang="ru-RU" sz="2400" b="1" dirty="0" smtClean="0"/>
              <a:t>Общие итоги работы сервиса </a:t>
            </a:r>
            <a:r>
              <a:rPr lang="ru-RU" sz="2400" b="1" dirty="0" err="1" smtClean="0"/>
              <a:t>Профконтур</a:t>
            </a:r>
            <a:r>
              <a:rPr lang="ru-RU" sz="2400" b="1" dirty="0" smtClean="0"/>
              <a:t> </a:t>
            </a:r>
          </a:p>
          <a:p>
            <a:pPr lvl="0" algn="ctr"/>
            <a:r>
              <a:rPr lang="ru-RU" sz="2400" b="1" dirty="0" smtClean="0"/>
              <a:t>в период с 01.09.2016 по 04.12.2017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hangingPunct="0"/>
            <a:endParaRPr lang="ru-RU" sz="1600" b="1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Целевая аудитория :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учащиеся школ, студенты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Территориальный охват: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rPr>
              <a:t>Учебные заведения  (школы,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rPr>
              <a:t>СУЗы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rPr>
              <a:t>ВУЗы,проф.центры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rPr>
              <a:t>)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rPr>
              <a:t>Республики Бурятия, г. Иркутск, Самарская область, Ленинградская область, г.Москва , Республика Коми, Челябинская области, Ставропольский край и др.</a:t>
            </a:r>
          </a:p>
          <a:p>
            <a:endParaRPr lang="ru-RU" sz="2000" b="1" dirty="0" smtClean="0">
              <a:solidFill>
                <a:schemeClr val="tx1"/>
              </a:solidFill>
              <a:latin typeface="Arial" pitchFamily="34" charset="0"/>
              <a:ea typeface="Arial" panose="020B0604020202020204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rPr>
              <a:t>Количество учебных заведений, зарегистрированных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rPr>
              <a:t>в системе :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rPr>
              <a:t>                     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rPr>
              <a:t>554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rPr>
              <a:t>Количество учащихся,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rPr>
              <a:t>прошедших тестирование на сайте                       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rPr>
              <a:t>            </a:t>
            </a:r>
          </a:p>
          <a:p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rPr>
              <a:t>                   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rPr>
              <a:t>43739  чел.</a:t>
            </a:r>
          </a:p>
          <a:p>
            <a:pPr marL="381000" marR="381000" indent="164465">
              <a:lnSpc>
                <a:spcPct val="118000"/>
              </a:lnSpc>
            </a:pPr>
            <a:r>
              <a:rPr lang="ru-RU" sz="3600" dirty="0" smtClean="0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1979712" y="6093296"/>
            <a:ext cx="2808312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ru-RU" sz="2000" b="1" i="0" u="sng" strike="noStrike" cap="none" dirty="0" smtClean="0">
                <a:solidFill>
                  <a:srgbClr val="0095DA"/>
                </a:solidFill>
              </a:rPr>
              <a:t>                       www.profkontur.com</a:t>
            </a:r>
            <a:r>
              <a:rPr lang="ru-RU" sz="2000" b="1" i="0" u="sng" strike="noStrike" cap="none" dirty="0" smtClean="0">
                <a:solidFill>
                  <a:srgbClr val="0070C0"/>
                </a:solidFill>
              </a:rPr>
              <a:t> </a:t>
            </a:r>
            <a:endParaRPr lang="ru-RU" sz="2000" b="1" i="0" u="sng" strike="noStrike" cap="none" dirty="0">
              <a:solidFill>
                <a:srgbClr val="0070C0"/>
              </a:solidFill>
            </a:endParaRPr>
          </a:p>
        </p:txBody>
      </p:sp>
      <p:pic>
        <p:nvPicPr>
          <p:cNvPr id="4" name="Picture 7" descr="знакикопирование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0" t="4802" r="55263" b="74400"/>
          <a:stretch>
            <a:fillRect/>
          </a:stretch>
        </p:blipFill>
        <p:spPr bwMode="auto">
          <a:xfrm>
            <a:off x="395536" y="476672"/>
            <a:ext cx="936625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226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/>
        </p:nvSpPr>
        <p:spPr>
          <a:xfrm>
            <a:off x="611560" y="476672"/>
            <a:ext cx="7776864" cy="12961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00B050"/>
                </a:solidFill>
              </a:rPr>
              <a:t>Итоги работы сервиса </a:t>
            </a:r>
            <a:r>
              <a:rPr lang="ru-RU" sz="2400" b="1" dirty="0" err="1" smtClean="0">
                <a:solidFill>
                  <a:srgbClr val="00B050"/>
                </a:solidFill>
              </a:rPr>
              <a:t>Профконтур</a:t>
            </a:r>
            <a:r>
              <a:rPr lang="ru-RU" sz="2400" b="1" dirty="0" smtClean="0">
                <a:solidFill>
                  <a:srgbClr val="00B050"/>
                </a:solidFill>
              </a:rPr>
              <a:t> по тестированию учащихся  образовательных учреждений Республики Бурятия</a:t>
            </a:r>
            <a:endParaRPr lang="ru-RU" sz="1600" b="1" dirty="0" smtClean="0">
              <a:solidFill>
                <a:srgbClr val="00B050"/>
              </a:solidFill>
            </a:endParaRP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Начало работ - 10.10.2016 по настоящий момент</a:t>
            </a:r>
            <a:endParaRPr lang="ru-RU" sz="2000" b="1" dirty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Территориальный охват : все районы и  города </a:t>
            </a:r>
            <a:r>
              <a:rPr lang="ru-RU" sz="2000" b="1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Республики Бурятия</a:t>
            </a:r>
          </a:p>
          <a:p>
            <a:r>
              <a:rPr lang="ru-RU" sz="2000" b="1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Общее количество учебных организаций Республики Бурятия , зарегистрированных в системе </a:t>
            </a:r>
            <a:r>
              <a:rPr lang="ru-RU" sz="2800" b="1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370</a:t>
            </a:r>
            <a:endParaRPr lang="ru-RU" sz="2800" b="1" dirty="0" smtClean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 smtClean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Общее количество всех результатов по методике  «Профессиональные интересы и склонности. Третья ступень»  </a:t>
            </a: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26637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(данные на 04.12.2017)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Общее количество результатов по методике «Формула профессии. Вторая ступень» 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4701</a:t>
            </a: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(данные на 04.12.2017)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800" b="1" dirty="0" smtClean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dirty="0" smtClean="0">
                <a:solidFill>
                  <a:srgbClr val="00B05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3275856" y="5805264"/>
            <a:ext cx="2808312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ru-RU" sz="2000" b="1" i="0" u="sng" strike="noStrike" cap="none" dirty="0" smtClean="0">
                <a:solidFill>
                  <a:srgbClr val="0095DA"/>
                </a:solidFill>
              </a:rPr>
              <a:t>                       www.profkontur.com</a:t>
            </a:r>
            <a:r>
              <a:rPr lang="ru-RU" sz="2000" b="1" i="0" u="sng" strike="noStrike" cap="none" dirty="0" smtClean="0">
                <a:solidFill>
                  <a:srgbClr val="0070C0"/>
                </a:solidFill>
              </a:rPr>
              <a:t> </a:t>
            </a:r>
            <a:endParaRPr lang="ru-RU" sz="2000" b="1" i="0" u="sng" strike="noStrike" cap="none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77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Главная причина того, что люди испытывают финансовые трудности, заключается в том, что, потратив годы в школе, они ничего не узнали о том, что такое деньги. В результате люди учатся работать на деньги..., но никогда не учатся тому, как заставить деньги работать на себя…</a:t>
            </a:r>
            <a:r>
              <a:rPr lang="ru-RU" sz="2000" b="1" dirty="0" smtClean="0">
                <a:solidFill>
                  <a:srgbClr val="7030A0"/>
                </a:solidFill>
              </a:rPr>
              <a:t>Роберт Т. </a:t>
            </a:r>
            <a:r>
              <a:rPr lang="ru-RU" sz="2000" b="1" dirty="0" err="1" smtClean="0">
                <a:solidFill>
                  <a:srgbClr val="7030A0"/>
                </a:solidFill>
              </a:rPr>
              <a:t>Киосаки</a:t>
            </a:r>
            <a:r>
              <a:rPr lang="ru-RU" sz="2000" b="1" dirty="0" smtClean="0">
                <a:solidFill>
                  <a:srgbClr val="7030A0"/>
                </a:solidFill>
              </a:rPr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060848"/>
            <a:ext cx="7886700" cy="4116115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Два слова "предпринимательство" и "рынок" связаны между собой неразрывными узами. Возможно, что самое емкое и краткое определение рыночной экономики вписывается в словосочетание "экономика свободного предпринимательства". Действительно, рынок представляет собой лучшую, благотворную предпринимательскую среду, а предпринимательство - это наиболее характерные качества, свойство рыночных отношений.</a:t>
            </a:r>
          </a:p>
          <a:p>
            <a:pPr algn="just">
              <a:buNone/>
            </a:pPr>
            <a:r>
              <a:rPr lang="ru-RU" dirty="0" smtClean="0"/>
              <a:t>Исключительно важными свойствами предпринимательства являются мобильность, динамичность, отличающие его от относительно устойчивых, стационарных, устоявшихся форм и методов экономической деятельности. Предприниматель непрерывно ищет новые способы действий, которые по замыслу должны привести его к успеху, изменяет продукцию, технологию, товары, круг потребителей, цены, качество в соответствии с переменами в среде его экономических действий. Предпринимателю прежде всего чужды спячка, покой, застой. В полном соответствии со своим названием он предпринимает меры и усилия, направленные к увеличению выгоды осу­ </a:t>
            </a:r>
            <a:r>
              <a:rPr lang="ru-RU" dirty="0" err="1" smtClean="0"/>
              <a:t>ществляемых</a:t>
            </a:r>
            <a:r>
              <a:rPr lang="ru-RU" dirty="0" smtClean="0"/>
              <a:t> дел и в не меньшей степени - к предотвращению снижения и потери прибыли. Таким образом, предпринимательство - это живое, непрерывно обновляющееся дело.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Итоги тестирования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 методике 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«Профессиональные интересы и склонности» 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7" descr="знакикопирование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0" t="4802" r="55263" b="74400"/>
          <a:stretch>
            <a:fillRect/>
          </a:stretch>
        </p:blipFill>
        <p:spPr bwMode="auto">
          <a:xfrm>
            <a:off x="557695" y="81161"/>
            <a:ext cx="9366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 descr="знакикопирование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0" t="4802" r="55263" b="74400"/>
          <a:stretch>
            <a:fillRect/>
          </a:stretch>
        </p:blipFill>
        <p:spPr bwMode="auto">
          <a:xfrm>
            <a:off x="323528" y="81161"/>
            <a:ext cx="9366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Заголовок 1"/>
          <p:cNvSpPr txBox="1">
            <a:spLocks/>
          </p:cNvSpPr>
          <p:nvPr/>
        </p:nvSpPr>
        <p:spPr>
          <a:xfrm>
            <a:off x="323528" y="1052736"/>
            <a:ext cx="3528392" cy="4823608"/>
          </a:xfrm>
          <a:prstGeom prst="rect">
            <a:avLst/>
          </a:prstGeom>
          <a:ln w="3175" cmpd="dbl">
            <a:solidFill>
              <a:schemeClr val="bg2">
                <a:lumMod val="10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Аналитическая  выборка из 24283 результатов </a:t>
            </a:r>
          </a:p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учащихся 7-11 классов  школ и студентов:</a:t>
            </a:r>
          </a:p>
          <a:p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42% (10270 чел.)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имеют средне и ярко выраженный предпринимательский профессиональный тип личности </a:t>
            </a:r>
          </a:p>
          <a:p>
            <a:pPr algn="ctr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из них ярко выраженный </a:t>
            </a:r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3100 чел (13% от общих результатов  и 30 % от выборки)</a:t>
            </a:r>
          </a:p>
          <a:p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95936" y="836712"/>
            <a:ext cx="49685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Профессиональный тип: </a:t>
            </a:r>
            <a:r>
              <a:rPr lang="ru-RU" dirty="0" smtClean="0"/>
              <a:t>Предпринимательский </a:t>
            </a:r>
          </a:p>
          <a:p>
            <a:r>
              <a:rPr lang="ru-RU" b="1" dirty="0" smtClean="0"/>
              <a:t>Профессиональная направленность</a:t>
            </a:r>
            <a:r>
              <a:rPr lang="ru-RU" dirty="0" smtClean="0"/>
              <a:t> </a:t>
            </a:r>
          </a:p>
          <a:p>
            <a:r>
              <a:rPr lang="ru-RU" dirty="0" smtClean="0"/>
              <a:t>Лидерство, признание, руководство, власть, личный статус, избегание занятий, требующих усидчивости, большого труда, двигательных навыков и концентрации внимания, интерес к экономике и политике. </a:t>
            </a:r>
            <a:r>
              <a:rPr lang="ru-RU" b="1" dirty="0" smtClean="0"/>
              <a:t>Характеристика типа</a:t>
            </a:r>
            <a:r>
              <a:rPr lang="ru-RU" dirty="0" smtClean="0"/>
              <a:t> Люди этого типа находчивы, практичны, быстро ориентируются в сложной обстановке, самостоятельно принимают решения, социально активны, готовы рисковать, ищут острые ощущения. Любят и умеют общаться. Имеют высокий уровень притязаний. Избегают занятий, требующих усидчивости, большой и длительной концентрации внимания. Предпочитают деятельность, требующую энергии, организаторских способностей, связанную с руководством, управлением и влиянием на людей. </a:t>
            </a:r>
            <a:r>
              <a:rPr lang="ru-RU" b="1" dirty="0" smtClean="0"/>
              <a:t>Сильные стороны личности</a:t>
            </a:r>
          </a:p>
          <a:p>
            <a:r>
              <a:rPr lang="ru-RU" b="1" dirty="0" smtClean="0"/>
              <a:t> </a:t>
            </a:r>
            <a:r>
              <a:rPr lang="ru-RU" dirty="0" smtClean="0"/>
              <a:t>Смелость и самоуверенность, стремление к позиции лидера, оптимистичность, энергичность </a:t>
            </a:r>
          </a:p>
          <a:p>
            <a:r>
              <a:rPr lang="ru-RU" b="1" dirty="0" smtClean="0"/>
              <a:t>Ведущие способности</a:t>
            </a:r>
          </a:p>
          <a:p>
            <a:r>
              <a:rPr lang="ru-RU" dirty="0" smtClean="0"/>
              <a:t>Предпринимательские (умение замечать коммерческую выгоду)</a:t>
            </a:r>
          </a:p>
          <a:p>
            <a:r>
              <a:rPr lang="ru-RU" dirty="0" smtClean="0"/>
              <a:t>Руководящие (умение организовывать, говорить, зажигать людей словом и делом, силой убеждения)</a:t>
            </a:r>
          </a:p>
          <a:p>
            <a:r>
              <a:rPr lang="ru-RU" dirty="0" smtClean="0"/>
              <a:t>Прогностические (умение предвидеть развитие ситуации)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230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Итоги тестирования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 методике 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«Профессиональные интересы и склонности» 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7" descr="знакикопирование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0" t="4802" r="55263" b="74400"/>
          <a:stretch>
            <a:fillRect/>
          </a:stretch>
        </p:blipFill>
        <p:spPr bwMode="auto">
          <a:xfrm>
            <a:off x="557695" y="81161"/>
            <a:ext cx="9366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 descr="знакикопирование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0" t="4802" r="55263" b="74400"/>
          <a:stretch>
            <a:fillRect/>
          </a:stretch>
        </p:blipFill>
        <p:spPr bwMode="auto">
          <a:xfrm>
            <a:off x="323528" y="81161"/>
            <a:ext cx="9366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466399"/>
              </p:ext>
            </p:extLst>
          </p:nvPr>
        </p:nvGraphicFramePr>
        <p:xfrm>
          <a:off x="971600" y="836712"/>
          <a:ext cx="6912768" cy="5553075"/>
        </p:xfrm>
        <a:graphic>
          <a:graphicData uri="http://schemas.openxmlformats.org/drawingml/2006/table">
            <a:tbl>
              <a:tblPr/>
              <a:tblGrid>
                <a:gridCol w="3185295"/>
                <a:gridCol w="3727473"/>
              </a:tblGrid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Район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учащихся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имеющих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ярко или средне выраженный предпринимательский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проф.тип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личности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Баргузинский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Баунтовский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Бичурский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Джидинский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Заиграевский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Курумканский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Еравнинский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Иволгинский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Кяхтинский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Кижингинский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Кабанский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Окинский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Прибайкальский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Тарбагатайский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Северобайкальский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Тункинский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Хоринский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г.Северобайкальск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г.Улан-Удэ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Селенгинский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Закаменский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Мухоршибирский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72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Стрелка вправо 21"/>
          <p:cNvSpPr/>
          <p:nvPr/>
        </p:nvSpPr>
        <p:spPr>
          <a:xfrm rot="2736335" flipV="1">
            <a:off x="3234442" y="3798053"/>
            <a:ext cx="1570318" cy="14117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08298" y="950243"/>
            <a:ext cx="3528392" cy="5472608"/>
          </a:xfrm>
          <a:prstGeom prst="rect">
            <a:avLst/>
          </a:prstGeom>
          <a:ln w="3175" cmpd="dbl">
            <a:solidFill>
              <a:schemeClr val="bg2">
                <a:lumMod val="10000"/>
              </a:schemeClr>
            </a:solidFill>
          </a:ln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Аналитическая  выборка из результатов </a:t>
            </a:r>
          </a:p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учащихся 7-11 классов  школ и студентов:</a:t>
            </a:r>
          </a:p>
          <a:p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5503 из 24283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чел. </a:t>
            </a:r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(23%)  имеют сформированный интерес к экономике и бизнесу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из них </a:t>
            </a:r>
          </a:p>
          <a:p>
            <a:pPr algn="ctr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4625 чел (19%) – средний интерес (который нужно развивать и поддерживать)</a:t>
            </a:r>
          </a:p>
          <a:p>
            <a:pPr algn="ctr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878  чел (4%) – </a:t>
            </a: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ярко-выраженный сформированный интерес</a:t>
            </a:r>
          </a:p>
          <a:p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499992" y="980728"/>
            <a:ext cx="4464496" cy="4823608"/>
          </a:xfrm>
          <a:prstGeom prst="rect">
            <a:avLst/>
          </a:prstGeom>
          <a:ln w="3175" cmpd="dbl">
            <a:solidFill>
              <a:schemeClr val="bg2">
                <a:lumMod val="10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Тест «Карта интересов»:</a:t>
            </a:r>
          </a:p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наименьшие показатели интересов учащихся:</a:t>
            </a:r>
          </a:p>
          <a:p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Математика 26%</a:t>
            </a:r>
          </a:p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Обработка дерева (металла) 27%</a:t>
            </a:r>
          </a:p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Литература, филология 26%</a:t>
            </a:r>
          </a:p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Геология 26%</a:t>
            </a:r>
          </a:p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Строительство 26%</a:t>
            </a:r>
          </a:p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Экономика и бизнес 23%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7" descr="знакикопирование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0" t="4802" r="55263" b="74400"/>
          <a:stretch>
            <a:fillRect/>
          </a:stretch>
        </p:blipFill>
        <p:spPr bwMode="auto">
          <a:xfrm>
            <a:off x="323528" y="81161"/>
            <a:ext cx="9366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619672" y="188640"/>
            <a:ext cx="7524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Итоги тестирования по методике </a:t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«Профессиональные интересы и склонности»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60689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9573</TotalTime>
  <Words>1192</Words>
  <Application>Microsoft Office PowerPoint</Application>
  <PresentationFormat>Экран (4:3)</PresentationFormat>
  <Paragraphs>185</Paragraphs>
  <Slides>14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Helvetica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Главная причина того, что люди испытывают финансовые трудности, заключается в том, что, потратив годы в школе, они ничего не узнали о том, что такое деньги. В результате люди учатся работать на деньги..., но никогда не учатся тому, как заставить деньги работать на себя…Роберт Т. Киосаки   </vt:lpstr>
      <vt:lpstr>              Итоги тестирования по методике                                        «Профессиональные интересы и склонности»  </vt:lpstr>
      <vt:lpstr>              Итоги тестирования по методике                                        «Профессиональные интересы и склонности»  </vt:lpstr>
      <vt:lpstr>Презентация PowerPoint</vt:lpstr>
      <vt:lpstr>              Итоги тестирования по методике                                        «Профессиональные интересы и склонности»  </vt:lpstr>
      <vt:lpstr>              Итоги тестирования по методике                                        «Профессиональные интересы и склонности»  </vt:lpstr>
      <vt:lpstr>Блоки и разделы курса «Основы предпринимательства»</vt:lpstr>
      <vt:lpstr>Реальность, которую необходимо донести подросткам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newsoft</dc:creator>
  <cp:lastModifiedBy>newsoft</cp:lastModifiedBy>
  <cp:revision>119</cp:revision>
  <cp:lastPrinted>2017-02-16T05:56:15Z</cp:lastPrinted>
  <dcterms:modified xsi:type="dcterms:W3CDTF">2017-12-14T00:04:12Z</dcterms:modified>
</cp:coreProperties>
</file>