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61" r:id="rId3"/>
    <p:sldId id="257" r:id="rId4"/>
    <p:sldId id="258" r:id="rId5"/>
    <p:sldId id="259" r:id="rId6"/>
    <p:sldId id="260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153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DD2543-208C-4C3B-A703-55C672F480FA}" type="datetimeFigureOut">
              <a:rPr lang="ru-RU" smtClean="0"/>
              <a:t>14.12.2017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39D219-4B3B-4E05-8BBF-63210F7F44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3438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CE353-0C5A-4F56-B3A3-9688359C4035}" type="datetime1">
              <a:rPr lang="ru-RU" smtClean="0"/>
              <a:t>14.12.2017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4A906-C82E-4D0F-A389-225A40E174FB}" type="datetime1">
              <a:rPr lang="ru-RU" smtClean="0"/>
              <a:t>14.12.2017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1AE91-1986-4080-AF17-0EF9C13323FB}" type="datetime1">
              <a:rPr lang="ru-RU" smtClean="0"/>
              <a:t>14.12.2017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811E4-72DE-41F9-8724-0A4CCDF024DC}" type="datetime1">
              <a:rPr lang="ru-RU" smtClean="0"/>
              <a:t>14.12.2017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A4CAB-0109-42BD-8993-29326FC904A6}" type="datetime1">
              <a:rPr lang="ru-RU" smtClean="0"/>
              <a:t>14.12.2017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B4123-363C-41D2-A5B5-F1ADC6AA80E3}" type="datetime1">
              <a:rPr lang="ru-RU" smtClean="0"/>
              <a:t>14.12.2017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3ED13-F08D-4E7E-A246-332F4E51686A}" type="datetime1">
              <a:rPr lang="ru-RU" smtClean="0"/>
              <a:t>14.12.2017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2A0CA-6E7C-43CD-A253-88FBC6ACE72C}" type="datetime1">
              <a:rPr lang="ru-RU" smtClean="0"/>
              <a:t>14.12.2017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6C6E8-AB4E-4AEB-B109-B6C41DD154CC}" type="datetime1">
              <a:rPr lang="ru-RU" smtClean="0"/>
              <a:t>14.12.2017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E4421-17BB-43F6-8EC5-994F525F0E28}" type="datetime1">
              <a:rPr lang="ru-RU" smtClean="0"/>
              <a:t>14.12.2017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CFA37-D008-499A-82B9-0C5F477E33D3}" type="datetime1">
              <a:rPr lang="ru-RU" smtClean="0"/>
              <a:t>14.12.2017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D21FE6E3-A672-49AC-B4AE-DD0344B3DED5}" type="datetime1">
              <a:rPr lang="ru-RU" smtClean="0"/>
              <a:t>14.12.2017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 </a:t>
            </a:r>
            <a:r>
              <a:rPr lang="ru-RU" sz="3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изменении в концепции преподавания предметной области «Технология»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6954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01906" y="404664"/>
            <a:ext cx="8712968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	Целью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 школьный курс обучения основам предпринимательства необходимо включить обязательный блок, посвященный истории предпринимательства в России, традициям благотворительности и гражданственности отечественных предпринимателей, их служения интересам нашего государства.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	При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обучении школьников основам предпринимательства необходимо показывать не только нравственные устои отечественных промышленников, финансистов, купцов прошлых веков, но и приводить примеры, приглашать в школы современных бизнесменов, следующих традициям российского предпринимательства, каких, к счастью, становится все больше. Необходимо, чтобы в процессе обучения основам предпринимательства школьники четко усвоили главный принцип истинного отечественного предпринимателя - приоритет служения Отечеству, процветания и благополучия сограждан над стяжательством и корыстолюбием.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0067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36974" y="260648"/>
            <a:ext cx="8640960" cy="61447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>
              <a:lnSpc>
                <a:spcPct val="115000"/>
              </a:lnSpc>
              <a:spcAft>
                <a:spcPts val="0"/>
              </a:spcAft>
            </a:pPr>
            <a:r>
              <a:rPr lang="ru-RU" b="1" i="1" dirty="0">
                <a:latin typeface="Times New Roman"/>
                <a:ea typeface="Calibri"/>
                <a:cs typeface="Times New Roman"/>
              </a:rPr>
              <a:t>Содержание социально-экономического образования может быть реализовано на трех уровнях - базовом, профильном и специализированном.</a:t>
            </a:r>
            <a:endParaRPr lang="ru-RU" dirty="0">
              <a:latin typeface="Calibri"/>
              <a:ea typeface="Calibri"/>
              <a:cs typeface="Times New Roman"/>
            </a:endParaRPr>
          </a:p>
          <a:p>
            <a:pPr indent="449580" algn="just">
              <a:lnSpc>
                <a:spcPct val="115000"/>
              </a:lnSpc>
              <a:spcAft>
                <a:spcPts val="0"/>
              </a:spcAft>
            </a:pPr>
            <a:r>
              <a:rPr lang="ru-RU" i="1" u="sng" dirty="0">
                <a:latin typeface="Times New Roman"/>
                <a:ea typeface="Calibri"/>
                <a:cs typeface="Times New Roman"/>
              </a:rPr>
              <a:t>Базовый уровень </a:t>
            </a:r>
            <a:r>
              <a:rPr lang="ru-RU" i="1" dirty="0">
                <a:latin typeface="Times New Roman"/>
                <a:ea typeface="Calibri"/>
                <a:cs typeface="Times New Roman"/>
              </a:rPr>
              <a:t>включает шесть основных содержательных областей (модулей):</a:t>
            </a:r>
            <a:endParaRPr lang="ru-RU" dirty="0">
              <a:latin typeface="Calibri"/>
              <a:ea typeface="Calibri"/>
              <a:cs typeface="Times New Roman"/>
            </a:endParaRPr>
          </a:p>
          <a:p>
            <a:pPr indent="449580" algn="just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/>
                <a:ea typeface="Calibri"/>
                <a:cs typeface="Times New Roman"/>
              </a:rPr>
              <a:t>-· институциональная структура экономической системы;</a:t>
            </a:r>
            <a:endParaRPr lang="ru-RU" dirty="0">
              <a:latin typeface="Calibri"/>
              <a:ea typeface="Calibri"/>
              <a:cs typeface="Times New Roman"/>
            </a:endParaRPr>
          </a:p>
          <a:p>
            <a:pPr indent="449580" algn="just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/>
                <a:ea typeface="Calibri"/>
                <a:cs typeface="Times New Roman"/>
              </a:rPr>
              <a:t>-· домохозяйство в экономической системе;</a:t>
            </a:r>
            <a:endParaRPr lang="ru-RU" dirty="0">
              <a:latin typeface="Calibri"/>
              <a:ea typeface="Calibri"/>
              <a:cs typeface="Times New Roman"/>
            </a:endParaRPr>
          </a:p>
          <a:p>
            <a:pPr indent="449580" algn="just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/>
                <a:ea typeface="Calibri"/>
                <a:cs typeface="Times New Roman"/>
              </a:rPr>
              <a:t>-· предприятие в экономическом кругообороте;</a:t>
            </a:r>
            <a:endParaRPr lang="ru-RU" dirty="0">
              <a:latin typeface="Calibri"/>
              <a:ea typeface="Calibri"/>
              <a:cs typeface="Times New Roman"/>
            </a:endParaRPr>
          </a:p>
          <a:p>
            <a:pPr indent="449580" algn="just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/>
                <a:ea typeface="Calibri"/>
                <a:cs typeface="Times New Roman"/>
              </a:rPr>
              <a:t>-· государство в рыночной экономике;</a:t>
            </a:r>
            <a:endParaRPr lang="ru-RU" dirty="0">
              <a:latin typeface="Calibri"/>
              <a:ea typeface="Calibri"/>
              <a:cs typeface="Times New Roman"/>
            </a:endParaRPr>
          </a:p>
          <a:p>
            <a:pPr indent="449580" algn="just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/>
                <a:ea typeface="Calibri"/>
                <a:cs typeface="Times New Roman"/>
              </a:rPr>
              <a:t>-· рынок как форма организации экономических отношений;</a:t>
            </a:r>
            <a:endParaRPr lang="ru-RU" dirty="0">
              <a:latin typeface="Calibri"/>
              <a:ea typeface="Calibri"/>
              <a:cs typeface="Times New Roman"/>
            </a:endParaRPr>
          </a:p>
          <a:p>
            <a:pPr indent="449580" algn="just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/>
                <a:ea typeface="Calibri"/>
                <a:cs typeface="Times New Roman"/>
              </a:rPr>
              <a:t>-· институциональная среда для экономической деятельности.</a:t>
            </a:r>
            <a:endParaRPr lang="ru-RU" dirty="0">
              <a:latin typeface="Calibri"/>
              <a:ea typeface="Calibri"/>
              <a:cs typeface="Times New Roman"/>
            </a:endParaRPr>
          </a:p>
          <a:p>
            <a:pPr indent="449580" algn="just">
              <a:lnSpc>
                <a:spcPct val="115000"/>
              </a:lnSpc>
              <a:spcAft>
                <a:spcPts val="0"/>
              </a:spcAft>
            </a:pPr>
            <a:r>
              <a:rPr lang="ru-RU" i="1" u="sng" dirty="0">
                <a:latin typeface="Times New Roman"/>
                <a:ea typeface="Calibri"/>
                <a:cs typeface="Times New Roman"/>
              </a:rPr>
              <a:t>На профильном уровне</a:t>
            </a:r>
            <a:r>
              <a:rPr lang="ru-RU" dirty="0">
                <a:latin typeface="Times New Roman"/>
                <a:ea typeface="Calibri"/>
                <a:cs typeface="Times New Roman"/>
              </a:rPr>
              <a:t> акцент делается на функциональном аспекте экономики, в связи с чем изучаются модули, отражающие закономерности микро-, макро- и мировой экономики.</a:t>
            </a:r>
            <a:endParaRPr lang="ru-RU" dirty="0">
              <a:latin typeface="Calibri"/>
              <a:ea typeface="Calibri"/>
              <a:cs typeface="Times New Roman"/>
            </a:endParaRPr>
          </a:p>
          <a:p>
            <a:pPr indent="449580" algn="just">
              <a:lnSpc>
                <a:spcPct val="115000"/>
              </a:lnSpc>
              <a:spcAft>
                <a:spcPts val="0"/>
              </a:spcAft>
            </a:pPr>
            <a:r>
              <a:rPr lang="ru-RU" u="sng" dirty="0">
                <a:latin typeface="Times New Roman"/>
                <a:ea typeface="Calibri"/>
                <a:cs typeface="Times New Roman"/>
              </a:rPr>
              <a:t>Специализированный уровень</a:t>
            </a:r>
            <a:r>
              <a:rPr lang="ru-RU" dirty="0">
                <a:latin typeface="Times New Roman"/>
                <a:ea typeface="Calibri"/>
                <a:cs typeface="Times New Roman"/>
              </a:rPr>
              <a:t> представлен комплексом элективных курсов, углубляющих содержание базовых модулей. </a:t>
            </a:r>
            <a:r>
              <a:rPr lang="ru-RU" u="sng" dirty="0">
                <a:latin typeface="Times New Roman"/>
                <a:ea typeface="Calibri"/>
                <a:cs typeface="Times New Roman"/>
              </a:rPr>
              <a:t>При этом вполне обоснованным является предложение школьникам таких элективных курсов, как "Основы финансовой грамотности", "Основы предпринимательской деятельности", "Основы потребительских знаний" и</a:t>
            </a:r>
            <a:r>
              <a:rPr lang="ru-RU" dirty="0">
                <a:latin typeface="Times New Roman"/>
                <a:ea typeface="Calibri"/>
                <a:cs typeface="Times New Roman"/>
              </a:rPr>
              <a:t> т.д. Однако структуру содержания каждого из предлагаемых уровней необходимо строить на основе принципа системности.</a:t>
            </a:r>
            <a:endParaRPr lang="ru-RU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883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1700808"/>
            <a:ext cx="8640959" cy="4824535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ru-RU" sz="3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31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общеобразовательный </a:t>
            </a:r>
            <a:r>
              <a:rPr lang="ru-RU" sz="31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предмет </a:t>
            </a:r>
            <a:r>
              <a:rPr lang="ru-RU" sz="31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(изучаемый всеми школьниками, начиная с 1 </a:t>
            </a:r>
            <a:r>
              <a:rPr lang="ru-RU" sz="3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  </a:t>
            </a:r>
            <a:r>
              <a:rPr lang="ru-RU" sz="31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11  класс,  и  обеспечивающий  общеобразовательное  понимание </a:t>
            </a:r>
            <a:r>
              <a:rPr lang="ru-RU" sz="3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обучающимися </a:t>
            </a:r>
            <a:r>
              <a:rPr lang="ru-RU" sz="31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техники и технологии, знакомство с миром профессий и труда, </a:t>
            </a:r>
            <a:r>
              <a:rPr lang="ru-RU" sz="3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овладение </a:t>
            </a:r>
            <a:r>
              <a:rPr lang="ru-RU" sz="31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метапредметными</a:t>
            </a:r>
            <a:r>
              <a:rPr lang="ru-RU" sz="31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результатами образования на примере </a:t>
            </a:r>
            <a:r>
              <a:rPr lang="ru-RU" sz="3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предметно-практической </a:t>
            </a:r>
            <a:r>
              <a:rPr lang="ru-RU" sz="31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деятельности); </a:t>
            </a:r>
          </a:p>
          <a:p>
            <a:pPr marL="0" indent="0" algn="just">
              <a:buNone/>
            </a:pPr>
            <a:r>
              <a:rPr lang="ru-RU" sz="3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 </a:t>
            </a:r>
            <a:r>
              <a:rPr lang="ru-RU" sz="31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профильный  предмет  </a:t>
            </a:r>
            <a:r>
              <a:rPr lang="ru-RU" sz="31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(для  разных  профилей  обучения  в  10-11-х  классах </a:t>
            </a:r>
            <a:r>
              <a:rPr lang="ru-RU" sz="3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школы</a:t>
            </a:r>
            <a:r>
              <a:rPr lang="ru-RU" sz="31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определяющий изучение тех технологий и </a:t>
            </a:r>
            <a:r>
              <a:rPr lang="ru-RU" sz="3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технических </a:t>
            </a:r>
            <a:r>
              <a:rPr lang="ru-RU" sz="31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систем, которые </a:t>
            </a:r>
            <a:r>
              <a:rPr lang="ru-RU" sz="3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свойственны </a:t>
            </a:r>
            <a:r>
              <a:rPr lang="ru-RU" sz="31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выбранной сфере профессиональной деятельности); </a:t>
            </a:r>
          </a:p>
          <a:p>
            <a:pPr marL="0" indent="0" algn="just">
              <a:buNone/>
            </a:pPr>
            <a:r>
              <a:rPr lang="ru-RU" sz="3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 </a:t>
            </a:r>
            <a:r>
              <a:rPr lang="ru-RU" sz="31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социальная  и  производственно-технологическая  практика  обучающихся</a:t>
            </a:r>
            <a:r>
              <a:rPr lang="ru-RU" sz="31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31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определяющая  подготовку  школьников  к  реальной  трудовой, </a:t>
            </a:r>
            <a:r>
              <a:rPr lang="ru-RU" sz="3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профессиональной </a:t>
            </a:r>
            <a:r>
              <a:rPr lang="ru-RU" sz="31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деятельности в условиях производства и социальной, в том </a:t>
            </a:r>
            <a:r>
              <a:rPr lang="ru-RU" sz="3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числе </a:t>
            </a:r>
            <a:r>
              <a:rPr lang="ru-RU" sz="31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волонтерской, практики). 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СОВРЕМЕННОМ ПОНИМАНИИ ПРЕДМЕТНАЯ ОБЛАСТЬ «ТЕХНОЛОГИЯ» РАССМАТРИВАЕТСЯ КАК: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6568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95536" y="2060848"/>
            <a:ext cx="8424935" cy="4065315"/>
          </a:xfrm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ru-RU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Основной  </a:t>
            </a:r>
            <a:r>
              <a:rPr lang="ru-RU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целью  предметной  области  «Технология»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является  формирование  у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обучающихся 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технологической  культуры,  необходимой  каждому  выпускнику  для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социально-трудовой 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адаптации  на  рынке  труда,  получения  профессионального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образования 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  осуществления  персональной  деятельности  (использовании  современных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технологий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 техники в личной сфере, потребительских целях). </a:t>
            </a:r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Задачи  </a:t>
            </a:r>
            <a:r>
              <a:rPr lang="ru-RU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реализации  предметной  области  «Технология» 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раскрывают  процесс  и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результат 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формирования  технологической  культуры  у  обучающихся  на  разных  уровнях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общего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образования. </a:t>
            </a:r>
          </a:p>
          <a:p>
            <a:pPr marL="0" indent="0" algn="just">
              <a:buNone/>
            </a:pP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ЦЕЛИ </a:t>
            </a:r>
            <a:r>
              <a:rPr lang="ru-RU" sz="3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 ЗАДАЧИ РЕАЛИЗАЦИИ ПРЕДМЕТНОЙ ОБЛАСТИ «ТЕХНОЛОГИЯ»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3528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23528" y="2060848"/>
            <a:ext cx="8640959" cy="4464495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Модулями, определяющими сквозное содержание учебного материала в предмете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Технология» являются: </a:t>
            </a:r>
          </a:p>
          <a:p>
            <a:pPr marL="0" indent="0" algn="just">
              <a:buNone/>
            </a:pP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−  Научно-техническая информация и технологическая документация; </a:t>
            </a:r>
          </a:p>
          <a:p>
            <a:pPr marL="0" indent="0" algn="just">
              <a:buNone/>
            </a:pP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−  Технологические процессы и системы; </a:t>
            </a:r>
          </a:p>
          <a:p>
            <a:pPr marL="0" indent="0" algn="just">
              <a:buNone/>
            </a:pP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−  Исследование материалов и структур; </a:t>
            </a:r>
          </a:p>
          <a:p>
            <a:pPr marL="0" indent="0" algn="just">
              <a:buNone/>
            </a:pP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−  Моделирование и конструирование; </a:t>
            </a:r>
          </a:p>
          <a:p>
            <a:pPr marL="0" indent="0" algn="just">
              <a:buNone/>
            </a:pP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−  Методы решения конструкторских и изобретательских задач; </a:t>
            </a:r>
          </a:p>
          <a:p>
            <a:pPr marL="0" indent="0" algn="just">
              <a:buNone/>
            </a:pP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−  Высокие технологии; </a:t>
            </a:r>
          </a:p>
          <a:p>
            <a:pPr marL="0" indent="0" algn="just">
              <a:buNone/>
            </a:pP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−  Управление и контроль за технологиями; </a:t>
            </a:r>
          </a:p>
          <a:p>
            <a:pPr marL="0" indent="0" algn="just">
              <a:buNone/>
            </a:pP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−  Проектирование и выполнение проектов. 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ОСНОВНЫЕ  СОДЕРЖАТЕЛЬНЫЕ  ЛИНИИ  ПРЕДМЕТНОЙ  ОБЛАСТИ </a:t>
            </a:r>
            <a:br>
              <a:rPr lang="ru-RU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«ТЕХНОЛОГИЯ»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3640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23528" y="2675467"/>
            <a:ext cx="8496943" cy="345069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/>
              <a:t>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Основными  направлениями  для  изучения  в  предметной  области  «Технология»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являются 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три  укрупненно  выделяемые 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сферы экономики:</a:t>
            </a:r>
          </a:p>
          <a:p>
            <a:pPr marL="0" indent="0" algn="just"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производство 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инженерная деятельность);</a:t>
            </a:r>
          </a:p>
          <a:p>
            <a:pPr marL="0" indent="0" algn="just"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сельское  хозяйство  (сельскохозяйственная  деятельность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 marL="0" indent="0" algn="just"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сфера 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услуг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сервисная деятельность).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ПРИОРИТЕТНЫЕ НАПРАВЛЕНИЯ, МЕТОДЫ ПРЕПОДАВАНИЯ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7781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1520" y="1124744"/>
            <a:ext cx="8712968" cy="55399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Исходя  из  этого,  можно  выделить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5 приоритетных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направлений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технологической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подготовки  школьников,  ориентированных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изучение: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производства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индустриальных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технологий – инженерно-технологический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профиль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(направление); 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технологий сельского хозяйства и агрономии –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агротехнологический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профиль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направление); 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технологий  сферы  услуг  и  сервиса  –  сервис-технологический  профиль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направление); 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информационные и мультимедийные технологии, в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т.ч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цифровые технологии –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информационно-технологический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профиль; 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нанотехнологии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наноматериалы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нанотехнологический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профиль. </a:t>
            </a:r>
          </a:p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5947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УЧЕБНЫМИ ПРЕДМЕТАМИ В ТЕХНОЛОГИЧЕСКОЙ ПОДГОТОВКЕ ОБУЧАЮЩИХСЯ ЯВЛЯЮТСЯ: </a:t>
            </a:r>
            <a:r>
              <a:rPr lang="ru-RU" sz="3600" dirty="0"/>
              <a:t/>
            </a:r>
            <a:br>
              <a:rPr lang="ru-RU" sz="3600" dirty="0"/>
            </a:b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2060848"/>
            <a:ext cx="8568951" cy="406531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−  «Технология» как общеобразовательный предмет (с 1-го по 9-й классы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);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−  «Черчение и техническое конструирование» (с 7-го по 9-й классы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); 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−  «Введение  в  профессиональную  деятельность»  как  профильный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технологический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предмет (по профилю обучения в 10-11-х классах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); 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−  «Технологическая практика» (с 7-го по 10-й классы). 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248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323528" y="1874729"/>
            <a:ext cx="8352928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«Формирование предпринимательской грамотности обучающихся 9-11 классов в ОО в рамках введения нового предмета «Предпринимательская деятельность»</a:t>
            </a: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2980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93484" y="1124744"/>
            <a:ext cx="864096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	В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современном обществе одной из актуальных задач развития является переход к новым образовательным ориентирам и технологиям, инновационной политике в образовании, одним из приоритетных направлений современного образования является обучение учащихся основам предпринимательства, их адаптация и ориентация в рыночных условиях, формирование экономического мышления, развитие экономической культуры населения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1980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135</TotalTime>
  <Words>539</Words>
  <Application>Microsoft Office PowerPoint</Application>
  <PresentationFormat>Экран (4:3)</PresentationFormat>
  <Paragraphs>59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Волна</vt:lpstr>
      <vt:lpstr>Об изменении в концепции преподавания предметной области «Технология»</vt:lpstr>
      <vt:lpstr>В СОВРЕМЕННОМ ПОНИМАНИИ ПРЕДМЕТНАЯ ОБЛАСТЬ «ТЕХНОЛОГИЯ» РАССМАТРИВАЕТСЯ КАК:</vt:lpstr>
      <vt:lpstr> ЦЕЛИ И ЗАДАЧИ РЕАЛИЗАЦИИ ПРЕДМЕТНОЙ ОБЛАСТИ «ТЕХНОЛОГИЯ»  </vt:lpstr>
      <vt:lpstr>ОСНОВНЫЕ  СОДЕРЖАТЕЛЬНЫЕ  ЛИНИИ  ПРЕДМЕТНОЙ  ОБЛАСТИ  «ТЕХНОЛОГИЯ» </vt:lpstr>
      <vt:lpstr>ПРИОРИТЕТНЫЕ НАПРАВЛЕНИЯ, МЕТОДЫ ПРЕПОДАВАНИЯ </vt:lpstr>
      <vt:lpstr>Презентация PowerPoint</vt:lpstr>
      <vt:lpstr> УЧЕБНЫМИ ПРЕДМЕТАМИ В ТЕХНОЛОГИЧЕСКОЙ ПОДГОТОВКЕ ОБУЧАЮЩИХСЯ ЯВЛЯЮТСЯ:  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«Формирование предпринимательской грамотности обучающихся 9-11 классов в ОО в рамках введения нового предмета «Предпринимательская деятельность»</dc:title>
  <dc:creator>Александра</dc:creator>
  <cp:lastModifiedBy>Александра</cp:lastModifiedBy>
  <cp:revision>10</cp:revision>
  <dcterms:created xsi:type="dcterms:W3CDTF">2017-12-13T17:46:02Z</dcterms:created>
  <dcterms:modified xsi:type="dcterms:W3CDTF">2017-12-13T20:03:54Z</dcterms:modified>
</cp:coreProperties>
</file>