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8" r:id="rId4"/>
    <p:sldId id="267" r:id="rId5"/>
    <p:sldId id="261" r:id="rId6"/>
    <p:sldId id="262" r:id="rId7"/>
    <p:sldId id="264" r:id="rId8"/>
    <p:sldId id="269" r:id="rId9"/>
    <p:sldId id="270" r:id="rId10"/>
    <p:sldId id="271" r:id="rId11"/>
    <p:sldId id="257" r:id="rId12"/>
    <p:sldId id="260" r:id="rId13"/>
    <p:sldId id="259" r:id="rId14"/>
    <p:sldId id="265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доступность дошкольного образования для детей от </a:t>
            </a:r>
            <a:r>
              <a:rPr lang="ru-RU" sz="1600" dirty="0"/>
              <a:t>3 до 7 </a:t>
            </a:r>
            <a:r>
              <a:rPr lang="ru-RU" sz="1600" dirty="0" smtClean="0"/>
              <a:t>лет,</a:t>
            </a:r>
            <a:r>
              <a:rPr lang="ru-RU" sz="1600" baseline="0" dirty="0" smtClean="0"/>
              <a:t> %</a:t>
            </a:r>
            <a:endParaRPr lang="ru-RU" sz="1600" dirty="0"/>
          </a:p>
        </c:rich>
      </c:tx>
      <c:layout>
        <c:manualLayout>
          <c:xMode val="edge"/>
          <c:yMode val="edge"/>
          <c:x val="0.17327568178699118"/>
          <c:y val="2.9442209572070815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доступность дошкольного образования для детей от 3 до 7 лет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81.5</c:v>
                </c:pt>
                <c:pt idx="1">
                  <c:v>85.5</c:v>
                </c:pt>
                <c:pt idx="2">
                  <c:v>100</c:v>
                </c:pt>
              </c:numCache>
            </c:numRef>
          </c:val>
        </c:ser>
        <c:marker val="1"/>
        <c:axId val="72184576"/>
        <c:axId val="72186112"/>
      </c:lineChart>
      <c:catAx>
        <c:axId val="72184576"/>
        <c:scaling>
          <c:orientation val="minMax"/>
        </c:scaling>
        <c:axPos val="b"/>
        <c:numFmt formatCode="General" sourceLinked="1"/>
        <c:tickLblPos val="nextTo"/>
        <c:crossAx val="72186112"/>
        <c:crosses val="autoZero"/>
        <c:auto val="1"/>
        <c:lblAlgn val="ctr"/>
        <c:lblOffset val="100"/>
      </c:catAx>
      <c:valAx>
        <c:axId val="72186112"/>
        <c:scaling>
          <c:orientation val="minMax"/>
        </c:scaling>
        <c:axPos val="l"/>
        <c:majorGridlines/>
        <c:numFmt formatCode="General" sourceLinked="1"/>
        <c:tickLblPos val="nextTo"/>
        <c:crossAx val="72184576"/>
        <c:crosses val="autoZero"/>
        <c:crossBetween val="between"/>
      </c:valAx>
    </c:plotArea>
    <c:plotVisOnly val="1"/>
  </c:chart>
  <c:spPr>
    <a:ln>
      <a:solidFill>
        <a:srgbClr val="4F81BD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4024024024024048E-2"/>
                  <c:y val="1.302083333333337E-2"/>
                </c:manualLayout>
              </c:layout>
              <c:showVal val="1"/>
            </c:dLbl>
            <c:dLbl>
              <c:idx val="1"/>
              <c:layout>
                <c:manualLayout>
                  <c:x val="1.6516516516516529E-2"/>
                  <c:y val="1.562500000000002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641.20000000000005</c:v>
                </c:pt>
                <c:pt idx="2">
                  <c:v>414.7</c:v>
                </c:pt>
                <c:pt idx="3">
                  <c:v>325.7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5525543182942555E-2"/>
                  <c:y val="-0.16341158171967821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59,2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0299997566929646E-2"/>
                  <c:y val="-0.10374664252991511"/>
                </c:manualLayout>
              </c:layout>
              <c:showVal val="1"/>
            </c:dLbl>
            <c:dLbl>
              <c:idx val="2"/>
              <c:layout>
                <c:manualLayout>
                  <c:x val="1.0299997566929692E-2"/>
                  <c:y val="-0.1400579674153852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160.30000000000001</c:v>
                </c:pt>
                <c:pt idx="2">
                  <c:v>103.7</c:v>
                </c:pt>
                <c:pt idx="3">
                  <c:v>139.6</c:v>
                </c:pt>
              </c:numCache>
            </c:numRef>
          </c:val>
        </c:ser>
        <c:shape val="cylinder"/>
        <c:axId val="168824192"/>
        <c:axId val="168830080"/>
        <c:axId val="0"/>
      </c:bar3DChart>
      <c:catAx>
        <c:axId val="168824192"/>
        <c:scaling>
          <c:orientation val="minMax"/>
        </c:scaling>
        <c:axPos val="b"/>
        <c:numFmt formatCode="General" sourceLinked="1"/>
        <c:tickLblPos val="nextTo"/>
        <c:crossAx val="168830080"/>
        <c:crosses val="autoZero"/>
        <c:auto val="1"/>
        <c:lblAlgn val="ctr"/>
        <c:lblOffset val="100"/>
      </c:catAx>
      <c:valAx>
        <c:axId val="168830080"/>
        <c:scaling>
          <c:orientation val="minMax"/>
        </c:scaling>
        <c:delete val="1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one"/>
        <c:crossAx val="168824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11CDA-BCBB-4DF6-9EC0-D136A9C518F5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5ABB-0500-4DCD-B82E-88E58CF7DB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5ABB-0500-4DCD-B82E-88E58CF7DB8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«О перспективах развития дошкольного образования в Республике Бурятия»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344816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Консультант отдела дошкольного и общего образования </a:t>
            </a:r>
            <a:r>
              <a:rPr lang="ru-RU" dirty="0" err="1" smtClean="0">
                <a:solidFill>
                  <a:schemeClr val="tx1"/>
                </a:solidFill>
              </a:rPr>
              <a:t>Боросгоева</a:t>
            </a:r>
            <a:r>
              <a:rPr lang="ru-RU" dirty="0" smtClean="0">
                <a:solidFill>
                  <a:schemeClr val="tx1"/>
                </a:solidFill>
              </a:rPr>
              <a:t> Л.Б.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август 2016\13227036_552311611617953_650087376362614707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4320480" cy="6299225"/>
          </a:xfrm>
          <a:prstGeom prst="rect">
            <a:avLst/>
          </a:prstGeom>
          <a:noFill/>
        </p:spPr>
      </p:pic>
      <p:pic>
        <p:nvPicPr>
          <p:cNvPr id="11267" name="Picture 3" descr="G:\август 2016\13226868_552310651618049_893316865898025291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96044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август 2016\1468578_10154076067917975_726257882252678767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817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август 2016\13335652_1019346114785639_60747448048162299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26" y="620689"/>
            <a:ext cx="7680149" cy="529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олимпиада</a:t>
            </a:r>
            <a:endParaRPr lang="ru-RU" dirty="0"/>
          </a:p>
        </p:txBody>
      </p:sp>
      <p:pic>
        <p:nvPicPr>
          <p:cNvPr id="2050" name="Picture 2" descr="G:\август 2016\13118963_1107787472617829_43402840332423894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633" y="2592877"/>
            <a:ext cx="4379367" cy="4265123"/>
          </a:xfrm>
          <a:prstGeom prst="rect">
            <a:avLst/>
          </a:prstGeom>
          <a:noFill/>
        </p:spPr>
      </p:pic>
      <p:pic>
        <p:nvPicPr>
          <p:cNvPr id="2051" name="Picture 3" descr="G:\август 2016\13139330_1107567602639816_1194557805598976894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5510741" cy="41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076056" y="260648"/>
          <a:ext cx="3811364" cy="5832648"/>
        </p:xfrm>
        <a:graphic>
          <a:graphicData uri="http://schemas.openxmlformats.org/presentationml/2006/ole">
            <p:oleObj spid="_x0000_s8194" name="Acrobat Document" r:id="rId4" imgW="5667139" imgH="8019997" progId="AcroExch.Document.11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67544" y="620688"/>
          <a:ext cx="3672408" cy="5196996"/>
        </p:xfrm>
        <a:graphic>
          <a:graphicData uri="http://schemas.openxmlformats.org/presentationml/2006/ole">
            <p:oleObj spid="_x0000_s8195" name="Acrobat Document" r:id="rId5" imgW="5667139" imgH="8019997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август 2016\14064193_1142381269134267_68498605865392703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 высокого качества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основывается </a:t>
            </a:r>
            <a:r>
              <a:rPr lang="ru-RU" b="1" dirty="0" smtClean="0"/>
              <a:t>на картине мира </a:t>
            </a:r>
            <a:r>
              <a:rPr lang="ru-RU" b="1" dirty="0" smtClean="0"/>
              <a:t>ребенка</a:t>
            </a:r>
          </a:p>
          <a:p>
            <a:r>
              <a:rPr lang="ru-RU" b="1" dirty="0" smtClean="0"/>
              <a:t> стимулирует  </a:t>
            </a:r>
            <a:r>
              <a:rPr lang="ru-RU" b="1" dirty="0" smtClean="0"/>
              <a:t>выражение своего отношения к </a:t>
            </a:r>
            <a:r>
              <a:rPr lang="ru-RU" b="1" dirty="0" smtClean="0"/>
              <a:t>ситуации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открытие знания в коммуникации со сверстниками и </a:t>
            </a:r>
            <a:r>
              <a:rPr lang="ru-RU" b="1" dirty="0" smtClean="0"/>
              <a:t>взрослыми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развивает рефлексию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4077072"/>
            <a:ext cx="2880320" cy="25922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1700" b="1" dirty="0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755576" y="188640"/>
            <a:ext cx="7772400" cy="6505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/>
              <a:t>Доступность дошкольного образования в Республике Бурятия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980728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19" descr="images (3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3419872" y="2564904"/>
          <a:ext cx="5472608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5183"/>
            <a:ext cx="5997397" cy="3332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64704"/>
            <a:ext cx="5260243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46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Механизмы встраивания  в содержание программы вариативной части </a:t>
            </a:r>
            <a:r>
              <a:rPr lang="ru-RU" sz="2800" dirty="0" smtClean="0"/>
              <a:t>МБДОУ № 35 «Алые паруса»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en-US" sz="3600" dirty="0" smtClean="0"/>
              <a:t>Key to leaning</a:t>
            </a:r>
            <a:r>
              <a:rPr lang="ru-RU" sz="3600" dirty="0" smtClean="0"/>
              <a:t>»</a:t>
            </a:r>
          </a:p>
          <a:p>
            <a:pPr algn="ctr"/>
            <a:r>
              <a:rPr lang="ru-RU" sz="3600" dirty="0" smtClean="0"/>
              <a:t> Г. Доля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509120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УМК </a:t>
            </a:r>
          </a:p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Амар</a:t>
            </a:r>
            <a:r>
              <a:rPr lang="ru-RU" sz="3200" dirty="0" smtClean="0"/>
              <a:t> </a:t>
            </a:r>
            <a:r>
              <a:rPr lang="ru-RU" sz="3200" dirty="0" err="1" smtClean="0"/>
              <a:t>Мэндэ-э</a:t>
            </a:r>
            <a:r>
              <a:rPr lang="ru-RU" sz="3200" dirty="0" smtClean="0"/>
              <a:t>!»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группа\IMG_13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863644"/>
            <a:ext cx="5580113" cy="39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группа\IMG_1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2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620688"/>
            <a:ext cx="4248472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Трансформируемость пространства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770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№ 70 «Солнышко» г. Улан-Удэ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август 2016\14055182_1142377172468010_7581803832780486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август 2016\14064005_1142380635800997_33710769506430082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август 2016\14068267_1142378682467859_311945669835760084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август 2016\13260114_552310631618051_81571522314848747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0269"/>
            <a:ext cx="4614800" cy="6153067"/>
          </a:xfrm>
          <a:prstGeom prst="rect">
            <a:avLst/>
          </a:prstGeom>
          <a:noFill/>
        </p:spPr>
      </p:pic>
      <p:pic>
        <p:nvPicPr>
          <p:cNvPr id="9219" name="Picture 3" descr="G:\август 2016\13256042_552310718284709_2625356204503449863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17195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август 2016\13245275_552310704951377_800055063773987242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80454" cy="6120680"/>
          </a:xfrm>
          <a:prstGeom prst="rect">
            <a:avLst/>
          </a:prstGeom>
          <a:noFill/>
        </p:spPr>
      </p:pic>
      <p:pic>
        <p:nvPicPr>
          <p:cNvPr id="10243" name="Picture 3" descr="G:\август 2016\13239943_552310778284703_97174871624050717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260648"/>
            <a:ext cx="417646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111</Words>
  <Application>Microsoft Office PowerPoint</Application>
  <PresentationFormat>Экран (4:3)</PresentationFormat>
  <Paragraphs>22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Adobe Acrobat Document</vt:lpstr>
      <vt:lpstr>«О перспективах развития дошкольного образования в Республике Бурятия»</vt:lpstr>
      <vt:lpstr>Доступность дошкольного образования в Республике Бурятия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Интеллектуальная олимпиада</vt:lpstr>
      <vt:lpstr>Слайд 14</vt:lpstr>
      <vt:lpstr>Слайд 15</vt:lpstr>
      <vt:lpstr>Образование высокого качества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перспективах развития дошкольного образования в Республике Бурятия»</dc:title>
  <dc:creator>Admin</dc:creator>
  <cp:lastModifiedBy>Admin</cp:lastModifiedBy>
  <cp:revision>11</cp:revision>
  <dcterms:created xsi:type="dcterms:W3CDTF">2016-08-28T19:20:32Z</dcterms:created>
  <dcterms:modified xsi:type="dcterms:W3CDTF">2016-08-28T20:22:50Z</dcterms:modified>
</cp:coreProperties>
</file>