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3"/>
  </p:notesMasterIdLst>
  <p:sldIdLst>
    <p:sldId id="288" r:id="rId2"/>
    <p:sldId id="290" r:id="rId3"/>
    <p:sldId id="310" r:id="rId4"/>
    <p:sldId id="313" r:id="rId5"/>
    <p:sldId id="314" r:id="rId6"/>
    <p:sldId id="315" r:id="rId7"/>
    <p:sldId id="312" r:id="rId8"/>
    <p:sldId id="316" r:id="rId9"/>
    <p:sldId id="317" r:id="rId10"/>
    <p:sldId id="318" r:id="rId11"/>
    <p:sldId id="319" r:id="rId12"/>
    <p:sldId id="322" r:id="rId13"/>
    <p:sldId id="326" r:id="rId14"/>
    <p:sldId id="324" r:id="rId15"/>
    <p:sldId id="320" r:id="rId16"/>
    <p:sldId id="321" r:id="rId17"/>
    <p:sldId id="325" r:id="rId18"/>
    <p:sldId id="329" r:id="rId19"/>
    <p:sldId id="327" r:id="rId20"/>
    <p:sldId id="328" r:id="rId21"/>
    <p:sldId id="308" r:id="rId2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50" autoAdjust="0"/>
  </p:normalViewPr>
  <p:slideViewPr>
    <p:cSldViewPr>
      <p:cViewPr varScale="1">
        <p:scale>
          <a:sx n="94" d="100"/>
          <a:sy n="94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2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explosion val="25"/>
          <c:dPt>
            <c:idx val="0"/>
            <c:bubble3D val="0"/>
            <c:explosion val="5"/>
          </c:dPt>
          <c:dLbls>
            <c:dLbl>
              <c:idx val="0"/>
              <c:layout>
                <c:manualLayout>
                  <c:x val="-7.3571780219742394E-2"/>
                  <c:y val="0.154497508975553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ru-RU" sz="1300" dirty="0" smtClean="0"/>
                      <a:t>20141 - </a:t>
                    </a:r>
                    <a:r>
                      <a:rPr lang="en-US" sz="1300" dirty="0" smtClean="0"/>
                      <a:t>11</a:t>
                    </a:r>
                    <a:r>
                      <a:rPr lang="en-US" sz="1300" dirty="0"/>
                      <a:t>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5692144484323986"/>
                  <c:y val="-0.252691999525391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165340 - </a:t>
                    </a:r>
                    <a:r>
                      <a:rPr lang="en-US" dirty="0" smtClean="0"/>
                      <a:t>89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15-17 лет</c:v>
                </c:pt>
                <c:pt idx="1">
                  <c:v>0-14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10.9</c:v>
                </c:pt>
                <c:pt idx="1">
                  <c:v>89.1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368623851551618"/>
          <c:y val="0.67003824859051109"/>
          <c:w val="0.22336014823499353"/>
          <c:h val="0.18187211452446594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-2.0832750076989911E-3"/>
                  <c:y val="-1.7644686706064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83333333333342E-3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555446681038185E-2"/>
                  <c:y val="-2.1875065330315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0-4 года</c:v>
                </c:pt>
                <c:pt idx="1">
                  <c:v>5-9 лет</c:v>
                </c:pt>
                <c:pt idx="2">
                  <c:v>10-14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48803</c:v>
                </c:pt>
                <c:pt idx="1">
                  <c:v>51205</c:v>
                </c:pt>
                <c:pt idx="2">
                  <c:v>48105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layout>
                <c:manualLayout>
                  <c:x val="2.638879167949831E-2"/>
                  <c:y val="-1.249995873874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99895013858262E-2"/>
                  <c:y val="-1.4519559483871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05481676418803E-2"/>
                  <c:y val="-5.457488257047697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0-4 года</c:v>
                </c:pt>
                <c:pt idx="1">
                  <c:v>5-9 лет</c:v>
                </c:pt>
                <c:pt idx="2">
                  <c:v>10-14 лет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44606</c:v>
                </c:pt>
                <c:pt idx="1">
                  <c:v>49509</c:v>
                </c:pt>
                <c:pt idx="2">
                  <c:v>71225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3751936"/>
        <c:axId val="93757824"/>
        <c:axId val="0"/>
      </c:bar3DChart>
      <c:catAx>
        <c:axId val="93751936"/>
        <c:scaling>
          <c:orientation val="minMax"/>
        </c:scaling>
        <c:delete val="0"/>
        <c:axPos val="b"/>
        <c:majorTickMark val="none"/>
        <c:minorTickMark val="none"/>
        <c:tickLblPos val="nextTo"/>
        <c:crossAx val="93757824"/>
        <c:crosses val="autoZero"/>
        <c:auto val="1"/>
        <c:lblAlgn val="ctr"/>
        <c:lblOffset val="100"/>
        <c:noMultiLvlLbl val="0"/>
      </c:catAx>
      <c:valAx>
        <c:axId val="937578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37519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4807163787713358"/>
          <c:y val="0.11838155765077138"/>
          <c:w val="0.24115054312830705"/>
          <c:h val="7.505201668494999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57222979899988"/>
          <c:y val="0.10249972003695547"/>
          <c:w val="0.49347486131830809"/>
          <c:h val="0.777222906576332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explosion val="20"/>
          <c:dPt>
            <c:idx val="0"/>
            <c:bubble3D val="0"/>
            <c:explosion val="0"/>
          </c:dPt>
          <c:dPt>
            <c:idx val="1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0.1486463786780145"/>
                  <c:y val="0.15809723116548727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57934 -</a:t>
                    </a:r>
                    <a:r>
                      <a:rPr lang="en-US" dirty="0" smtClean="0"/>
                      <a:t>28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390401355909968"/>
                  <c:y val="-0.16479639687561293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148113 -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72%</a:t>
                    </a:r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 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15-17 лет</c:v>
                </c:pt>
                <c:pt idx="1">
                  <c:v>0-14 лет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28.1</c:v>
                </c:pt>
                <c:pt idx="1">
                  <c:v>71.900000000000006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119086502803865"/>
          <c:y val="0.17210588202357288"/>
          <c:w val="0.23044935846246206"/>
          <c:h val="0.19096419272656068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51B3F-4E5D-4FC3-BA99-E3830D956158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1AB9EA-1B89-4CD3-AE1D-01B6F7B30F5C}">
      <dgm:prSet phldrT="[Текст]" custT="1"/>
      <dgm:spPr/>
      <dgm:t>
        <a:bodyPr/>
        <a:lstStyle/>
        <a:p>
          <a:r>
            <a:rPr lang="ru-RU" sz="1600" b="1" dirty="0" smtClean="0"/>
            <a:t>Недостаточность питания</a:t>
          </a:r>
          <a:endParaRPr lang="ru-RU" sz="1600" b="1" dirty="0"/>
        </a:p>
      </dgm:t>
    </dgm:pt>
    <dgm:pt modelId="{78873CE3-9660-4369-B89D-F08DC295B088}" type="parTrans" cxnId="{C3937E2D-B8F3-4909-8766-20D6EEBDEEF0}">
      <dgm:prSet/>
      <dgm:spPr/>
      <dgm:t>
        <a:bodyPr/>
        <a:lstStyle/>
        <a:p>
          <a:endParaRPr lang="ru-RU"/>
        </a:p>
      </dgm:t>
    </dgm:pt>
    <dgm:pt modelId="{B6F31654-3346-49C8-A09E-FB71D2F884BA}" type="sibTrans" cxnId="{C3937E2D-B8F3-4909-8766-20D6EEBDEEF0}">
      <dgm:prSet/>
      <dgm:spPr/>
      <dgm:t>
        <a:bodyPr/>
        <a:lstStyle/>
        <a:p>
          <a:endParaRPr lang="ru-RU"/>
        </a:p>
      </dgm:t>
    </dgm:pt>
    <dgm:pt modelId="{76703918-644C-4C3F-B982-0B5D712A55A9}">
      <dgm:prSet phldrT="[Текст]" custT="1"/>
      <dgm:spPr/>
      <dgm:t>
        <a:bodyPr/>
        <a:lstStyle/>
        <a:p>
          <a:r>
            <a:rPr lang="ru-RU" sz="1600" b="1" dirty="0" smtClean="0"/>
            <a:t>Болезни крови </a:t>
          </a:r>
          <a:endParaRPr lang="ru-RU" sz="1600" b="1" dirty="0"/>
        </a:p>
      </dgm:t>
    </dgm:pt>
    <dgm:pt modelId="{47B4B847-EB07-44A6-9835-EF5239DF9AFA}" type="parTrans" cxnId="{0254F62B-5152-4E21-867D-CE297B85B58D}">
      <dgm:prSet/>
      <dgm:spPr/>
      <dgm:t>
        <a:bodyPr/>
        <a:lstStyle/>
        <a:p>
          <a:endParaRPr lang="ru-RU"/>
        </a:p>
      </dgm:t>
    </dgm:pt>
    <dgm:pt modelId="{BC538DB3-7367-4FD2-AA0C-3416ADBC7100}" type="sibTrans" cxnId="{0254F62B-5152-4E21-867D-CE297B85B58D}">
      <dgm:prSet/>
      <dgm:spPr/>
      <dgm:t>
        <a:bodyPr/>
        <a:lstStyle/>
        <a:p>
          <a:endParaRPr lang="ru-RU"/>
        </a:p>
      </dgm:t>
    </dgm:pt>
    <dgm:pt modelId="{DD774EEB-BDBE-4B49-B502-5AA87886C88D}">
      <dgm:prSet phldrT="[Текст]" custT="1"/>
      <dgm:spPr/>
      <dgm:t>
        <a:bodyPr/>
        <a:lstStyle/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/>
            <a:t>Болезни мочеполовой системы</a:t>
          </a:r>
          <a:endParaRPr lang="ru-RU" sz="1600" b="1" dirty="0"/>
        </a:p>
      </dgm:t>
    </dgm:pt>
    <dgm:pt modelId="{ADE1E7EC-E8AE-481C-A9DE-CFD97CE6159A}" type="parTrans" cxnId="{E2F029D9-54BA-42DA-9C68-3ABD7418BDAA}">
      <dgm:prSet/>
      <dgm:spPr/>
      <dgm:t>
        <a:bodyPr/>
        <a:lstStyle/>
        <a:p>
          <a:endParaRPr lang="ru-RU"/>
        </a:p>
      </dgm:t>
    </dgm:pt>
    <dgm:pt modelId="{9D328704-F573-4878-BB39-9B138A1346AF}" type="sibTrans" cxnId="{E2F029D9-54BA-42DA-9C68-3ABD7418BDAA}">
      <dgm:prSet/>
      <dgm:spPr/>
      <dgm:t>
        <a:bodyPr/>
        <a:lstStyle/>
        <a:p>
          <a:endParaRPr lang="ru-RU"/>
        </a:p>
      </dgm:t>
    </dgm:pt>
    <dgm:pt modelId="{AE037394-7FB5-4853-A3C8-E8F70EA0C9FC}">
      <dgm:prSet phldrT="[Текст]" custT="1"/>
      <dgm:spPr/>
      <dgm:t>
        <a:bodyPr/>
        <a:lstStyle/>
        <a:p>
          <a:r>
            <a:rPr lang="ru-RU" sz="1600" b="1" dirty="0" smtClean="0"/>
            <a:t>Врожденные аномалии</a:t>
          </a:r>
          <a:endParaRPr lang="ru-RU" sz="1600" b="1" dirty="0"/>
        </a:p>
      </dgm:t>
    </dgm:pt>
    <dgm:pt modelId="{3C5C97D7-BDC3-4D2C-BF32-D9AD575782F8}" type="parTrans" cxnId="{3B15D018-9543-4989-B07A-7D97157D66A1}">
      <dgm:prSet/>
      <dgm:spPr/>
      <dgm:t>
        <a:bodyPr/>
        <a:lstStyle/>
        <a:p>
          <a:endParaRPr lang="ru-RU"/>
        </a:p>
      </dgm:t>
    </dgm:pt>
    <dgm:pt modelId="{57921754-4F31-403C-B73C-3580B84BC672}" type="sibTrans" cxnId="{3B15D018-9543-4989-B07A-7D97157D66A1}">
      <dgm:prSet/>
      <dgm:spPr/>
      <dgm:t>
        <a:bodyPr/>
        <a:lstStyle/>
        <a:p>
          <a:endParaRPr lang="ru-RU"/>
        </a:p>
      </dgm:t>
    </dgm:pt>
    <dgm:pt modelId="{419BC64C-8E6A-4B51-9ADD-CE0C9FDDE9EB}">
      <dgm:prSet phldrT="[Текст]" custT="1"/>
      <dgm:spPr/>
      <dgm:t>
        <a:bodyPr/>
        <a:lstStyle/>
        <a:p>
          <a:r>
            <a:rPr lang="ru-RU" sz="1600" b="1" dirty="0" smtClean="0"/>
            <a:t>Болезни органов дыхания</a:t>
          </a:r>
          <a:endParaRPr lang="ru-RU" sz="1600" b="1" dirty="0"/>
        </a:p>
      </dgm:t>
    </dgm:pt>
    <dgm:pt modelId="{77E04465-1A28-4FD9-AB08-D484975393A4}" type="parTrans" cxnId="{BAA5981E-F14E-4313-88A9-BA732ED62F5C}">
      <dgm:prSet/>
      <dgm:spPr/>
      <dgm:t>
        <a:bodyPr/>
        <a:lstStyle/>
        <a:p>
          <a:endParaRPr lang="ru-RU"/>
        </a:p>
      </dgm:t>
    </dgm:pt>
    <dgm:pt modelId="{963210EB-0ED0-4200-9A0B-C809491088D3}" type="sibTrans" cxnId="{BAA5981E-F14E-4313-88A9-BA732ED62F5C}">
      <dgm:prSet/>
      <dgm:spPr/>
      <dgm:t>
        <a:bodyPr/>
        <a:lstStyle/>
        <a:p>
          <a:endParaRPr lang="ru-RU"/>
        </a:p>
      </dgm:t>
    </dgm:pt>
    <dgm:pt modelId="{BE95979A-3569-4A36-A0C9-54F248DEF252}">
      <dgm:prSet phldrT="[Текст]" custT="1"/>
      <dgm:spPr/>
      <dgm:t>
        <a:bodyPr/>
        <a:lstStyle/>
        <a:p>
          <a:r>
            <a:rPr lang="ru-RU" sz="1600" b="1" dirty="0" smtClean="0"/>
            <a:t>Болезни нервной системы</a:t>
          </a:r>
          <a:endParaRPr lang="ru-RU" sz="1600" b="1" dirty="0"/>
        </a:p>
      </dgm:t>
    </dgm:pt>
    <dgm:pt modelId="{08E440FE-DFFB-4C5C-8045-22837E9740C6}" type="parTrans" cxnId="{D5D5C8F6-5652-4DD5-A2EA-F6C98727352C}">
      <dgm:prSet/>
      <dgm:spPr/>
      <dgm:t>
        <a:bodyPr/>
        <a:lstStyle/>
        <a:p>
          <a:endParaRPr lang="ru-RU"/>
        </a:p>
      </dgm:t>
    </dgm:pt>
    <dgm:pt modelId="{EFF6C523-07B6-474D-A910-E2FDB620F673}" type="sibTrans" cxnId="{D5D5C8F6-5652-4DD5-A2EA-F6C98727352C}">
      <dgm:prSet/>
      <dgm:spPr/>
      <dgm:t>
        <a:bodyPr/>
        <a:lstStyle/>
        <a:p>
          <a:endParaRPr lang="ru-RU"/>
        </a:p>
      </dgm:t>
    </dgm:pt>
    <dgm:pt modelId="{9955643A-8C98-496C-B59B-2644B6D89AE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Болезни органов пищеварения 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dirty="0" smtClean="0"/>
        </a:p>
        <a:p>
          <a:endParaRPr lang="ru-RU" sz="600" dirty="0"/>
        </a:p>
      </dgm:t>
    </dgm:pt>
    <dgm:pt modelId="{D8C2B2C1-0BA3-466A-9F80-5B56A52A9C21}" type="parTrans" cxnId="{4710E0F2-37BF-4693-A1C4-6000896053B3}">
      <dgm:prSet/>
      <dgm:spPr/>
      <dgm:t>
        <a:bodyPr/>
        <a:lstStyle/>
        <a:p>
          <a:endParaRPr lang="ru-RU"/>
        </a:p>
      </dgm:t>
    </dgm:pt>
    <dgm:pt modelId="{2CC1042D-BD8F-4C7D-844A-71F83585B73D}" type="sibTrans" cxnId="{4710E0F2-37BF-4693-A1C4-6000896053B3}">
      <dgm:prSet/>
      <dgm:spPr/>
      <dgm:t>
        <a:bodyPr/>
        <a:lstStyle/>
        <a:p>
          <a:endParaRPr lang="ru-RU"/>
        </a:p>
      </dgm:t>
    </dgm:pt>
    <dgm:pt modelId="{C5044769-77EC-4DA9-BFD4-C4B1552CD1D3}">
      <dgm:prSet phldrT="[Текст]" custT="1"/>
      <dgm:spPr/>
      <dgm:t>
        <a:bodyPr/>
        <a:lstStyle/>
        <a:p>
          <a:r>
            <a:rPr lang="ru-RU" sz="1600" b="1" dirty="0" smtClean="0"/>
            <a:t>Болезни глаза</a:t>
          </a:r>
          <a:endParaRPr lang="ru-RU" sz="1600" b="1" dirty="0"/>
        </a:p>
      </dgm:t>
    </dgm:pt>
    <dgm:pt modelId="{ED4FE230-04E4-47E8-AE08-366DA5BA0D98}" type="parTrans" cxnId="{FD588B4D-050F-4DFD-98B4-AFAE7C0A4CA4}">
      <dgm:prSet/>
      <dgm:spPr/>
      <dgm:t>
        <a:bodyPr/>
        <a:lstStyle/>
        <a:p>
          <a:endParaRPr lang="ru-RU"/>
        </a:p>
      </dgm:t>
    </dgm:pt>
    <dgm:pt modelId="{8A511122-9043-453B-979C-85C92157D58A}" type="sibTrans" cxnId="{FD588B4D-050F-4DFD-98B4-AFAE7C0A4CA4}">
      <dgm:prSet/>
      <dgm:spPr/>
      <dgm:t>
        <a:bodyPr/>
        <a:lstStyle/>
        <a:p>
          <a:endParaRPr lang="ru-RU"/>
        </a:p>
      </dgm:t>
    </dgm:pt>
    <dgm:pt modelId="{81F4236D-203B-42E8-8A5D-91F074E3E1D5}">
      <dgm:prSet phldrT="[Текст]" custT="1"/>
      <dgm:spPr/>
      <dgm:t>
        <a:bodyPr/>
        <a:lstStyle/>
        <a:p>
          <a:r>
            <a:rPr lang="ru-RU" sz="1600" b="1" dirty="0" smtClean="0"/>
            <a:t>Болезни кожи</a:t>
          </a:r>
          <a:endParaRPr lang="ru-RU" sz="1600" b="1" dirty="0"/>
        </a:p>
      </dgm:t>
    </dgm:pt>
    <dgm:pt modelId="{1DC72CD0-6C77-44E5-87D1-C7370F162609}" type="parTrans" cxnId="{6BD99973-BB7A-4082-92A8-C832AC01274F}">
      <dgm:prSet/>
      <dgm:spPr/>
      <dgm:t>
        <a:bodyPr/>
        <a:lstStyle/>
        <a:p>
          <a:endParaRPr lang="ru-RU"/>
        </a:p>
      </dgm:t>
    </dgm:pt>
    <dgm:pt modelId="{3B6C006C-6579-4106-921F-C18E0C75395C}" type="sibTrans" cxnId="{6BD99973-BB7A-4082-92A8-C832AC01274F}">
      <dgm:prSet/>
      <dgm:spPr/>
      <dgm:t>
        <a:bodyPr/>
        <a:lstStyle/>
        <a:p>
          <a:endParaRPr lang="ru-RU"/>
        </a:p>
      </dgm:t>
    </dgm:pt>
    <dgm:pt modelId="{C623F6F9-F487-4CFF-B548-18EA09819BC9}">
      <dgm:prSet phldrT="[Текст]" custT="1"/>
      <dgm:spPr/>
      <dgm:t>
        <a:bodyPr/>
        <a:lstStyle/>
        <a:p>
          <a:r>
            <a:rPr lang="ru-RU" sz="1600" b="1" dirty="0" smtClean="0"/>
            <a:t>Болезни КМС</a:t>
          </a:r>
          <a:endParaRPr lang="ru-RU" sz="1600" b="1" dirty="0"/>
        </a:p>
      </dgm:t>
    </dgm:pt>
    <dgm:pt modelId="{4FCE1851-CA9C-438D-AFAE-D4BBE58E517C}" type="parTrans" cxnId="{5CABFC8D-6C1B-4877-B40D-78571AA52A35}">
      <dgm:prSet/>
      <dgm:spPr/>
      <dgm:t>
        <a:bodyPr/>
        <a:lstStyle/>
        <a:p>
          <a:endParaRPr lang="ru-RU"/>
        </a:p>
      </dgm:t>
    </dgm:pt>
    <dgm:pt modelId="{0EDD7FBC-1FD7-487C-AC20-A4DC1F5A6A89}" type="sibTrans" cxnId="{5CABFC8D-6C1B-4877-B40D-78571AA52A35}">
      <dgm:prSet/>
      <dgm:spPr/>
      <dgm:t>
        <a:bodyPr/>
        <a:lstStyle/>
        <a:p>
          <a:endParaRPr lang="ru-RU"/>
        </a:p>
      </dgm:t>
    </dgm:pt>
    <dgm:pt modelId="{A6033EF3-E4B9-4972-870A-08C5B25AEC5E}">
      <dgm:prSet phldrT="[Текст]" custT="1"/>
      <dgm:spPr/>
      <dgm:t>
        <a:bodyPr/>
        <a:lstStyle/>
        <a:p>
          <a:r>
            <a:rPr lang="ru-RU" sz="1600" b="1" dirty="0" smtClean="0"/>
            <a:t>Новообразования</a:t>
          </a:r>
          <a:endParaRPr lang="ru-RU" sz="1600" b="1" dirty="0"/>
        </a:p>
      </dgm:t>
    </dgm:pt>
    <dgm:pt modelId="{42AC766C-48D5-4CC5-9285-89D91E6A9BDF}" type="parTrans" cxnId="{646DD39F-B757-48BF-B1F6-3D179454E74C}">
      <dgm:prSet/>
      <dgm:spPr/>
      <dgm:t>
        <a:bodyPr/>
        <a:lstStyle/>
        <a:p>
          <a:endParaRPr lang="ru-RU"/>
        </a:p>
      </dgm:t>
    </dgm:pt>
    <dgm:pt modelId="{AFC8F068-033F-4421-ABF1-CEF2ADAEC489}" type="sibTrans" cxnId="{646DD39F-B757-48BF-B1F6-3D179454E74C}">
      <dgm:prSet/>
      <dgm:spPr/>
      <dgm:t>
        <a:bodyPr/>
        <a:lstStyle/>
        <a:p>
          <a:endParaRPr lang="ru-RU"/>
        </a:p>
      </dgm:t>
    </dgm:pt>
    <dgm:pt modelId="{9321CCDB-7F47-40D7-8A9E-D7149D97D855}">
      <dgm:prSet phldrT="[Текст]" custT="1"/>
      <dgm:spPr/>
      <dgm:t>
        <a:bodyPr/>
        <a:lstStyle/>
        <a:p>
          <a:r>
            <a:rPr lang="ru-RU" sz="1600" b="1" dirty="0" smtClean="0"/>
            <a:t>Психические расстройства</a:t>
          </a:r>
          <a:endParaRPr lang="ru-RU" sz="1600" b="1" dirty="0"/>
        </a:p>
      </dgm:t>
    </dgm:pt>
    <dgm:pt modelId="{9898F360-2DA5-41F9-9EF9-A7BF1531E8AE}" type="parTrans" cxnId="{3F8ED240-3FEF-454A-9A9C-AF1210C2556B}">
      <dgm:prSet/>
      <dgm:spPr/>
      <dgm:t>
        <a:bodyPr/>
        <a:lstStyle/>
        <a:p>
          <a:endParaRPr lang="ru-RU"/>
        </a:p>
      </dgm:t>
    </dgm:pt>
    <dgm:pt modelId="{BF177B13-7B95-4A7F-8BA5-DC5A69518C46}" type="sibTrans" cxnId="{3F8ED240-3FEF-454A-9A9C-AF1210C2556B}">
      <dgm:prSet/>
      <dgm:spPr/>
      <dgm:t>
        <a:bodyPr/>
        <a:lstStyle/>
        <a:p>
          <a:endParaRPr lang="ru-RU"/>
        </a:p>
      </dgm:t>
    </dgm:pt>
    <dgm:pt modelId="{19221615-C90B-4B59-855F-169578E48589}" type="pres">
      <dgm:prSet presAssocID="{4E251B3F-4E5D-4FC3-BA99-E3830D956158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EE7FD22-43E6-4528-B07F-A11502FA6ED4}" type="pres">
      <dgm:prSet presAssocID="{4E251B3F-4E5D-4FC3-BA99-E3830D956158}" presName="pyramid" presStyleLbl="node1" presStyleIdx="0" presStyleCnt="1" custLinFactNeighborX="346" custLinFactNeighborY="0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8907A723-BD8F-4C20-A0FA-7F2F2E94A0CF}" type="pres">
      <dgm:prSet presAssocID="{4E251B3F-4E5D-4FC3-BA99-E3830D956158}" presName="theList" presStyleCnt="0"/>
      <dgm:spPr/>
    </dgm:pt>
    <dgm:pt modelId="{A8F8FCD3-24E9-4877-ACAF-B62104D29E9E}" type="pres">
      <dgm:prSet presAssocID="{D71AB9EA-1B89-4CD3-AE1D-01B6F7B30F5C}" presName="aNode" presStyleLbl="fgAcc1" presStyleIdx="0" presStyleCnt="12" custScaleX="101400" custScaleY="41661" custLinFactY="534697" custLinFactNeighborX="-2787" custLinFactNeighborY="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6DDEF-BE82-4349-B63D-9EC120515C52}" type="pres">
      <dgm:prSet presAssocID="{D71AB9EA-1B89-4CD3-AE1D-01B6F7B30F5C}" presName="aSpace" presStyleCnt="0"/>
      <dgm:spPr/>
    </dgm:pt>
    <dgm:pt modelId="{B2DF9A75-6DE8-4AB5-B5E8-DF3C96453639}" type="pres">
      <dgm:prSet presAssocID="{76703918-644C-4C3F-B982-0B5D712A55A9}" presName="aNode" presStyleLbl="fgAcc1" presStyleIdx="1" presStyleCnt="12" custScaleX="154194" custScaleY="56000" custLinFactY="600000" custLinFactNeighborX="-15838" custLinFactNeighborY="678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73B67-F1C1-4D37-959C-B5C17F7E0930}" type="pres">
      <dgm:prSet presAssocID="{76703918-644C-4C3F-B982-0B5D712A55A9}" presName="aSpace" presStyleCnt="0"/>
      <dgm:spPr/>
    </dgm:pt>
    <dgm:pt modelId="{37AACE6A-CCC7-44BE-9372-0A3C90318200}" type="pres">
      <dgm:prSet presAssocID="{DD774EEB-BDBE-4B49-B502-5AA87886C88D}" presName="aNode" presStyleLbl="fgAcc1" presStyleIdx="2" presStyleCnt="12" custScaleX="105299" custScaleY="59619" custLinFactY="346586" custLinFactNeighborX="1135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2A983A-0DD6-4A60-AF34-660838862D32}" type="pres">
      <dgm:prSet presAssocID="{DD774EEB-BDBE-4B49-B502-5AA87886C88D}" presName="aSpace" presStyleCnt="0"/>
      <dgm:spPr/>
    </dgm:pt>
    <dgm:pt modelId="{E8C52A84-7FAA-4976-807C-4BC420AD15F5}" type="pres">
      <dgm:prSet presAssocID="{AE037394-7FB5-4853-A3C8-E8F70EA0C9FC}" presName="aNode" presStyleLbl="fgAcc1" presStyleIdx="3" presStyleCnt="12" custScaleX="89519" custScaleY="33031" custLinFactY="235281" custLinFactNeighborX="1134" custLinFactNeighborY="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D5E442-6346-44B8-AC06-FEC1275C30FC}" type="pres">
      <dgm:prSet presAssocID="{AE037394-7FB5-4853-A3C8-E8F70EA0C9FC}" presName="aSpace" presStyleCnt="0"/>
      <dgm:spPr/>
    </dgm:pt>
    <dgm:pt modelId="{0B7896DD-AC45-4802-946E-ECFDF45FFAF1}" type="pres">
      <dgm:prSet presAssocID="{419BC64C-8E6A-4B51-9ADD-CE0C9FDDE9EB}" presName="aNode" presStyleLbl="fgAcc1" presStyleIdx="4" presStyleCnt="12" custScaleX="88966" custScaleY="51779" custLinFactY="137642" custLinFactNeighborX="858" custLinFactNeighborY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14C132-0285-48EF-88F2-CB8223F43FB8}" type="pres">
      <dgm:prSet presAssocID="{419BC64C-8E6A-4B51-9ADD-CE0C9FDDE9EB}" presName="aSpace" presStyleCnt="0"/>
      <dgm:spPr/>
    </dgm:pt>
    <dgm:pt modelId="{1566262F-4593-4267-A1AC-5D7B7EE8B753}" type="pres">
      <dgm:prSet presAssocID="{BE95979A-3569-4A36-A0C9-54F248DEF252}" presName="aNode" presStyleLbl="fgAcc1" presStyleIdx="5" presStyleCnt="12" custScaleX="134586" custScaleY="37759" custLinFactY="306794" custLinFactNeighborX="-11836" custLinFactNeighborY="4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8251C-2CDA-4C79-92B2-A25CAE5E4482}" type="pres">
      <dgm:prSet presAssocID="{BE95979A-3569-4A36-A0C9-54F248DEF252}" presName="aSpace" presStyleCnt="0"/>
      <dgm:spPr/>
    </dgm:pt>
    <dgm:pt modelId="{C6991476-AA08-4A53-9025-AF2AB7438764}" type="pres">
      <dgm:prSet presAssocID="{9955643A-8C98-496C-B59B-2644B6D89AE1}" presName="aNode" presStyleLbl="fgAcc1" presStyleIdx="6" presStyleCnt="12" custScaleX="172742" custScaleY="82492" custLinFactY="453030" custLinFactNeighborX="-12481" custLinFactNeighborY="5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C84905-4147-4481-8637-9F1CF4AB2B6B}" type="pres">
      <dgm:prSet presAssocID="{9955643A-8C98-496C-B59B-2644B6D89AE1}" presName="aSpace" presStyleCnt="0"/>
      <dgm:spPr/>
    </dgm:pt>
    <dgm:pt modelId="{1DCAB813-4B6A-4B02-8BF3-3D5238542A9B}" type="pres">
      <dgm:prSet presAssocID="{C5044769-77EC-4DA9-BFD4-C4B1552CD1D3}" presName="aNode" presStyleLbl="fgAcc1" presStyleIdx="7" presStyleCnt="12" custAng="10800000" custFlipVert="1" custScaleX="65043" custScaleY="42634" custLinFactY="-100000" custLinFactNeighborX="2703" custLinFactNeighborY="-195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5E5A84-5F37-4FBC-9CA4-4E1EA7432AC5}" type="pres">
      <dgm:prSet presAssocID="{C5044769-77EC-4DA9-BFD4-C4B1552CD1D3}" presName="aSpace" presStyleCnt="0"/>
      <dgm:spPr/>
    </dgm:pt>
    <dgm:pt modelId="{3C1E2E6D-C801-4954-B803-92D50D11DD9D}" type="pres">
      <dgm:prSet presAssocID="{81F4236D-203B-42E8-8A5D-91F074E3E1D5}" presName="aNode" presStyleLbl="fgAcc1" presStyleIdx="8" presStyleCnt="12" custScaleX="60148" custScaleY="68713" custLinFactY="-245423" custLinFactNeighborX="6173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CF56F9-4BFC-4CEB-BC84-A7CD62BAC081}" type="pres">
      <dgm:prSet presAssocID="{81F4236D-203B-42E8-8A5D-91F074E3E1D5}" presName="aSpace" presStyleCnt="0"/>
      <dgm:spPr/>
    </dgm:pt>
    <dgm:pt modelId="{E96724C6-5C05-4621-A8E5-B86EB9CA570F}" type="pres">
      <dgm:prSet presAssocID="{C623F6F9-F487-4CFF-B548-18EA09819BC9}" presName="aNode" presStyleLbl="fgAcc1" presStyleIdx="9" presStyleCnt="12" custScaleX="65907" custScaleY="67850" custLinFactY="-400000" custLinFactNeighborX="7080" custLinFactNeighborY="-436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C3F3C-B0B9-429D-8ABD-DF0251397EB0}" type="pres">
      <dgm:prSet presAssocID="{C623F6F9-F487-4CFF-B548-18EA09819BC9}" presName="aSpace" presStyleCnt="0"/>
      <dgm:spPr/>
    </dgm:pt>
    <dgm:pt modelId="{E1F15D3A-BB24-4327-BCA1-54E244ED34A7}" type="pres">
      <dgm:prSet presAssocID="{A6033EF3-E4B9-4972-870A-08C5B25AEC5E}" presName="aNode" presStyleLbl="fgAcc1" presStyleIdx="10" presStyleCnt="12" custScaleX="67745" custScaleY="46514" custLinFactY="-550387" custLinFactNeighborX="7999" custLinFactNeighborY="-6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9CEF6-0B1E-41AA-9515-0037D20B1228}" type="pres">
      <dgm:prSet presAssocID="{A6033EF3-E4B9-4972-870A-08C5B25AEC5E}" presName="aSpace" presStyleCnt="0"/>
      <dgm:spPr/>
    </dgm:pt>
    <dgm:pt modelId="{B35DEF00-8B01-485F-9323-A0EB60DDE166}" type="pres">
      <dgm:prSet presAssocID="{9321CCDB-7F47-40D7-8A9E-D7149D97D855}" presName="aNode" presStyleLbl="fgAcc1" presStyleIdx="11" presStyleCnt="12" custScaleX="65907" custScaleY="67850" custLinFactY="-700000" custLinFactNeighborX="9052" custLinFactNeighborY="-702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13212-0B4E-44E9-B9FD-87D1F85E5428}" type="pres">
      <dgm:prSet presAssocID="{9321CCDB-7F47-40D7-8A9E-D7149D97D855}" presName="aSpace" presStyleCnt="0"/>
      <dgm:spPr/>
    </dgm:pt>
  </dgm:ptLst>
  <dgm:cxnLst>
    <dgm:cxn modelId="{A587573D-BB36-4ECD-AFD8-B030A068A346}" type="presOf" srcId="{A6033EF3-E4B9-4972-870A-08C5B25AEC5E}" destId="{E1F15D3A-BB24-4327-BCA1-54E244ED34A7}" srcOrd="0" destOrd="0" presId="urn:microsoft.com/office/officeart/2005/8/layout/pyramid2"/>
    <dgm:cxn modelId="{A462D3E8-41AA-4A28-B9BC-65A7F1C20C0F}" type="presOf" srcId="{C623F6F9-F487-4CFF-B548-18EA09819BC9}" destId="{E96724C6-5C05-4621-A8E5-B86EB9CA570F}" srcOrd="0" destOrd="0" presId="urn:microsoft.com/office/officeart/2005/8/layout/pyramid2"/>
    <dgm:cxn modelId="{A32495A0-E743-4C3E-9A9D-272144F06A36}" type="presOf" srcId="{9321CCDB-7F47-40D7-8A9E-D7149D97D855}" destId="{B35DEF00-8B01-485F-9323-A0EB60DDE166}" srcOrd="0" destOrd="0" presId="urn:microsoft.com/office/officeart/2005/8/layout/pyramid2"/>
    <dgm:cxn modelId="{5A5CA923-C5AF-458A-A346-FA5DB613F320}" type="presOf" srcId="{9955643A-8C98-496C-B59B-2644B6D89AE1}" destId="{C6991476-AA08-4A53-9025-AF2AB7438764}" srcOrd="0" destOrd="0" presId="urn:microsoft.com/office/officeart/2005/8/layout/pyramid2"/>
    <dgm:cxn modelId="{3B2AE2F6-CC23-47D4-82B0-25772F48ED3F}" type="presOf" srcId="{81F4236D-203B-42E8-8A5D-91F074E3E1D5}" destId="{3C1E2E6D-C801-4954-B803-92D50D11DD9D}" srcOrd="0" destOrd="0" presId="urn:microsoft.com/office/officeart/2005/8/layout/pyramid2"/>
    <dgm:cxn modelId="{646DD39F-B757-48BF-B1F6-3D179454E74C}" srcId="{4E251B3F-4E5D-4FC3-BA99-E3830D956158}" destId="{A6033EF3-E4B9-4972-870A-08C5B25AEC5E}" srcOrd="10" destOrd="0" parTransId="{42AC766C-48D5-4CC5-9285-89D91E6A9BDF}" sibTransId="{AFC8F068-033F-4421-ABF1-CEF2ADAEC489}"/>
    <dgm:cxn modelId="{BCC96B24-D800-4909-A7B6-59890979DE71}" type="presOf" srcId="{C5044769-77EC-4DA9-BFD4-C4B1552CD1D3}" destId="{1DCAB813-4B6A-4B02-8BF3-3D5238542A9B}" srcOrd="0" destOrd="0" presId="urn:microsoft.com/office/officeart/2005/8/layout/pyramid2"/>
    <dgm:cxn modelId="{BAA5981E-F14E-4313-88A9-BA732ED62F5C}" srcId="{4E251B3F-4E5D-4FC3-BA99-E3830D956158}" destId="{419BC64C-8E6A-4B51-9ADD-CE0C9FDDE9EB}" srcOrd="4" destOrd="0" parTransId="{77E04465-1A28-4FD9-AB08-D484975393A4}" sibTransId="{963210EB-0ED0-4200-9A0B-C809491088D3}"/>
    <dgm:cxn modelId="{3B15D018-9543-4989-B07A-7D97157D66A1}" srcId="{4E251B3F-4E5D-4FC3-BA99-E3830D956158}" destId="{AE037394-7FB5-4853-A3C8-E8F70EA0C9FC}" srcOrd="3" destOrd="0" parTransId="{3C5C97D7-BDC3-4D2C-BF32-D9AD575782F8}" sibTransId="{57921754-4F31-403C-B73C-3580B84BC672}"/>
    <dgm:cxn modelId="{E2C0A41B-B12F-477B-BAA4-85B79E4778F2}" type="presOf" srcId="{419BC64C-8E6A-4B51-9ADD-CE0C9FDDE9EB}" destId="{0B7896DD-AC45-4802-946E-ECFDF45FFAF1}" srcOrd="0" destOrd="0" presId="urn:microsoft.com/office/officeart/2005/8/layout/pyramid2"/>
    <dgm:cxn modelId="{C3937E2D-B8F3-4909-8766-20D6EEBDEEF0}" srcId="{4E251B3F-4E5D-4FC3-BA99-E3830D956158}" destId="{D71AB9EA-1B89-4CD3-AE1D-01B6F7B30F5C}" srcOrd="0" destOrd="0" parTransId="{78873CE3-9660-4369-B89D-F08DC295B088}" sibTransId="{B6F31654-3346-49C8-A09E-FB71D2F884BA}"/>
    <dgm:cxn modelId="{69E2DE77-B545-4488-B8C7-F4E129E19E32}" type="presOf" srcId="{76703918-644C-4C3F-B982-0B5D712A55A9}" destId="{B2DF9A75-6DE8-4AB5-B5E8-DF3C96453639}" srcOrd="0" destOrd="0" presId="urn:microsoft.com/office/officeart/2005/8/layout/pyramid2"/>
    <dgm:cxn modelId="{3F8ED240-3FEF-454A-9A9C-AF1210C2556B}" srcId="{4E251B3F-4E5D-4FC3-BA99-E3830D956158}" destId="{9321CCDB-7F47-40D7-8A9E-D7149D97D855}" srcOrd="11" destOrd="0" parTransId="{9898F360-2DA5-41F9-9EF9-A7BF1531E8AE}" sibTransId="{BF177B13-7B95-4A7F-8BA5-DC5A69518C46}"/>
    <dgm:cxn modelId="{F1B20B26-4B72-4899-B919-CC3C76876B40}" type="presOf" srcId="{BE95979A-3569-4A36-A0C9-54F248DEF252}" destId="{1566262F-4593-4267-A1AC-5D7B7EE8B753}" srcOrd="0" destOrd="0" presId="urn:microsoft.com/office/officeart/2005/8/layout/pyramid2"/>
    <dgm:cxn modelId="{D5D5C8F6-5652-4DD5-A2EA-F6C98727352C}" srcId="{4E251B3F-4E5D-4FC3-BA99-E3830D956158}" destId="{BE95979A-3569-4A36-A0C9-54F248DEF252}" srcOrd="5" destOrd="0" parTransId="{08E440FE-DFFB-4C5C-8045-22837E9740C6}" sibTransId="{EFF6C523-07B6-474D-A910-E2FDB620F673}"/>
    <dgm:cxn modelId="{89499751-BF0A-45A1-A882-F2247D096E62}" type="presOf" srcId="{DD774EEB-BDBE-4B49-B502-5AA87886C88D}" destId="{37AACE6A-CCC7-44BE-9372-0A3C90318200}" srcOrd="0" destOrd="0" presId="urn:microsoft.com/office/officeart/2005/8/layout/pyramid2"/>
    <dgm:cxn modelId="{E2F029D9-54BA-42DA-9C68-3ABD7418BDAA}" srcId="{4E251B3F-4E5D-4FC3-BA99-E3830D956158}" destId="{DD774EEB-BDBE-4B49-B502-5AA87886C88D}" srcOrd="2" destOrd="0" parTransId="{ADE1E7EC-E8AE-481C-A9DE-CFD97CE6159A}" sibTransId="{9D328704-F573-4878-BB39-9B138A1346AF}"/>
    <dgm:cxn modelId="{FD588B4D-050F-4DFD-98B4-AFAE7C0A4CA4}" srcId="{4E251B3F-4E5D-4FC3-BA99-E3830D956158}" destId="{C5044769-77EC-4DA9-BFD4-C4B1552CD1D3}" srcOrd="7" destOrd="0" parTransId="{ED4FE230-04E4-47E8-AE08-366DA5BA0D98}" sibTransId="{8A511122-9043-453B-979C-85C92157D58A}"/>
    <dgm:cxn modelId="{02455608-03FE-47E8-89FC-2D2784571BB7}" type="presOf" srcId="{D71AB9EA-1B89-4CD3-AE1D-01B6F7B30F5C}" destId="{A8F8FCD3-24E9-4877-ACAF-B62104D29E9E}" srcOrd="0" destOrd="0" presId="urn:microsoft.com/office/officeart/2005/8/layout/pyramid2"/>
    <dgm:cxn modelId="{5A61E8BA-6A8A-491A-B8BC-68D0B15A7715}" type="presOf" srcId="{4E251B3F-4E5D-4FC3-BA99-E3830D956158}" destId="{19221615-C90B-4B59-855F-169578E48589}" srcOrd="0" destOrd="0" presId="urn:microsoft.com/office/officeart/2005/8/layout/pyramid2"/>
    <dgm:cxn modelId="{4710E0F2-37BF-4693-A1C4-6000896053B3}" srcId="{4E251B3F-4E5D-4FC3-BA99-E3830D956158}" destId="{9955643A-8C98-496C-B59B-2644B6D89AE1}" srcOrd="6" destOrd="0" parTransId="{D8C2B2C1-0BA3-466A-9F80-5B56A52A9C21}" sibTransId="{2CC1042D-BD8F-4C7D-844A-71F83585B73D}"/>
    <dgm:cxn modelId="{0254F62B-5152-4E21-867D-CE297B85B58D}" srcId="{4E251B3F-4E5D-4FC3-BA99-E3830D956158}" destId="{76703918-644C-4C3F-B982-0B5D712A55A9}" srcOrd="1" destOrd="0" parTransId="{47B4B847-EB07-44A6-9835-EF5239DF9AFA}" sibTransId="{BC538DB3-7367-4FD2-AA0C-3416ADBC7100}"/>
    <dgm:cxn modelId="{6BD99973-BB7A-4082-92A8-C832AC01274F}" srcId="{4E251B3F-4E5D-4FC3-BA99-E3830D956158}" destId="{81F4236D-203B-42E8-8A5D-91F074E3E1D5}" srcOrd="8" destOrd="0" parTransId="{1DC72CD0-6C77-44E5-87D1-C7370F162609}" sibTransId="{3B6C006C-6579-4106-921F-C18E0C75395C}"/>
    <dgm:cxn modelId="{EA1F3986-D5ED-4D8D-B45C-6E45B3E628D0}" type="presOf" srcId="{AE037394-7FB5-4853-A3C8-E8F70EA0C9FC}" destId="{E8C52A84-7FAA-4976-807C-4BC420AD15F5}" srcOrd="0" destOrd="0" presId="urn:microsoft.com/office/officeart/2005/8/layout/pyramid2"/>
    <dgm:cxn modelId="{5CABFC8D-6C1B-4877-B40D-78571AA52A35}" srcId="{4E251B3F-4E5D-4FC3-BA99-E3830D956158}" destId="{C623F6F9-F487-4CFF-B548-18EA09819BC9}" srcOrd="9" destOrd="0" parTransId="{4FCE1851-CA9C-438D-AFAE-D4BBE58E517C}" sibTransId="{0EDD7FBC-1FD7-487C-AC20-A4DC1F5A6A89}"/>
    <dgm:cxn modelId="{B152F731-26C9-4664-BD8C-3123CCDEB89E}" type="presParOf" srcId="{19221615-C90B-4B59-855F-169578E48589}" destId="{6EE7FD22-43E6-4528-B07F-A11502FA6ED4}" srcOrd="0" destOrd="0" presId="urn:microsoft.com/office/officeart/2005/8/layout/pyramid2"/>
    <dgm:cxn modelId="{D79E0BD9-591C-4D52-AB2E-6E332CD481AC}" type="presParOf" srcId="{19221615-C90B-4B59-855F-169578E48589}" destId="{8907A723-BD8F-4C20-A0FA-7F2F2E94A0CF}" srcOrd="1" destOrd="0" presId="urn:microsoft.com/office/officeart/2005/8/layout/pyramid2"/>
    <dgm:cxn modelId="{E389F947-4CBF-4CA8-9DE3-1BB9A11E171C}" type="presParOf" srcId="{8907A723-BD8F-4C20-A0FA-7F2F2E94A0CF}" destId="{A8F8FCD3-24E9-4877-ACAF-B62104D29E9E}" srcOrd="0" destOrd="0" presId="urn:microsoft.com/office/officeart/2005/8/layout/pyramid2"/>
    <dgm:cxn modelId="{B85B8BC2-B084-468A-9E44-19A43583F341}" type="presParOf" srcId="{8907A723-BD8F-4C20-A0FA-7F2F2E94A0CF}" destId="{8296DDEF-BE82-4349-B63D-9EC120515C52}" srcOrd="1" destOrd="0" presId="urn:microsoft.com/office/officeart/2005/8/layout/pyramid2"/>
    <dgm:cxn modelId="{53A159B1-07C3-4F51-81D2-DE0B23AAA70F}" type="presParOf" srcId="{8907A723-BD8F-4C20-A0FA-7F2F2E94A0CF}" destId="{B2DF9A75-6DE8-4AB5-B5E8-DF3C96453639}" srcOrd="2" destOrd="0" presId="urn:microsoft.com/office/officeart/2005/8/layout/pyramid2"/>
    <dgm:cxn modelId="{056A94ED-6271-43CA-B47A-7C7E8FD9C81B}" type="presParOf" srcId="{8907A723-BD8F-4C20-A0FA-7F2F2E94A0CF}" destId="{2BC73B67-F1C1-4D37-959C-B5C17F7E0930}" srcOrd="3" destOrd="0" presId="urn:microsoft.com/office/officeart/2005/8/layout/pyramid2"/>
    <dgm:cxn modelId="{82B48A2A-3006-4517-B47B-630DFDE8742C}" type="presParOf" srcId="{8907A723-BD8F-4C20-A0FA-7F2F2E94A0CF}" destId="{37AACE6A-CCC7-44BE-9372-0A3C90318200}" srcOrd="4" destOrd="0" presId="urn:microsoft.com/office/officeart/2005/8/layout/pyramid2"/>
    <dgm:cxn modelId="{0C8270A1-A26A-4BF3-9DF7-A26FFAA2A337}" type="presParOf" srcId="{8907A723-BD8F-4C20-A0FA-7F2F2E94A0CF}" destId="{BA2A983A-0DD6-4A60-AF34-660838862D32}" srcOrd="5" destOrd="0" presId="urn:microsoft.com/office/officeart/2005/8/layout/pyramid2"/>
    <dgm:cxn modelId="{2CDDCA25-140F-452F-BC6B-16246CEC1EF7}" type="presParOf" srcId="{8907A723-BD8F-4C20-A0FA-7F2F2E94A0CF}" destId="{E8C52A84-7FAA-4976-807C-4BC420AD15F5}" srcOrd="6" destOrd="0" presId="urn:microsoft.com/office/officeart/2005/8/layout/pyramid2"/>
    <dgm:cxn modelId="{6CB8CA10-9074-4427-956C-92F3EC62C91C}" type="presParOf" srcId="{8907A723-BD8F-4C20-A0FA-7F2F2E94A0CF}" destId="{B0D5E442-6346-44B8-AC06-FEC1275C30FC}" srcOrd="7" destOrd="0" presId="urn:microsoft.com/office/officeart/2005/8/layout/pyramid2"/>
    <dgm:cxn modelId="{76002717-5840-4D66-BE98-01763B4FE2D0}" type="presParOf" srcId="{8907A723-BD8F-4C20-A0FA-7F2F2E94A0CF}" destId="{0B7896DD-AC45-4802-946E-ECFDF45FFAF1}" srcOrd="8" destOrd="0" presId="urn:microsoft.com/office/officeart/2005/8/layout/pyramid2"/>
    <dgm:cxn modelId="{DA8BA9B4-1771-4218-AEF9-63243AED8E5A}" type="presParOf" srcId="{8907A723-BD8F-4C20-A0FA-7F2F2E94A0CF}" destId="{A214C132-0285-48EF-88F2-CB8223F43FB8}" srcOrd="9" destOrd="0" presId="urn:microsoft.com/office/officeart/2005/8/layout/pyramid2"/>
    <dgm:cxn modelId="{913A039F-E4E8-4A23-AFC0-DA99FC8EAAD1}" type="presParOf" srcId="{8907A723-BD8F-4C20-A0FA-7F2F2E94A0CF}" destId="{1566262F-4593-4267-A1AC-5D7B7EE8B753}" srcOrd="10" destOrd="0" presId="urn:microsoft.com/office/officeart/2005/8/layout/pyramid2"/>
    <dgm:cxn modelId="{01D7BAE0-E373-4EA1-B9C3-39A443CACD0B}" type="presParOf" srcId="{8907A723-BD8F-4C20-A0FA-7F2F2E94A0CF}" destId="{55B8251C-2CDA-4C79-92B2-A25CAE5E4482}" srcOrd="11" destOrd="0" presId="urn:microsoft.com/office/officeart/2005/8/layout/pyramid2"/>
    <dgm:cxn modelId="{0D8F9223-773B-4B40-822F-1E0CE12245F2}" type="presParOf" srcId="{8907A723-BD8F-4C20-A0FA-7F2F2E94A0CF}" destId="{C6991476-AA08-4A53-9025-AF2AB7438764}" srcOrd="12" destOrd="0" presId="urn:microsoft.com/office/officeart/2005/8/layout/pyramid2"/>
    <dgm:cxn modelId="{67039896-4985-4E8E-8509-123DFC4CA6F2}" type="presParOf" srcId="{8907A723-BD8F-4C20-A0FA-7F2F2E94A0CF}" destId="{66C84905-4147-4481-8637-9F1CF4AB2B6B}" srcOrd="13" destOrd="0" presId="urn:microsoft.com/office/officeart/2005/8/layout/pyramid2"/>
    <dgm:cxn modelId="{E1A4A4B8-FA86-420D-BE33-7FA9DF73B5AA}" type="presParOf" srcId="{8907A723-BD8F-4C20-A0FA-7F2F2E94A0CF}" destId="{1DCAB813-4B6A-4B02-8BF3-3D5238542A9B}" srcOrd="14" destOrd="0" presId="urn:microsoft.com/office/officeart/2005/8/layout/pyramid2"/>
    <dgm:cxn modelId="{EFCDBBC2-D830-4BB8-AE8F-4DD2083E13F9}" type="presParOf" srcId="{8907A723-BD8F-4C20-A0FA-7F2F2E94A0CF}" destId="{715E5A84-5F37-4FBC-9CA4-4E1EA7432AC5}" srcOrd="15" destOrd="0" presId="urn:microsoft.com/office/officeart/2005/8/layout/pyramid2"/>
    <dgm:cxn modelId="{5386383E-0D6D-4414-90F2-7B36F3FFAE74}" type="presParOf" srcId="{8907A723-BD8F-4C20-A0FA-7F2F2E94A0CF}" destId="{3C1E2E6D-C801-4954-B803-92D50D11DD9D}" srcOrd="16" destOrd="0" presId="urn:microsoft.com/office/officeart/2005/8/layout/pyramid2"/>
    <dgm:cxn modelId="{8A883BD7-9311-4D37-B914-1C17659EB9D7}" type="presParOf" srcId="{8907A723-BD8F-4C20-A0FA-7F2F2E94A0CF}" destId="{0ACF56F9-4BFC-4CEB-BC84-A7CD62BAC081}" srcOrd="17" destOrd="0" presId="urn:microsoft.com/office/officeart/2005/8/layout/pyramid2"/>
    <dgm:cxn modelId="{5A05EDB7-E4A7-4935-AF64-15257CECDBAD}" type="presParOf" srcId="{8907A723-BD8F-4C20-A0FA-7F2F2E94A0CF}" destId="{E96724C6-5C05-4621-A8E5-B86EB9CA570F}" srcOrd="18" destOrd="0" presId="urn:microsoft.com/office/officeart/2005/8/layout/pyramid2"/>
    <dgm:cxn modelId="{2881A835-1282-414D-AA89-3FD87AF22B07}" type="presParOf" srcId="{8907A723-BD8F-4C20-A0FA-7F2F2E94A0CF}" destId="{EC5C3F3C-B0B9-429D-8ABD-DF0251397EB0}" srcOrd="19" destOrd="0" presId="urn:microsoft.com/office/officeart/2005/8/layout/pyramid2"/>
    <dgm:cxn modelId="{790CF766-EF90-4CB0-A7B8-343B0F991D0D}" type="presParOf" srcId="{8907A723-BD8F-4C20-A0FA-7F2F2E94A0CF}" destId="{E1F15D3A-BB24-4327-BCA1-54E244ED34A7}" srcOrd="20" destOrd="0" presId="urn:microsoft.com/office/officeart/2005/8/layout/pyramid2"/>
    <dgm:cxn modelId="{E6E1C371-2B45-46E2-ADD7-CBDA1F3264F5}" type="presParOf" srcId="{8907A723-BD8F-4C20-A0FA-7F2F2E94A0CF}" destId="{0359CEF6-0B1E-41AA-9515-0037D20B1228}" srcOrd="21" destOrd="0" presId="urn:microsoft.com/office/officeart/2005/8/layout/pyramid2"/>
    <dgm:cxn modelId="{0468629D-0CFE-4E1C-8952-BD4176493234}" type="presParOf" srcId="{8907A723-BD8F-4C20-A0FA-7F2F2E94A0CF}" destId="{B35DEF00-8B01-485F-9323-A0EB60DDE166}" srcOrd="22" destOrd="0" presId="urn:microsoft.com/office/officeart/2005/8/layout/pyramid2"/>
    <dgm:cxn modelId="{5944B7E1-DB25-47C1-92BD-0FC8C7CC18B2}" type="presParOf" srcId="{8907A723-BD8F-4C20-A0FA-7F2F2E94A0CF}" destId="{56C13212-0B4E-44E9-B9FD-87D1F85E5428}" srcOrd="2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E7FD22-43E6-4528-B07F-A11502FA6ED4}">
      <dsp:nvSpPr>
        <dsp:cNvPr id="0" name=""/>
        <dsp:cNvSpPr/>
      </dsp:nvSpPr>
      <dsp:spPr>
        <a:xfrm>
          <a:off x="574197" y="0"/>
          <a:ext cx="5572139" cy="5572139"/>
        </a:xfrm>
        <a:prstGeom prst="triangle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8FCD3-24E9-4877-ACAF-B62104D29E9E}">
      <dsp:nvSpPr>
        <dsp:cNvPr id="0" name=""/>
        <dsp:cNvSpPr/>
      </dsp:nvSpPr>
      <dsp:spPr>
        <a:xfrm>
          <a:off x="3214692" y="3929087"/>
          <a:ext cx="3672597" cy="2303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Недостаточность питания</a:t>
          </a:r>
          <a:endParaRPr lang="ru-RU" sz="1600" b="1" kern="1200" dirty="0"/>
        </a:p>
      </dsp:txBody>
      <dsp:txXfrm>
        <a:off x="3225936" y="3940331"/>
        <a:ext cx="3650109" cy="207839"/>
      </dsp:txXfrm>
    </dsp:sp>
    <dsp:sp modelId="{B2DF9A75-6DE8-4AB5-B5E8-DF3C96453639}">
      <dsp:nvSpPr>
        <dsp:cNvPr id="0" name=""/>
        <dsp:cNvSpPr/>
      </dsp:nvSpPr>
      <dsp:spPr>
        <a:xfrm>
          <a:off x="1785929" y="4643470"/>
          <a:ext cx="5584738" cy="30960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Болезни крови </a:t>
          </a:r>
          <a:endParaRPr lang="ru-RU" sz="1600" b="1" kern="1200" dirty="0"/>
        </a:p>
      </dsp:txBody>
      <dsp:txXfrm>
        <a:off x="1801043" y="4658584"/>
        <a:ext cx="5554510" cy="279374"/>
      </dsp:txXfrm>
    </dsp:sp>
    <dsp:sp modelId="{37AACE6A-CCC7-44BE-9372-0A3C90318200}">
      <dsp:nvSpPr>
        <dsp:cNvPr id="0" name=""/>
        <dsp:cNvSpPr/>
      </dsp:nvSpPr>
      <dsp:spPr>
        <a:xfrm>
          <a:off x="3286134" y="3429024"/>
          <a:ext cx="3813815" cy="3296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Болезни мочеполовой системы</a:t>
          </a:r>
          <a:endParaRPr lang="ru-RU" sz="1600" b="1" kern="1200" dirty="0"/>
        </a:p>
      </dsp:txBody>
      <dsp:txXfrm>
        <a:off x="3302224" y="3445114"/>
        <a:ext cx="3781635" cy="297430"/>
      </dsp:txXfrm>
    </dsp:sp>
    <dsp:sp modelId="{E8C52A84-7FAA-4976-807C-4BC420AD15F5}">
      <dsp:nvSpPr>
        <dsp:cNvPr id="0" name=""/>
        <dsp:cNvSpPr/>
      </dsp:nvSpPr>
      <dsp:spPr>
        <a:xfrm>
          <a:off x="3571865" y="3143273"/>
          <a:ext cx="3242280" cy="18261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Врожденные аномалии</a:t>
          </a:r>
          <a:endParaRPr lang="ru-RU" sz="1600" b="1" kern="1200" dirty="0"/>
        </a:p>
      </dsp:txBody>
      <dsp:txXfrm>
        <a:off x="3580780" y="3152188"/>
        <a:ext cx="3224450" cy="164785"/>
      </dsp:txXfrm>
    </dsp:sp>
    <dsp:sp modelId="{0B7896DD-AC45-4802-946E-ECFDF45FFAF1}">
      <dsp:nvSpPr>
        <dsp:cNvPr id="0" name=""/>
        <dsp:cNvSpPr/>
      </dsp:nvSpPr>
      <dsp:spPr>
        <a:xfrm>
          <a:off x="3571883" y="2786081"/>
          <a:ext cx="3222251" cy="2862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Болезни органов дыхания</a:t>
          </a:r>
          <a:endParaRPr lang="ru-RU" sz="1600" b="1" kern="1200" dirty="0"/>
        </a:p>
      </dsp:txBody>
      <dsp:txXfrm>
        <a:off x="3585857" y="2800055"/>
        <a:ext cx="3194303" cy="258317"/>
      </dsp:txXfrm>
    </dsp:sp>
    <dsp:sp modelId="{1566262F-4593-4267-A1AC-5D7B7EE8B753}">
      <dsp:nvSpPr>
        <dsp:cNvPr id="0" name=""/>
        <dsp:cNvSpPr/>
      </dsp:nvSpPr>
      <dsp:spPr>
        <a:xfrm>
          <a:off x="2285967" y="4214844"/>
          <a:ext cx="4874558" cy="2087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Болезни нервной системы</a:t>
          </a:r>
          <a:endParaRPr lang="ru-RU" sz="1600" b="1" kern="1200" dirty="0"/>
        </a:p>
      </dsp:txBody>
      <dsp:txXfrm>
        <a:off x="2296158" y="4225035"/>
        <a:ext cx="4854176" cy="188372"/>
      </dsp:txXfrm>
    </dsp:sp>
    <dsp:sp modelId="{C6991476-AA08-4A53-9025-AF2AB7438764}">
      <dsp:nvSpPr>
        <dsp:cNvPr id="0" name=""/>
        <dsp:cNvSpPr/>
      </dsp:nvSpPr>
      <dsp:spPr>
        <a:xfrm>
          <a:off x="1571621" y="5116074"/>
          <a:ext cx="6256526" cy="45606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Болезни органов пищеварения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/>
        </a:p>
        <a:p>
          <a:pPr lvl="0" algn="ctr">
            <a:spcBef>
              <a:spcPct val="0"/>
            </a:spcBef>
          </a:pPr>
          <a:endParaRPr lang="ru-RU" sz="600" kern="1200" dirty="0"/>
        </a:p>
      </dsp:txBody>
      <dsp:txXfrm>
        <a:off x="1593884" y="5138337"/>
        <a:ext cx="6212000" cy="411539"/>
      </dsp:txXfrm>
    </dsp:sp>
    <dsp:sp modelId="{1DCAB813-4B6A-4B02-8BF3-3D5238542A9B}">
      <dsp:nvSpPr>
        <dsp:cNvPr id="0" name=""/>
        <dsp:cNvSpPr/>
      </dsp:nvSpPr>
      <dsp:spPr>
        <a:xfrm rot="10800000" flipV="1">
          <a:off x="4071939" y="2357455"/>
          <a:ext cx="2355786" cy="23570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Болезни глаза</a:t>
          </a:r>
          <a:endParaRPr lang="ru-RU" sz="1600" b="1" kern="1200" dirty="0"/>
        </a:p>
      </dsp:txBody>
      <dsp:txXfrm rot="-10800000">
        <a:off x="4083445" y="2368961"/>
        <a:ext cx="2332774" cy="212694"/>
      </dsp:txXfrm>
    </dsp:sp>
    <dsp:sp modelId="{3C1E2E6D-C801-4954-B803-92D50D11DD9D}">
      <dsp:nvSpPr>
        <dsp:cNvPr id="0" name=""/>
        <dsp:cNvSpPr/>
      </dsp:nvSpPr>
      <dsp:spPr>
        <a:xfrm>
          <a:off x="4286265" y="1785950"/>
          <a:ext cx="2178494" cy="37988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Болезни кожи</a:t>
          </a:r>
          <a:endParaRPr lang="ru-RU" sz="1600" b="1" kern="1200" dirty="0"/>
        </a:p>
      </dsp:txBody>
      <dsp:txXfrm>
        <a:off x="4304810" y="1804495"/>
        <a:ext cx="2141404" cy="342797"/>
      </dsp:txXfrm>
    </dsp:sp>
    <dsp:sp modelId="{E96724C6-5C05-4621-A8E5-B86EB9CA570F}">
      <dsp:nvSpPr>
        <dsp:cNvPr id="0" name=""/>
        <dsp:cNvSpPr/>
      </dsp:nvSpPr>
      <dsp:spPr>
        <a:xfrm>
          <a:off x="4214823" y="1285884"/>
          <a:ext cx="2387079" cy="375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Болезни КМС</a:t>
          </a:r>
          <a:endParaRPr lang="ru-RU" sz="1600" b="1" kern="1200" dirty="0"/>
        </a:p>
      </dsp:txBody>
      <dsp:txXfrm>
        <a:off x="4233135" y="1304196"/>
        <a:ext cx="2350455" cy="338492"/>
      </dsp:txXfrm>
    </dsp:sp>
    <dsp:sp modelId="{E1F15D3A-BB24-4327-BCA1-54E244ED34A7}">
      <dsp:nvSpPr>
        <dsp:cNvPr id="0" name=""/>
        <dsp:cNvSpPr/>
      </dsp:nvSpPr>
      <dsp:spPr>
        <a:xfrm>
          <a:off x="4214823" y="785819"/>
          <a:ext cx="2453650" cy="2571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Новообразования</a:t>
          </a:r>
          <a:endParaRPr lang="ru-RU" sz="1600" b="1" kern="1200" dirty="0"/>
        </a:p>
      </dsp:txBody>
      <dsp:txXfrm>
        <a:off x="4227376" y="798372"/>
        <a:ext cx="2428544" cy="232051"/>
      </dsp:txXfrm>
    </dsp:sp>
    <dsp:sp modelId="{B35DEF00-8B01-485F-9323-A0EB60DDE166}">
      <dsp:nvSpPr>
        <dsp:cNvPr id="0" name=""/>
        <dsp:cNvSpPr/>
      </dsp:nvSpPr>
      <dsp:spPr>
        <a:xfrm>
          <a:off x="4286247" y="214314"/>
          <a:ext cx="2387079" cy="37511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Психические расстройства</a:t>
          </a:r>
          <a:endParaRPr lang="ru-RU" sz="1600" b="1" kern="1200" dirty="0"/>
        </a:p>
      </dsp:txBody>
      <dsp:txXfrm>
        <a:off x="4304559" y="232626"/>
        <a:ext cx="2350455" cy="3384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B7715-E20C-4D84-BE95-408F1E958B00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2F0B5-2D5D-406C-B43A-CF64BD01F46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37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Медицинские осмотры  несовершеннолетних по РБ проводились  согласно приказу от 21 декабря 2012 г. №</a:t>
            </a:r>
            <a:r>
              <a:rPr lang="ru-RU" sz="1400" i="1" u="non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1346  </a:t>
            </a:r>
            <a:r>
              <a:rPr lang="ru-RU" sz="1200" i="1" u="non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(«О Порядке прохождения несовершеннолетними медицинских осмотров, в том числе при поступлении в образовательные учреждения и в период обучения в них»</a:t>
            </a:r>
            <a:r>
              <a:rPr lang="ru-RU" sz="1400" i="1" u="none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 </a:t>
            </a:r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соответствии с утверждённым Планом-графиком Минздрава РБ и БТ ФОМС.</a:t>
            </a:r>
          </a:p>
          <a:p>
            <a:r>
              <a:rPr lang="ru-RU" sz="140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Плановый объем медосмотров на 2015 год несколько ниже предыдущего года – нужно было осмотреть и обследовать 185 471 ребенка в возрасте от 0 до 17 лет. Осмотрен 185 481 ребёнок, что составило 100% от плана. (</a:t>
            </a:r>
            <a:r>
              <a:rPr lang="ru-RU" sz="1400" i="1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2014 г. осмотрено 206 047 детей, что составило  100%).</a:t>
            </a:r>
          </a:p>
          <a:p>
            <a:r>
              <a:rPr lang="ru-RU" dirty="0" smtClean="0"/>
              <a:t>В возрастной структуре осмотренных, в отличие от 2014 г., увеличилась</a:t>
            </a:r>
            <a:r>
              <a:rPr lang="ru-RU" baseline="0" dirty="0" smtClean="0"/>
              <a:t> доля детей от 0 до 14 лет на 17%, </a:t>
            </a:r>
            <a:r>
              <a:rPr lang="ru-RU" dirty="0" smtClean="0"/>
              <a:t> за счет уменьшения числа детей 15 -17 лет в</a:t>
            </a:r>
            <a:r>
              <a:rPr lang="ru-RU" baseline="0" dirty="0" smtClean="0"/>
              <a:t> 2,9 раза </a:t>
            </a:r>
            <a:r>
              <a:rPr lang="ru-RU" dirty="0" smtClean="0"/>
              <a:t> и  увеличения возрастной группы от 10 до 14 лет в 1,5 раза.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793E5A-F0B9-4560-8530-C9586AE344B5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55145-5A3D-4AF0-B84E-01213214FF70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F2B87-6C0E-44DD-8E85-B625E2172887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634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29.08.2016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8229600" cy="4824114"/>
          </a:xfrm>
        </p:spPr>
        <p:txBody>
          <a:bodyPr>
            <a:normAutofit fontScale="55000" lnSpcReduction="2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b="1" dirty="0" smtClean="0">
                <a:solidFill>
                  <a:schemeClr val="tx1"/>
                </a:solidFill>
              </a:rPr>
              <a:t>О состоянии здоровья детей </a:t>
            </a:r>
            <a:r>
              <a:rPr lang="ru-RU" sz="4400" b="1" dirty="0" smtClean="0"/>
              <a:t>дошкольного возраста,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b="1" dirty="0" smtClean="0"/>
              <a:t>роль взаимодействия учреждений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4400" b="1" dirty="0" smtClean="0"/>
              <a:t>здравоохранения и образования</a:t>
            </a:r>
            <a:endParaRPr lang="ru-RU" sz="4400" b="1" dirty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400" b="1" dirty="0" smtClean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>
              <a:solidFill>
                <a:schemeClr val="bg2"/>
              </a:solidFill>
            </a:endParaRPr>
          </a:p>
          <a:p>
            <a:pPr marL="18288" indent="0" algn="r">
              <a:lnSpc>
                <a:spcPct val="90000"/>
              </a:lnSpc>
              <a:buNone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18288" indent="0" algn="r">
              <a:lnSpc>
                <a:spcPct val="90000"/>
              </a:lnSpc>
              <a:buNone/>
              <a:defRPr/>
            </a:pPr>
            <a:endParaRPr lang="ru-RU" sz="2400" b="1" dirty="0"/>
          </a:p>
          <a:p>
            <a:pPr marL="18288" indent="0" algn="r">
              <a:lnSpc>
                <a:spcPct val="90000"/>
              </a:lnSpc>
              <a:buNone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18288" indent="0" algn="r">
              <a:lnSpc>
                <a:spcPct val="90000"/>
              </a:lnSpc>
              <a:buNone/>
              <a:defRPr/>
            </a:pPr>
            <a:endParaRPr lang="ru-RU" sz="2400" b="1" dirty="0" smtClean="0"/>
          </a:p>
          <a:p>
            <a:pPr marL="18288" indent="0" algn="r">
              <a:lnSpc>
                <a:spcPct val="90000"/>
              </a:lnSpc>
              <a:buNone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18288" indent="0" algn="r">
              <a:lnSpc>
                <a:spcPct val="90000"/>
              </a:lnSpc>
              <a:buNone/>
              <a:defRPr/>
            </a:pPr>
            <a:endParaRPr lang="ru-RU" sz="2400" b="1" dirty="0" smtClean="0"/>
          </a:p>
          <a:p>
            <a:pPr marL="18288" indent="0" algn="r">
              <a:lnSpc>
                <a:spcPct val="90000"/>
              </a:lnSpc>
              <a:buNone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18288" indent="0" algn="r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Главный специалист-эксперт</a:t>
            </a:r>
          </a:p>
          <a:p>
            <a:pPr marL="18288" indent="0" algn="r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 отдела медицинской помощи детям </a:t>
            </a:r>
          </a:p>
          <a:p>
            <a:pPr marL="18288" indent="0" algn="r">
              <a:lnSpc>
                <a:spcPct val="90000"/>
              </a:lnSpc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и службы родовспоможения МЗ РБ</a:t>
            </a:r>
          </a:p>
          <a:p>
            <a:pPr marL="18288" indent="0" algn="r">
              <a:lnSpc>
                <a:spcPct val="90000"/>
              </a:lnSpc>
              <a:buNone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marL="18288" indent="0" algn="r">
              <a:lnSpc>
                <a:spcPct val="90000"/>
              </a:lnSpc>
              <a:buNone/>
              <a:defRPr/>
            </a:pPr>
            <a:r>
              <a:rPr lang="ru-RU" sz="2400" b="1" dirty="0" smtClean="0"/>
              <a:t>Т.П. Будаева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2400" b="1" dirty="0">
              <a:solidFill>
                <a:schemeClr val="tx1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2400" b="1" dirty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  <a:defRPr/>
            </a:pPr>
            <a:endParaRPr lang="ru-RU" sz="1800" b="1" dirty="0">
              <a:solidFill>
                <a:schemeClr val="bg2"/>
              </a:solidFill>
            </a:endParaRPr>
          </a:p>
          <a:p>
            <a:pPr algn="ctr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1800" b="1" dirty="0" smtClean="0"/>
              <a:t>2016  </a:t>
            </a:r>
            <a:r>
              <a:rPr lang="ru-RU" sz="1800" b="1" dirty="0"/>
              <a:t>г.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39825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  <a:effectLst/>
              </a:rPr>
              <a:t>Министерство здравоохранения </a:t>
            </a:r>
            <a:br>
              <a:rPr lang="ru-RU" sz="1800" b="1" dirty="0" smtClean="0">
                <a:solidFill>
                  <a:schemeClr val="tx1"/>
                </a:solidFill>
                <a:effectLst/>
              </a:rPr>
            </a:br>
            <a:r>
              <a:rPr lang="ru-RU" sz="1800" b="1" dirty="0" smtClean="0">
                <a:solidFill>
                  <a:schemeClr val="tx1"/>
                </a:solidFill>
                <a:effectLst/>
              </a:rPr>
              <a:t>Республики Бурятия</a:t>
            </a:r>
          </a:p>
        </p:txBody>
      </p:sp>
    </p:spTree>
    <p:extLst>
      <p:ext uri="{BB962C8B-B14F-4D97-AF65-F5344CB8AC3E}">
        <p14:creationId xmlns:p14="http://schemas.microsoft.com/office/powerpoint/2010/main" val="92824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771632"/>
          </a:xfrm>
        </p:spPr>
        <p:txBody>
          <a:bodyPr/>
          <a:lstStyle/>
          <a:p>
            <a:pPr algn="just"/>
            <a:r>
              <a:rPr lang="ru-RU" sz="2800" dirty="0" smtClean="0"/>
              <a:t>Время  показало востребованность данной технологии  в республике, и в 2015-2016 годах дополнительно открыты 4 центра ранней помощи на базе  медицинских организаций г. Улан-Удэ.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14282" y="3143248"/>
            <a:ext cx="6429420" cy="3429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14686"/>
            <a:ext cx="4104455" cy="318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C:\Users\Света\Downloads\IMG_190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857496"/>
            <a:ext cx="3822700" cy="382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480720"/>
          </a:xfrm>
        </p:spPr>
        <p:txBody>
          <a:bodyPr/>
          <a:lstStyle/>
          <a:p>
            <a:pPr>
              <a:spcBef>
                <a:spcPts val="670"/>
              </a:spcBef>
              <a:spcAft>
                <a:spcPts val="0"/>
              </a:spcAft>
            </a:pPr>
            <a:r>
              <a:rPr lang="ru-RU" b="1" dirty="0" smtClean="0">
                <a:cs typeface="Times New Roman"/>
              </a:rPr>
              <a:t>За пять лет </a:t>
            </a:r>
            <a:r>
              <a:rPr lang="ru-RU" b="1" dirty="0">
                <a:cs typeface="Times New Roman"/>
              </a:rPr>
              <a:t>через службу ранней помощи </a:t>
            </a:r>
            <a:r>
              <a:rPr lang="ru-RU" b="1" u="sng" dirty="0">
                <a:cs typeface="Times New Roman"/>
              </a:rPr>
              <a:t>прошло </a:t>
            </a:r>
            <a:r>
              <a:rPr lang="ru-RU" b="1" u="sng" dirty="0" smtClean="0">
                <a:cs typeface="Times New Roman"/>
              </a:rPr>
              <a:t>740 семей с детьми с нарушениями развития. </a:t>
            </a:r>
            <a:endParaRPr lang="ru-RU" b="1" u="sng" dirty="0"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b="1" dirty="0"/>
              <a:t>28 детей  самостоятельно  пошли.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b="1" dirty="0"/>
              <a:t>82 детей научились сидеть.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b="1" dirty="0" smtClean="0"/>
              <a:t>79 детей </a:t>
            </a:r>
            <a:r>
              <a:rPr lang="ru-RU" b="1" dirty="0"/>
              <a:t>научились ползать.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b="1" dirty="0"/>
              <a:t>124 ребенка стали лучше говорить.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b="1" dirty="0"/>
              <a:t>138 детей стали понимать обращенную речь.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b="1" dirty="0"/>
              <a:t>38 детей стали лучше жевать, едят густую пищу.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b="1" dirty="0"/>
              <a:t>27 детей стали есть твердую пищу. Научились откусывать, жевать, перестали давиться.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b="1" dirty="0" smtClean="0"/>
              <a:t>42 ребенка </a:t>
            </a:r>
            <a:r>
              <a:rPr lang="ru-RU" b="1" dirty="0"/>
              <a:t>научились пить из кружки.</a:t>
            </a:r>
          </a:p>
          <a:p>
            <a:pPr marL="342900" lvl="0" indent="-342900">
              <a:spcAft>
                <a:spcPts val="0"/>
              </a:spcAft>
              <a:buFont typeface="Symbol"/>
              <a:buChar char=""/>
              <a:tabLst>
                <a:tab pos="457200" algn="l"/>
              </a:tabLst>
            </a:pPr>
            <a:r>
              <a:rPr lang="ru-RU" b="1" dirty="0"/>
              <a:t>120 детей стали лучше контролировать свои эмоции, посещают группы. </a:t>
            </a:r>
          </a:p>
          <a:p>
            <a:pPr>
              <a:spcBef>
                <a:spcPts val="670"/>
              </a:spcBef>
              <a:spcAft>
                <a:spcPts val="0"/>
              </a:spcAft>
            </a:pPr>
            <a:r>
              <a:rPr lang="ru-RU" b="1" dirty="0">
                <a:cs typeface="Times New Roman"/>
              </a:rPr>
              <a:t> </a:t>
            </a:r>
            <a:r>
              <a:rPr lang="ru-RU" b="1" dirty="0" smtClean="0">
                <a:cs typeface="Times New Roman"/>
              </a:rPr>
              <a:t>58 </a:t>
            </a:r>
            <a:r>
              <a:rPr lang="ru-RU" b="1" dirty="0">
                <a:cs typeface="Times New Roman"/>
              </a:rPr>
              <a:t>семей посещают родительские </a:t>
            </a:r>
            <a:r>
              <a:rPr lang="ru-RU" b="1" dirty="0" smtClean="0">
                <a:cs typeface="Times New Roman"/>
              </a:rPr>
              <a:t>группы поддержки</a:t>
            </a:r>
            <a:r>
              <a:rPr lang="ru-RU" b="1" dirty="0">
                <a:cs typeface="Times New Roman"/>
              </a:rPr>
              <a:t>, созданные в отделении с 2012 года. </a:t>
            </a:r>
            <a:endParaRPr lang="ru-RU" b="1" dirty="0">
              <a:ea typeface="Calibri"/>
              <a:cs typeface="Times New Roman"/>
            </a:endParaRPr>
          </a:p>
          <a:p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69269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ДОСТИЖЕНИЯ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19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543800" cy="914400"/>
          </a:xfrm>
        </p:spPr>
        <p:txBody>
          <a:bodyPr>
            <a:noAutofit/>
          </a:bodyPr>
          <a:lstStyle/>
          <a:p>
            <a:pPr marL="274320" lvl="0" indent="-274320" algn="ctr">
              <a:lnSpc>
                <a:spcPct val="150000"/>
              </a:lnSpc>
              <a:spcBef>
                <a:spcPct val="20000"/>
              </a:spcBef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«РОДИТЕЛЬСКИЙ УНИВЕРСИТЕТ </a:t>
            </a:r>
            <a:br>
              <a:rPr lang="ru-RU" sz="2400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«Особые дети, обычные семьи»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», </a:t>
            </a: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71546"/>
            <a:ext cx="5616624" cy="5429288"/>
          </a:xfrm>
        </p:spPr>
        <p:txBody>
          <a:bodyPr>
            <a:normAutofit fontScale="25000" lnSpcReduction="20000"/>
          </a:bodyPr>
          <a:lstStyle/>
          <a:p>
            <a:pPr marL="182880" indent="0" eaLnBrk="0" fontAlgn="base" hangingPunc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7200" b="1" u="sng" dirty="0" smtClean="0">
                <a:solidFill>
                  <a:schemeClr val="tx2">
                    <a:lumMod val="75000"/>
                  </a:schemeClr>
                </a:solidFill>
                <a:ea typeface="Times New Roman"/>
                <a:cs typeface="Calibri"/>
              </a:rPr>
              <a:t>В 2012 году прошли  занятия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ea typeface="Times New Roman"/>
                <a:cs typeface="Calibri"/>
              </a:rPr>
              <a:t>:</a:t>
            </a:r>
            <a:endParaRPr lang="ru-RU" sz="7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0" fontAlgn="base" hangingPunct="0">
              <a:lnSpc>
                <a:spcPct val="120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ea typeface="Times New Roman"/>
                <a:cs typeface="Calibri"/>
              </a:rPr>
              <a:t>1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ea typeface="Times New Roman"/>
                <a:cs typeface="Calibri"/>
              </a:rPr>
              <a:t>.«Простудные заболевания у ребенка. Как вести себя здравомыслящим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ea typeface="Times New Roman"/>
                <a:cs typeface="Calibri"/>
              </a:rPr>
              <a:t>родителям»</a:t>
            </a:r>
          </a:p>
          <a:p>
            <a:pPr eaLnBrk="0" fontAlgn="base" hangingPunct="0">
              <a:lnSpc>
                <a:spcPct val="120000"/>
              </a:lnSpc>
              <a:spcAft>
                <a:spcPts val="0"/>
              </a:spcAft>
            </a:pP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ea typeface="Times New Roman"/>
                <a:cs typeface="Calibri"/>
              </a:rPr>
              <a:t>2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ea typeface="Times New Roman"/>
                <a:cs typeface="Calibri"/>
              </a:rPr>
              <a:t>.«Двигательное расписание ребенка в течение дня»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  <a:p>
            <a:pPr marL="228600" indent="-228600">
              <a:lnSpc>
                <a:spcPct val="120000"/>
              </a:lnSpc>
              <a:spcAft>
                <a:spcPts val="0"/>
              </a:spcAft>
            </a:pP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ea typeface="Times New Roman"/>
                <a:cs typeface="Calibri"/>
              </a:rPr>
              <a:t> 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ea typeface="Times New Roman"/>
                <a:cs typeface="Calibri"/>
              </a:rPr>
              <a:t>3. 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ea typeface="Times New Roman"/>
                <a:cs typeface="Calibri"/>
              </a:rPr>
              <a:t>«Диалог с ребенком до года».</a:t>
            </a:r>
            <a:endParaRPr lang="ru-RU" sz="72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0" lvl="0" indent="0">
              <a:lnSpc>
                <a:spcPct val="120000"/>
              </a:lnSpc>
              <a:buClr>
                <a:srgbClr val="7FD13B"/>
              </a:buClr>
              <a:buNone/>
            </a:pPr>
            <a:r>
              <a:rPr lang="ru-RU" sz="7200" b="1" u="sng" dirty="0" smtClean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В </a:t>
            </a:r>
            <a:r>
              <a:rPr lang="ru-RU" sz="7200" b="1" u="sng" dirty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2013 году прошли занятия:</a:t>
            </a:r>
            <a:endParaRPr lang="ru-RU" sz="7200" b="1" u="sng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marL="228600" lvl="0" indent="-228600">
              <a:lnSpc>
                <a:spcPct val="120000"/>
              </a:lnSpc>
              <a:buClr>
                <a:srgbClr val="7FD13B"/>
              </a:buClr>
            </a:pP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1 Как прививать «особых»  детей.</a:t>
            </a:r>
            <a:endParaRPr lang="ru-RU" sz="72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lvl="0" eaLnBrk="0" fontAlgn="base" hangingPunct="0">
              <a:lnSpc>
                <a:spcPct val="120000"/>
              </a:lnSpc>
              <a:buClr>
                <a:srgbClr val="7FD13B"/>
              </a:buClr>
            </a:pP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ea typeface="Times New Roman"/>
              </a:rPr>
              <a:t>2. «Ее величество-ИГРА»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  <a:p>
            <a:pPr marL="228600" lvl="0" indent="-228600">
              <a:lnSpc>
                <a:spcPct val="120000"/>
              </a:lnSpc>
              <a:buClr>
                <a:srgbClr val="7FD13B"/>
              </a:buClr>
            </a:pP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ea typeface="Times New Roman"/>
              </a:rPr>
              <a:t>3. Особенности речи у детей с синдромом Дауна.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7200" b="1" u="sng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В </a:t>
            </a:r>
            <a:r>
              <a:rPr lang="ru-RU" sz="7200" b="1" u="sng" dirty="0">
                <a:solidFill>
                  <a:schemeClr val="tx2">
                    <a:lumMod val="75000"/>
                  </a:schemeClr>
                </a:solidFill>
                <a:ea typeface="Times New Roman"/>
              </a:rPr>
              <a:t>2014 году прошли  занятия :</a:t>
            </a:r>
            <a:endParaRPr lang="ru-RU" sz="7200" b="1" u="sng" dirty="0">
              <a:solidFill>
                <a:schemeClr val="tx2">
                  <a:lumMod val="75000"/>
                </a:schemeClr>
              </a:solidFill>
            </a:endParaRPr>
          </a:p>
          <a:p>
            <a:pPr eaLnBrk="0" fontAlgn="base" hangingPunct="0">
              <a:lnSpc>
                <a:spcPct val="120000"/>
              </a:lnSpc>
              <a:spcAft>
                <a:spcPts val="0"/>
              </a:spcAft>
            </a:pP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1.«Особености развития детей с синдромом Дауна".</a:t>
            </a:r>
            <a:endParaRPr lang="ru-RU" sz="7200" b="1" dirty="0">
              <a:solidFill>
                <a:schemeClr val="tx2">
                  <a:lumMod val="75000"/>
                </a:schemeClr>
              </a:solidFill>
              <a:ea typeface="Calibri"/>
              <a:cs typeface="Times New Roman"/>
            </a:endParaRPr>
          </a:p>
          <a:p>
            <a:pPr eaLnBrk="0" fontAlgn="base" hangingPunct="0">
              <a:lnSpc>
                <a:spcPct val="120000"/>
              </a:lnSpc>
              <a:spcAft>
                <a:spcPts val="0"/>
              </a:spcAft>
            </a:pP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ea typeface="Times New Roman"/>
              </a:rPr>
              <a:t> 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ea typeface="Times New Roman"/>
              </a:rPr>
              <a:t>2.«Туалетный тренинг»</a:t>
            </a:r>
            <a:endParaRPr lang="ru-RU" sz="7200" b="1" dirty="0">
              <a:solidFill>
                <a:schemeClr val="tx2">
                  <a:lumMod val="75000"/>
                </a:schemeClr>
              </a:solidFill>
            </a:endParaRPr>
          </a:p>
          <a:p>
            <a:pPr marL="228600" indent="-228600">
              <a:lnSpc>
                <a:spcPct val="120000"/>
              </a:lnSpc>
              <a:spcAft>
                <a:spcPts val="0"/>
              </a:spcAft>
            </a:pPr>
            <a:r>
              <a:rPr lang="ru-RU" sz="7200" b="1" dirty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  </a:t>
            </a:r>
            <a:r>
              <a:rPr lang="ru-RU" sz="7200" b="1" dirty="0" smtClean="0">
                <a:solidFill>
                  <a:schemeClr val="tx2">
                    <a:lumMod val="75000"/>
                  </a:schemeClr>
                </a:solidFill>
                <a:ea typeface="Times New Roman"/>
                <a:cs typeface="Times New Roman"/>
              </a:rPr>
              <a:t>3. «Развитие недоношенного ребенка».</a:t>
            </a:r>
            <a:endParaRPr lang="ru-RU" dirty="0"/>
          </a:p>
        </p:txBody>
      </p:sp>
      <p:pic>
        <p:nvPicPr>
          <p:cNvPr id="11266" name="Picture 2" descr="C:\Users\Света\Downloads\IMG_297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03" y="2214554"/>
            <a:ext cx="3564397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Проект « Не просто слова»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21442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latin typeface="Calibri" pitchFamily="34" charset="0"/>
                <a:ea typeface="Times New Roman"/>
              </a:rPr>
              <a:t>Одновременно и родители  обучались новым технологиям общения со своим ребенком в «родительской школе».</a:t>
            </a:r>
            <a:endParaRPr lang="ru-RU" sz="24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357298"/>
            <a:ext cx="284565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alibri" pitchFamily="34" charset="0"/>
              </a:rPr>
              <a:t>Рабочая тетрадь </a:t>
            </a:r>
          </a:p>
          <a:p>
            <a:r>
              <a:rPr lang="ru-RU" sz="2800" b="1" dirty="0" smtClean="0">
                <a:latin typeface="Calibri" pitchFamily="34" charset="0"/>
              </a:rPr>
              <a:t>для мам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071810"/>
            <a:ext cx="41852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 descr="F:\конференция по ААК\Новая папка\20150904_1447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2643182"/>
            <a:ext cx="302433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67578"/>
          </a:xfrm>
        </p:spPr>
        <p:txBody>
          <a:bodyPr>
            <a:normAutofit/>
          </a:bodyPr>
          <a:lstStyle/>
          <a:p>
            <a:pPr marL="274320" lvl="0" indent="-274320" algn="ctr">
              <a:spcBef>
                <a:spcPct val="20000"/>
              </a:spcBef>
            </a:pPr>
            <a:r>
              <a:rPr lang="ru-RU" sz="2800" b="1" dirty="0" smtClean="0">
                <a:solidFill>
                  <a:srgbClr val="FF0000"/>
                </a:solidFill>
                <a:ea typeface="+mn-ea"/>
                <a:cs typeface="+mn-cs"/>
              </a:rPr>
              <a:t>Ежегодный конкурс «Моя особая мама»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Света\Downloads\IMG_2989 (1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57364"/>
            <a:ext cx="4175447" cy="46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Света\Downloads\IMG_297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2643182"/>
            <a:ext cx="3822700" cy="390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3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60439" cy="2503363"/>
          </a:xfrm>
        </p:spPr>
      </p:pic>
      <p:sp>
        <p:nvSpPr>
          <p:cNvPr id="121859" name="Заголовок 2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58246" cy="914400"/>
          </a:xfrm>
        </p:spPr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FF0000"/>
                </a:solidFill>
              </a:rPr>
              <a:t>Совместные праздники</a:t>
            </a:r>
          </a:p>
        </p:txBody>
      </p:sp>
      <p:pic>
        <p:nvPicPr>
          <p:cNvPr id="121860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40768"/>
            <a:ext cx="3352800" cy="2318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Прямоугольник 3"/>
          <p:cNvSpPr>
            <a:spLocks noChangeArrowheads="1"/>
          </p:cNvSpPr>
          <p:nvPr/>
        </p:nvSpPr>
        <p:spPr bwMode="auto">
          <a:xfrm>
            <a:off x="3857625" y="3659188"/>
            <a:ext cx="1293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Новый год</a:t>
            </a:r>
          </a:p>
        </p:txBody>
      </p:sp>
      <p:pic>
        <p:nvPicPr>
          <p:cNvPr id="121862" name="Picture 4" descr="C:\Users\Света\Desktop\день рождения для сайта 1 год\традиционный торт-нам 1 год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214818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3" name="Прямоугольник 4"/>
          <p:cNvSpPr>
            <a:spLocks noChangeArrowheads="1"/>
          </p:cNvSpPr>
          <p:nvPr/>
        </p:nvSpPr>
        <p:spPr bwMode="auto">
          <a:xfrm>
            <a:off x="1116013" y="6350000"/>
            <a:ext cx="263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День рождения службы</a:t>
            </a:r>
          </a:p>
        </p:txBody>
      </p:sp>
      <p:pic>
        <p:nvPicPr>
          <p:cNvPr id="121864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4192588"/>
            <a:ext cx="349567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5" name="Прямоугольник 7"/>
          <p:cNvSpPr>
            <a:spLocks noChangeArrowheads="1"/>
          </p:cNvSpPr>
          <p:nvPr/>
        </p:nvSpPr>
        <p:spPr bwMode="auto">
          <a:xfrm>
            <a:off x="5870575" y="6334125"/>
            <a:ext cx="1376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Выпускной</a:t>
            </a:r>
          </a:p>
        </p:txBody>
      </p:sp>
    </p:spTree>
    <p:extLst>
      <p:ext uri="{BB962C8B-B14F-4D97-AF65-F5344CB8AC3E}">
        <p14:creationId xmlns:p14="http://schemas.microsoft.com/office/powerpoint/2010/main" val="86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C:\Users\Света\Desktop\арт-кафе\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70" y="1700809"/>
            <a:ext cx="4130238" cy="2253654"/>
          </a:xfr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214290"/>
            <a:ext cx="7543800" cy="127159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Форма работы с родителями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«Арт-кафе»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22884" name="Picture 2" descr="C:\Users\Света\Desktop\арт-кафе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1242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2" descr="C:\Users\Света\Desktop\арт-кафе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288448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4" descr="C:\Users\AK\Desktop\2012\DSCN18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4114800"/>
            <a:ext cx="2911475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41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321471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/>
              <a:t>За период реализации программы ранней помощи увеличилось количество семей, вышедших из службы ранней помощи и нуждающихся в получении услуг в образовательных и иных организациях. Сопровождение  детей с ограниченными возможностями требует готовность общеобразовательных учреждений к принятию такого ребенка, и прежде всего в повышении профессиональной компетентности специалистов. </a:t>
            </a:r>
            <a:endParaRPr lang="ru-RU" sz="2400" dirty="0"/>
          </a:p>
        </p:txBody>
      </p:sp>
      <p:pic>
        <p:nvPicPr>
          <p:cNvPr id="40963" name="Picture 3" descr="C:\Users\AK\Desktop\2012\DSCN18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88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54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РЕСПУБЛИКИ БУРЯТИЯ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«Развитие и модернизация службы ранней помощи для семей с  детьми с ограниченными возможностями здоровья и детьми-инвалидами «Солнышко»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214422"/>
          <a:ext cx="8143931" cy="5362956"/>
        </p:xfrm>
        <a:graphic>
          <a:graphicData uri="http://schemas.openxmlformats.org/drawingml/2006/table">
            <a:tbl>
              <a:tblPr/>
              <a:tblGrid>
                <a:gridCol w="3387420"/>
                <a:gridCol w="475651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Ответственный исполнитель программы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Министерство здравоохранения Республики Бурятия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Соисполнители программы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Министерство образования и науки Республики Бурятия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Министерство социальной защиты населения Республики Бурятия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Цель программы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Повышение уровня и качества жизни семей, воспитывающих детей-инвалидов и детей с ограниченными возможностями здоровья,  содействие их адаптации в обществе, совершенствование организационных форм  и реабилитационных технологий  в обеспечении ранней помощи семьям с  детьми с нарушениями развития, в том числе детям, воспитывающимся в специализированном психоневрологическом Доме ребенка «Аистенок».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57158" y="285728"/>
            <a:ext cx="835824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задачи программы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Разработка модели межведомственного взаимодействия специалистов  в процессе функционирования  единой службы ранней помощи в Республике Бурятия  на этапе перехода ребенка из программы ранней помощи в образовательную организацию.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4214818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Внедрение новых форм работы с целью социального включения семей с детьми, имеющих ограниченные возможности здоровья, и детьми-инвалидами в равноправные партнерские отношения в обществе.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/>
        </p:nvGraphicFramePr>
        <p:xfrm>
          <a:off x="142844" y="3857628"/>
          <a:ext cx="4643438" cy="30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 3"/>
          <p:cNvSpPr/>
          <p:nvPr/>
        </p:nvSpPr>
        <p:spPr>
          <a:xfrm rot="17761370" flipV="1">
            <a:off x="2486136" y="3875788"/>
            <a:ext cx="2347355" cy="1911604"/>
          </a:xfrm>
          <a:prstGeom prst="swooshArrow">
            <a:avLst>
              <a:gd name="adj1" fmla="val 26511"/>
              <a:gd name="adj2" fmla="val 3137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 3"/>
          <p:cNvSpPr/>
          <p:nvPr/>
        </p:nvSpPr>
        <p:spPr>
          <a:xfrm rot="20099210" flipV="1">
            <a:off x="2271054" y="1978792"/>
            <a:ext cx="2357454" cy="1945164"/>
          </a:xfrm>
          <a:prstGeom prst="swooshArrow">
            <a:avLst>
              <a:gd name="adj1" fmla="val 26511"/>
              <a:gd name="adj2" fmla="val 3137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5" name="Диаграмма 4"/>
          <p:cNvGraphicFramePr/>
          <p:nvPr/>
        </p:nvGraphicFramePr>
        <p:xfrm>
          <a:off x="3929058" y="857232"/>
          <a:ext cx="5715040" cy="3635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42976" y="21429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Число  детей в РБ, прошедших  профилактический  медосмотр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785794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2014  год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-  всего  осмотрено  206 047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3857628"/>
            <a:ext cx="43577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2015"/>
            </a:pPr>
            <a:r>
              <a:rPr lang="ru-RU" sz="16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год  </a:t>
            </a:r>
            <a:r>
              <a:rPr lang="ru-RU" sz="1400" b="1" u="sng" dirty="0" smtClean="0">
                <a:latin typeface="Arial" pitchFamily="34" charset="0"/>
                <a:cs typeface="Arial" pitchFamily="34" charset="0"/>
              </a:rPr>
              <a:t>-  всего  осмотрено  185 481 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(100%)</a:t>
            </a:r>
          </a:p>
          <a:p>
            <a:pPr marL="342900" indent="-342900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                                            план – 185 471 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857232"/>
          <a:ext cx="4500594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0" y="4929198"/>
            <a:ext cx="4357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2015  году  осмотрено  и обследовано 185 481 детей в возрасте от 0 до 17 лет – 100% от плана (185471). 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В 2014 г. осмотрено 206047 детей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6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85720" y="285728"/>
            <a:ext cx="857256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Ожидаемые результаты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Улучшение состояния здоровья детей, максимальное использование их реабилитационного потенциала, содействие всестороннему развитию.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Улучшение социального самочувствия и психологического климата в семьях, воспитывающих детей-инвалидов и детей с ограниченными возможностями здоровья.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Увеличение числа специалистов, предоставляющих реабилитационные услуги детям с ограниченными возможностями здоровья,  детям-инвалидам.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Создание позитивного пространства в обществе в отношении семей, имеющих детей с ограниченными возможностями здоровья и детей-инвалидов,  (увеличение количества волонтеров, здоровых детей и их родителей, участвующих в мероприятиях программы).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2" y="332656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1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642942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Структура выявленных заболеваний у детей от 0-6 лет 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464721"/>
              </p:ext>
            </p:extLst>
          </p:nvPr>
        </p:nvGraphicFramePr>
        <p:xfrm>
          <a:off x="0" y="1285860"/>
          <a:ext cx="8835115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ая выноска 4"/>
          <p:cNvSpPr/>
          <p:nvPr/>
        </p:nvSpPr>
        <p:spPr>
          <a:xfrm>
            <a:off x="7143768" y="2500306"/>
            <a:ext cx="838158" cy="384464"/>
          </a:xfrm>
          <a:prstGeom prst="wedgeRectCallout">
            <a:avLst>
              <a:gd name="adj1" fmla="val -155591"/>
              <a:gd name="adj2" fmla="val 155744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4,5%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7500958" y="3000372"/>
            <a:ext cx="785818" cy="371655"/>
          </a:xfrm>
          <a:prstGeom prst="wedgeRoundRectCallout">
            <a:avLst>
              <a:gd name="adj1" fmla="val -215425"/>
              <a:gd name="adj2" fmla="val 157705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5,4%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7786710" y="3571876"/>
            <a:ext cx="720736" cy="450340"/>
          </a:xfrm>
          <a:prstGeom prst="wedgeRectCallout">
            <a:avLst>
              <a:gd name="adj1" fmla="val -228317"/>
              <a:gd name="adj2" fmla="val 10937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6,6%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7715272" y="4357694"/>
            <a:ext cx="864425" cy="360040"/>
          </a:xfrm>
          <a:prstGeom prst="wedgeRectCallout">
            <a:avLst>
              <a:gd name="adj1" fmla="val -150903"/>
              <a:gd name="adj2" fmla="val 124466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9,6%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1500166" y="4500570"/>
            <a:ext cx="792088" cy="485764"/>
          </a:xfrm>
          <a:prstGeom prst="wedgeRoundRectCallout">
            <a:avLst>
              <a:gd name="adj1" fmla="val 201312"/>
              <a:gd name="adj2" fmla="val 12985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10,2%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785786" y="3786190"/>
            <a:ext cx="914400" cy="612648"/>
          </a:xfrm>
          <a:prstGeom prst="wedgeRoundRectCallout">
            <a:avLst>
              <a:gd name="adj1" fmla="val 279419"/>
              <a:gd name="adj2" fmla="val 71118"/>
              <a:gd name="adj3" fmla="val 1666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7,3%</a:t>
            </a:r>
            <a:endParaRPr lang="ru-RU" b="1" dirty="0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7858148" y="5072074"/>
            <a:ext cx="864095" cy="612648"/>
          </a:xfrm>
          <a:prstGeom prst="wedgeRoundRectCallout">
            <a:avLst>
              <a:gd name="adj1" fmla="val -160312"/>
              <a:gd name="adj2" fmla="val 33806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10,5%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214282" y="5429264"/>
            <a:ext cx="1192430" cy="760503"/>
          </a:xfrm>
          <a:prstGeom prst="wedgeRectCallout">
            <a:avLst>
              <a:gd name="adj1" fmla="val 187307"/>
              <a:gd name="adj2" fmla="val 4447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11,7%</a:t>
            </a:r>
            <a:endParaRPr lang="ru-RU" sz="2400" b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7775192" y="5929330"/>
            <a:ext cx="1368808" cy="612648"/>
          </a:xfrm>
          <a:prstGeom prst="wedgeRoundRectCallout">
            <a:avLst>
              <a:gd name="adj1" fmla="val -111896"/>
              <a:gd name="adj2" fmla="val 69726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23,5%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5" name="Picture 2" descr="http://im2-tub-ru.yandex.net/i?id=303990952-65-73&amp;n=2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285860"/>
            <a:ext cx="2231740" cy="18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ая выноска 16"/>
          <p:cNvSpPr/>
          <p:nvPr/>
        </p:nvSpPr>
        <p:spPr>
          <a:xfrm>
            <a:off x="2786050" y="2357430"/>
            <a:ext cx="780118" cy="285101"/>
          </a:xfrm>
          <a:prstGeom prst="wedgeRectCallout">
            <a:avLst>
              <a:gd name="adj1" fmla="val 152460"/>
              <a:gd name="adj2" fmla="val 60285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4,2%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3428992" y="1785926"/>
            <a:ext cx="718939" cy="357190"/>
          </a:xfrm>
          <a:prstGeom prst="wedgeRoundRectCallout">
            <a:avLst>
              <a:gd name="adj1" fmla="val 78969"/>
              <a:gd name="adj2" fmla="val 7768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2,2%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7500958" y="1500174"/>
            <a:ext cx="785818" cy="371655"/>
          </a:xfrm>
          <a:prstGeom prst="wedgeRoundRectCallout">
            <a:avLst>
              <a:gd name="adj1" fmla="val -192568"/>
              <a:gd name="adj2" fmla="val -4854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1,5%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1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357166"/>
            <a:ext cx="864399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структуре детской инвалидности за последние 3 года отмечается рост  заболеваний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нервной системы на 24,7 %, среди которых дети в возрасте от 0 до 3 лет составляют более 14%.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214818"/>
            <a:ext cx="4070039" cy="2326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Света\Downloads\Освещение проекта в СМИ.avi_snapshot_03.07_[2015.09.07_20.27.14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48" y="3068960"/>
            <a:ext cx="3805808" cy="305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Раняя помощи (служба)\видео\ранняя помощь от Люды  на открытие 2010год\DSCN10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286124"/>
            <a:ext cx="3815504" cy="33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7158" y="428604"/>
            <a:ext cx="85725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Среди ограничений жизнедеятельности у детей-инвалидов  в республике доминирующими являются ограничения способности к самостоятельному передвижению – у 28,9% детей-инвалидов, способности к обучению –  у 22%, способности к самообслуживанию – у  21,8%, способности к общению – у 17, 2%.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Раняя помощи (служба)\видео\ранняя помощь от Люды  на открытие 2010год\DSCN10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500438"/>
            <a:ext cx="4127870" cy="316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153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42,6 % детей-инвалидов в возрасте от 3 до 8 лет не могут посещать образовательные организации, 87,6 % из них - по состоянию здоровья.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Света\Downloads\IMG_3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267422"/>
            <a:ext cx="4248472" cy="259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643314"/>
            <a:ext cx="273603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C:\Users\Света\Downloads\IMG_33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000241"/>
            <a:ext cx="3600400" cy="22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642918"/>
            <a:ext cx="84296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FFCC"/>
              </a:buClr>
            </a:pP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В 2009 году   республика принимала участие в конкурсе  программ, организованном  </a:t>
            </a:r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государственным  фондом поддержки детей, находящихся в трудной  жизненной ситуации.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 Мы  были в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составе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программы конкурса </a:t>
            </a:r>
            <a:r>
              <a:rPr lang="ru-RU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«Раннее  вмешательство».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FFFFCC"/>
              </a:buClr>
            </a:pPr>
            <a:endParaRPr lang="ru-RU" sz="2800" b="1" dirty="0" smtClean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>
              <a:buClr>
                <a:srgbClr val="FFFFCC"/>
              </a:buClr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Программа   «Солнышко» прошла конкурсный отбор  и с 2010 года реализовывалась  из средств Фонда, республиканского и муниципальных бюджетов.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ъект 2"/>
          <p:cNvSpPr>
            <a:spLocks noGrp="1"/>
          </p:cNvSpPr>
          <p:nvPr>
            <p:ph idx="4294967295"/>
          </p:nvPr>
        </p:nvSpPr>
        <p:spPr>
          <a:xfrm>
            <a:off x="457200" y="609600"/>
            <a:ext cx="8229600" cy="603411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Служба ранней помощи             работает по технологии         </a:t>
            </a:r>
            <a:r>
              <a:rPr lang="ru-RU" sz="4400" b="1" i="1" dirty="0" smtClean="0">
                <a:solidFill>
                  <a:srgbClr val="C00000"/>
                </a:solidFill>
              </a:rPr>
              <a:t>«раннего вмешательства» 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sz="4400" b="1" i="1" dirty="0" smtClean="0">
              <a:solidFill>
                <a:srgbClr val="FF0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Открыта 19 ноября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ru-RU" sz="3600" b="1" dirty="0" smtClean="0">
                <a:solidFill>
                  <a:schemeClr val="tx1"/>
                </a:solidFill>
              </a:rPr>
              <a:t>         2010  года.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ru-RU" sz="8000" dirty="0" smtClean="0"/>
          </a:p>
        </p:txBody>
      </p:sp>
      <p:pic>
        <p:nvPicPr>
          <p:cNvPr id="35843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429000"/>
            <a:ext cx="3813173" cy="288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6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Объект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991600" cy="3195638"/>
          </a:xfrm>
        </p:spPr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</a:rPr>
              <a:t>Программы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раннего</a:t>
            </a:r>
            <a:r>
              <a:rPr lang="ru-RU" sz="3600" dirty="0" smtClean="0">
                <a:solidFill>
                  <a:srgbClr val="FF0000"/>
                </a:solidFill>
              </a:rPr>
              <a:t> </a:t>
            </a:r>
            <a:r>
              <a:rPr lang="ru-RU" sz="3600" b="1" dirty="0" smtClean="0">
                <a:solidFill>
                  <a:srgbClr val="FF0000"/>
                </a:solidFill>
              </a:rPr>
              <a:t>вмешательства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dirty="0" smtClean="0"/>
              <a:t>   </a:t>
            </a:r>
            <a:r>
              <a:rPr lang="ru-RU" sz="3600" b="1" dirty="0" smtClean="0">
                <a:solidFill>
                  <a:schemeClr val="tx1"/>
                </a:solidFill>
              </a:rPr>
              <a:t>предназначены для всех детей первых лет    жизни, имеющих риск отставания или       нарушения в развитии, и их семей. </a:t>
            </a:r>
          </a:p>
        </p:txBody>
      </p:sp>
      <p:pic>
        <p:nvPicPr>
          <p:cNvPr id="36867" name="Picture 4" descr="C:\Users\Светлана\Desktop\фото для рус-амер. встречи\- фото СРПза 1 полугодие 2011года\IMG_0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3335338"/>
            <a:ext cx="5105400" cy="352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2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1570</TotalTime>
  <Words>978</Words>
  <Application>Microsoft Office PowerPoint</Application>
  <PresentationFormat>Экран (4:3)</PresentationFormat>
  <Paragraphs>140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Базовая</vt:lpstr>
      <vt:lpstr>Министерство здравоохранения  Республики Бурятия</vt:lpstr>
      <vt:lpstr>Презентация PowerPoint</vt:lpstr>
      <vt:lpstr>Структура выявленных заболеваний у детей от 0-6 лет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Время  показало востребованность данной технологии  в республике, и в 2015-2016 годах дополнительно открыты 4 центра ранней помощи на базе  медицинских организаций г. Улан-Удэ. </vt:lpstr>
      <vt:lpstr>ДОСТИЖЕНИЯ</vt:lpstr>
      <vt:lpstr>«РОДИТЕЛЬСКИЙ УНИВЕРСИТЕТ  «Особые дети, обычные семьи»», </vt:lpstr>
      <vt:lpstr>Презентация PowerPoint</vt:lpstr>
      <vt:lpstr>Ежегодный конкурс «Моя особая мама» </vt:lpstr>
      <vt:lpstr>Совместные праздники</vt:lpstr>
      <vt:lpstr>Форма работы с родителями   «Арт-кафе»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dellInspirion</dc:creator>
  <cp:lastModifiedBy>Budaeva</cp:lastModifiedBy>
  <cp:revision>82</cp:revision>
  <cp:lastPrinted>2016-04-12T06:17:16Z</cp:lastPrinted>
  <dcterms:created xsi:type="dcterms:W3CDTF">2016-03-08T07:57:24Z</dcterms:created>
  <dcterms:modified xsi:type="dcterms:W3CDTF">2016-08-28T23:17:10Z</dcterms:modified>
</cp:coreProperties>
</file>