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89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0"/>
            <a:ext cx="8382000" cy="25146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«Инновационный потенциал 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школьной библиотеки, 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ресурс повышения </a:t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качества образования»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600" y="2819400"/>
            <a:ext cx="4114800" cy="3124200"/>
          </a:xfrm>
        </p:spPr>
        <p:txBody>
          <a:bodyPr>
            <a:normAutofit/>
          </a:bodyPr>
          <a:lstStyle/>
          <a:p>
            <a:pPr algn="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и использование информационных технологий </a:t>
            </a:r>
          </a:p>
          <a:p>
            <a:pPr algn="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давно уже не дань моде. </a:t>
            </a:r>
          </a:p>
          <a:p>
            <a:pPr algn="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Тот, кто не использует их,</a:t>
            </a:r>
          </a:p>
          <a:p>
            <a:pPr algn="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отстает навсегда»</a:t>
            </a:r>
          </a:p>
          <a:p>
            <a:pPr algn="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Н. Булаев.</a:t>
            </a:r>
          </a:p>
          <a:p>
            <a:pPr algn="r"/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943600"/>
            <a:ext cx="5925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опыта работы БИЦ МАОУ СОШ №26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иблиотека гл\Desktop\javabookcollection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09800"/>
            <a:ext cx="3776663" cy="3733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21336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 развития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(октябрь 2015г.)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Разработка и публикация сайта школьной библиотеки.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 справочно-библиографического аппарата  в библиотеке через сайт библиотеки.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</a:t>
            </a:r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0" y="2227649"/>
            <a:ext cx="7239000" cy="46303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70000" lnSpcReduction="20000"/>
          </a:bodyPr>
          <a:lstStyle/>
          <a:p>
            <a:pPr algn="ctr" fontAlgn="base">
              <a:buNone/>
            </a:pP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создания данного сайта: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и повышать информационную культуру пользователей школьной библиотеки;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и развивать у пользователей интерес к чтению;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 читателей;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и повышать коммуникативную компетентность;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отрабатывать навыки деятельности школьного библиотекаря;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познакомить и научить пользоваться электронным каталогом школьной библиотеки.</a:t>
            </a:r>
          </a:p>
          <a:p>
            <a:pPr fontAlgn="base">
              <a:buNone/>
            </a:pPr>
            <a:r>
              <a:rPr lang="ru-RU" i="1" dirty="0" smtClean="0">
                <a:solidFill>
                  <a:srgbClr val="36324F"/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    </a:t>
            </a:r>
          </a:p>
          <a:p>
            <a:pPr algn="ctr" fontAlgn="base">
              <a:buNone/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сайта: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информационного пространства школьной библиотеки;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информационной поддержки образовательному процессу в школе;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пользователей школьной библиотеки к активному участию в жизни библиотеки;</a:t>
            </a:r>
          </a:p>
          <a:p>
            <a:pPr fontAlgn="base"/>
            <a:r>
              <a:rPr lang="ru-RU" sz="29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ИКТ в работе школьной библиотеки.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458200" y="3809999"/>
            <a:ext cx="228600" cy="129540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МЫ\Desktop\квест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981200"/>
            <a:ext cx="426720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Навыки информационной культуры учащихся в использовании электронного каталога и пользование сайтом школьной библиотеки в действии… </a:t>
            </a: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pic>
        <p:nvPicPr>
          <p:cNvPr id="7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505200"/>
            <a:ext cx="3733800" cy="1524000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152400" y="1981200"/>
            <a:ext cx="4343400" cy="3429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апреля 2016 – мастер класс для директоров школ. </a:t>
            </a:r>
          </a:p>
          <a:p>
            <a:pPr algn="ctr">
              <a:buNone/>
            </a:pPr>
            <a:endParaRPr lang="ru-RU" sz="20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Библиотечный квест: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</a:t>
            </a:r>
            <a:endParaRPr lang="ru-RU" dirty="0"/>
          </a:p>
        </p:txBody>
      </p:sp>
      <p:pic>
        <p:nvPicPr>
          <p:cNvPr id="5" name="Picture 2" descr="C:\Users\МЫ\Desktop\квест фото\DSCN7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2" descr="C:\Users\МЫ\Desktop\квест фото\DSCN78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2" descr="C:\Users\МЫ\Desktop\квест фото\DSCN7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81400"/>
            <a:ext cx="4038600" cy="3009900"/>
          </a:xfrm>
          <a:prstGeom prst="rect">
            <a:avLst/>
          </a:prstGeom>
          <a:noFill/>
        </p:spPr>
      </p:pic>
      <p:pic>
        <p:nvPicPr>
          <p:cNvPr id="9" name="Picture 2" descr="C:\Users\МЫ\Desktop\квест фото\DSCN78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3581400"/>
            <a:ext cx="4038600" cy="30286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</a:t>
            </a:r>
            <a:endParaRPr lang="ru-RU" dirty="0"/>
          </a:p>
        </p:txBody>
      </p:sp>
      <p:sp>
        <p:nvSpPr>
          <p:cNvPr id="10" name="Прямоугольник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81000" y="2362200"/>
            <a:ext cx="4114800" cy="3581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noFill/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400" y="533401"/>
            <a:ext cx="7315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раунд: «Электронный каталог школьной библиотеки»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8200" y="3657600"/>
            <a:ext cx="434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spc="5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«Опознание и розыск»  </a:t>
            </a:r>
            <a:endParaRPr lang="ru-RU" sz="3200" b="1" i="1" spc="5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МЫ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pic>
        <p:nvPicPr>
          <p:cNvPr id="5" name="Picture 2" descr="Other Vectors 106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1600" y="1066800"/>
            <a:ext cx="264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ext Box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572000"/>
            <a:ext cx="5627687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95600" y="1219200"/>
            <a:ext cx="510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Segoe Print"/>
              </a:rPr>
              <a:t>Обыкновенный мальчишка лет десяти. Образование: начальная школа и иногда воскресная.  Неунывающий фантазер и любитель приключений. Любимые вещи: зуб на ниточке, жук в коробочке, книжка «Приключения Робин Гуда»</a:t>
            </a:r>
            <a:endParaRPr lang="ru-RU" sz="2000" b="1" dirty="0">
              <a:latin typeface="Segoe Print"/>
            </a:endParaRPr>
          </a:p>
        </p:txBody>
      </p:sp>
      <p:pic>
        <p:nvPicPr>
          <p:cNvPr id="10" name="Picture 10" descr="Clipart Sneaky Spy Carrying A Bomb Behind His Back - Royalty Free Vector Illustration by Ron Leishman #11125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800600"/>
            <a:ext cx="1270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45720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раунд:  «Сайт школьной библиотеки»</a:t>
            </a:r>
            <a:r>
              <a:rPr lang="en-US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752600"/>
            <a:ext cx="5029200" cy="3429001"/>
          </a:xfrm>
          <a:prstGeom prst="rect">
            <a:avLst/>
          </a:prstGeom>
        </p:spPr>
      </p:pic>
      <p:pic>
        <p:nvPicPr>
          <p:cNvPr id="6" name="Picture 6" descr="Клуб Детского Детектива ВКонтакт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600200"/>
            <a:ext cx="389282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0" descr="Thumbtack Note Blank clip art Download free Ve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0"/>
            <a:ext cx="2971800" cy="25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Портал &quot;Моя Магнитка&quot;: (Кое что про доски объявлений)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05000"/>
            <a:ext cx="3886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09800" cy="1096962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pic>
        <p:nvPicPr>
          <p:cNvPr id="5" name="Picture 7" descr="Векторные клипарты из мультфильмов Король лев, Геркулес, 101 далматинец, Бемби, Микки маус и другие диснеевские персонажи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4933950"/>
            <a:ext cx="1439863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Белая бумага для WEB - растровый клипарт Все для фотошо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4438650"/>
            <a:ext cx="3687762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Белая бумага для WEB - растровый клипарт Все для фотошоп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3200400"/>
            <a:ext cx="3048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rot="281223">
            <a:off x="2700338" y="4649936"/>
            <a:ext cx="23034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 </a:t>
            </a:r>
            <a:endParaRPr lang="ru-RU" sz="2400" dirty="0">
              <a:latin typeface="Arial Narrow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 rot="-1195262">
            <a:off x="6718754" y="816338"/>
            <a:ext cx="2189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 </a:t>
            </a:r>
            <a:endParaRPr lang="ru-RU" sz="2400" b="1" dirty="0">
              <a:latin typeface="Calibri" pitchFamily="34" charset="0"/>
            </a:endParaRPr>
          </a:p>
        </p:txBody>
      </p:sp>
      <p:pic>
        <p:nvPicPr>
          <p:cNvPr id="11" name="Picture 6" descr="Clip Art / People / Police-Firemen and more related vector clipart images, illustrations &amp; pictures on page 4 at Graphics Fact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886200"/>
            <a:ext cx="164465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Лампа Pin Боулинг графические заготовки Загрузить 404 clip arts (Страница 1) - ClipartLogo.co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3890139">
            <a:off x="5112573" y="4807774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Белая бумага для WEB - растровый клипарт Все для фотошоп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1200" y="2057400"/>
            <a:ext cx="3149600" cy="273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Клипарт-набор школьный - Канцелярия - Клипарты - Каталог статей - Фотошоп + от Милледи Малиновской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770269">
            <a:off x="6181701" y="4160994"/>
            <a:ext cx="3000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Иконка канцелярская кнопка, размер 128x128 id49482 iconbird.co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600" y="1981200"/>
            <a:ext cx="566737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 rot="-341251">
            <a:off x="5729473" y="3611983"/>
            <a:ext cx="217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 </a:t>
            </a:r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18" name="Picture 18" descr="Иконка канцелярская кнопка, размер 128x128 id49482 iconbird.co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-1726020">
            <a:off x="2602934" y="3060133"/>
            <a:ext cx="4937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04800" y="260648"/>
            <a:ext cx="2081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20" name="Picture 4" descr="Белая бумага для WEB - растровый клипарт Все для фотошоп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38400" y="228600"/>
            <a:ext cx="2895600" cy="273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048000" y="762000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Segoe Print"/>
              </a:rPr>
              <a:t> </a:t>
            </a:r>
            <a:endParaRPr lang="ru-RU" sz="2400" b="1" dirty="0">
              <a:latin typeface="Segoe Print"/>
            </a:endParaRPr>
          </a:p>
        </p:txBody>
      </p:sp>
      <p:pic>
        <p:nvPicPr>
          <p:cNvPr id="22" name="Picture 20" descr="Клипарт-набор школьный - Канцелярия - Клипарты - Каталог статей - Фотошоп + от Милледи Малиновской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38400" y="228600"/>
            <a:ext cx="382587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Клипарт-набор школьный - Канцелярия - Клипарты - Каталог статей - Фотошоп + от Милледи Малиновской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4600" y="2133600"/>
            <a:ext cx="4016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5580063" y="4652963"/>
            <a:ext cx="2811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latin typeface="Mistral" pitchFamily="66" charset="0"/>
              </a:rPr>
              <a:t> </a:t>
            </a:r>
            <a:endParaRPr lang="ru-RU" sz="3200" dirty="0">
              <a:latin typeface="Mistral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90800" y="685800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Дадим конфиденциальную информацию о </a:t>
            </a:r>
            <a:r>
              <a:rPr lang="ru-RU" sz="2000" b="1" i="1" dirty="0" smtClean="0"/>
              <a:t>фонде </a:t>
            </a:r>
            <a:r>
              <a:rPr lang="ru-RU" sz="2000" i="1" dirty="0" smtClean="0"/>
              <a:t>школьной библиотеки</a:t>
            </a:r>
            <a:endParaRPr lang="ru-RU" sz="2000" i="1" dirty="0"/>
          </a:p>
        </p:txBody>
      </p:sp>
      <p:sp>
        <p:nvSpPr>
          <p:cNvPr id="26" name="TextBox 25"/>
          <p:cNvSpPr txBox="1"/>
          <p:nvPr/>
        </p:nvSpPr>
        <p:spPr>
          <a:xfrm rot="475793">
            <a:off x="2638354" y="3836000"/>
            <a:ext cx="2142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Найдем тайную ссылку на интернет-ресурс: «Вся школьная программа по литературе»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 rot="20658299">
            <a:off x="5439410" y="801327"/>
            <a:ext cx="2549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Только для Вас  и только один раз сообщим название интернет - проекта, посвященного безопасному и полезному использованию сети Интернет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 rot="21396363">
            <a:off x="6248400" y="2743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Обнаружим значение слова «ПАЛИНДРОМ»)))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562600" y="4724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Найдем и идентифицируем личности библиотекарей школьной библиотеки.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2400" y="228600"/>
            <a:ext cx="2362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Команда</a:t>
            </a:r>
            <a:r>
              <a:rPr lang="ru-RU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1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1752600" y="1573161"/>
            <a:ext cx="6096000" cy="468469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Миссия ИБЦ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Цели, задачи, функции ИБЦ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результаты, риски</a:t>
            </a:r>
          </a:p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ИБЦ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5800" y="381001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этап. (май 2016г.)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Разработка проекта ИБЦ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Autofit/>
          </a:bodyPr>
          <a:lstStyle/>
          <a:p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этап. (сентябрь-октябрь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2016г.) Подготовка документации ИБЦ. Переход школьной библиотеки в статус ИБЦ.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нормативных локальных документов школы, регламентирующих работу ИБЦ: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Информационно-библиотечного центра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информационно-библиотечном центре;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пользования;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инструкции сотрудников ИБЦ;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(на 5 лет);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ИБЦ;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штатное расписание ИБЦ.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72200" y="381001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8068"/>
            <a:ext cx="8001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7030A0"/>
              </a:solidFill>
              <a:latin typeface="Segoe Print" pitchFamily="2" charset="0"/>
              <a:ea typeface="Times New Roman" pitchFamily="18" charset="0"/>
              <a:cs typeface="Arial" pitchFamily="34" charset="0"/>
            </a:endParaRPr>
          </a:p>
          <a:p>
            <a:pPr lvl="0" indent="3048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концептуальная идея развития библиотеки общеобразовательного учреждения </a:t>
            </a:r>
          </a:p>
          <a:p>
            <a:pPr lvl="0" indent="3048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ставит следующие цели: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FF0000"/>
              </a:solidFill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•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качества школьного образования;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содействие развитию единой образовательной информационной среды;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создание на базе библиотек библиотечно-информационных центров образовательных учреждений, функционирующих как традиционная библиотека с элементами медиатеки; предоставляющих всем участникам образовательного процесса информацию на разных видах носителей: бумажном, магнитном (аудио-видео кассеты), цифровом (компьютеры и программное обеспечение) и телекоммуникативном (компьютерные сети);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включение библиотек образовательного учреждения в локальные и корпоративные сети региона.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0" y="990601"/>
            <a:ext cx="5105400" cy="3657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Первый</a:t>
            </a:r>
            <a:r>
              <a:rPr lang="ru-RU" b="1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</a:rPr>
              <a:t>– </a:t>
            </a:r>
            <a:r>
              <a:rPr lang="ru-RU" i="1" dirty="0" smtClean="0">
                <a:solidFill>
                  <a:srgbClr val="002060"/>
                </a:solidFill>
              </a:rPr>
              <a:t>барьер психологический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особенности личностного восприятия. Персонал школьной библиотеки и учителя часто не только не знают как, но и не хотят использовать такого рода нововведения. Это с одной стороны. А с другой стороны, директора школ и администрация не замечают необходимость и важность применения новых технологий в библиотеке, не торопятся с введением ставок педагога-библиотекаря в своих школах.  А раз нет четкого статуса , следовательно, нет финансовой стимуляции библиотекарей в проведении  такой работы.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304800"/>
            <a:ext cx="48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«Ложка дегтя»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otvet.imgsmail.ru/download/17823050_0485e93f2492c02efb01962f0a77ad01_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219200"/>
            <a:ext cx="3643615" cy="25795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" y="3962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Второй барьер – методическая слабость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. Явно ощущается недостаток исследований и разработок по применению информационных технологий в обучении. Необходима сильная методико-педагогическая база для эффективного  обучения школьных библиотекарей современным  информационным технологиям.</a:t>
            </a:r>
          </a:p>
          <a:p>
            <a:endParaRPr lang="ru-RU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Третий барьер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i="1" dirty="0" smtClean="0">
                <a:solidFill>
                  <a:srgbClr val="002060"/>
                </a:solidFill>
              </a:rPr>
              <a:t>слабое комплектование библиотечных фондов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,  низкое техническое оснащение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22860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Наши планы на будущее…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C:\Users\Библиотека\Desktop\Дизайн ШБ\9d40b940835ee97737b5d619c93939c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2819400" cy="3343521"/>
          </a:xfrm>
          <a:prstGeom prst="rect">
            <a:avLst/>
          </a:prstGeom>
          <a:noFill/>
        </p:spPr>
      </p:pic>
      <p:pic>
        <p:nvPicPr>
          <p:cNvPr id="7" name="Picture 7" descr="C:\Users\Библиотека\Desktop\Дизайн ШБ\bibliotechnie-stellazhy_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267200"/>
            <a:ext cx="3451412" cy="2438400"/>
          </a:xfrm>
          <a:prstGeom prst="rect">
            <a:avLst/>
          </a:prstGeom>
          <a:noFill/>
        </p:spPr>
      </p:pic>
      <p:pic>
        <p:nvPicPr>
          <p:cNvPr id="8" name="Picture 5" descr="C:\Users\Библиотека\Desktop\Дизайн ШБ\3cb3d30bbf1d0ce72f15a0397b5032c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824452"/>
            <a:ext cx="4278360" cy="3109539"/>
          </a:xfrm>
          <a:prstGeom prst="rect">
            <a:avLst/>
          </a:prstGeom>
          <a:noFill/>
        </p:spPr>
      </p:pic>
      <p:pic>
        <p:nvPicPr>
          <p:cNvPr id="10" name="Picture 4" descr="C:\Users\Библиотека\Desktop\Дизайн ШБ\image009_126337807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4038600"/>
            <a:ext cx="3720413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pic>
        <p:nvPicPr>
          <p:cNvPr id="5" name="Picture 2" descr="C:\Users\Библиотека\Desktop\Дизайн ШБ\big1522891_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038600" cy="2694776"/>
          </a:xfrm>
          <a:prstGeom prst="rect">
            <a:avLst/>
          </a:prstGeom>
          <a:noFill/>
        </p:spPr>
      </p:pic>
      <p:pic>
        <p:nvPicPr>
          <p:cNvPr id="6" name="Picture 3" descr="C:\Users\Библиотека\Desktop\Дизайн ШБ\nov.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8583" y="2819400"/>
            <a:ext cx="6033017" cy="403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05400" y="838200"/>
            <a:ext cx="226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Компьютерная зона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3733798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Зоны индивидуальной и коллективной работы </a:t>
            </a:r>
            <a:endParaRPr lang="ru-RU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      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7620000" cy="5516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i="1" dirty="0" smtClean="0">
                <a:solidFill>
                  <a:srgbClr val="0070C0"/>
                </a:solidFill>
                <a:latin typeface="Segoe Print" pitchFamily="2" charset="0"/>
              </a:rPr>
              <a:t> </a:t>
            </a:r>
          </a:p>
          <a:p>
            <a:pPr algn="ctr">
              <a:buNone/>
            </a:pPr>
            <a:endParaRPr lang="ru-RU" sz="32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Ресурсы современной школьной библиотеки  в богатых  фондах, квалифицированных специалистах, в оснащенности современными  технологиями . Все это оказывает бесспорное влияние на качество образования.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Взаимосвязь  библиотечных традиций   и инноваций - потенциал школьной библиотеки.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Библиотека гл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Библиотека гл\Desktop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иблиотека гл\Desktop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743200" y="5410200"/>
            <a:ext cx="16764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Поиск книги в каталоге</a:t>
            </a:r>
            <a:endParaRPr lang="ru-RU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6391" y="3244334"/>
            <a:ext cx="242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34000" y="5410200"/>
            <a:ext cx="1676400" cy="10668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Поиск книги в электронном каталоге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Библиотека гл\Desktop\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 rot="238798">
            <a:off x="5046770" y="5020361"/>
            <a:ext cx="1967855" cy="7706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301260">
            <a:off x="5222874" y="5139663"/>
            <a:ext cx="164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Электронная книговыдача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934200" cy="126523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инновационной деятельности школьной библиотеки МАОУ СОШ №26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2667000" cy="35353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                           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6705600" cy="4953000"/>
          </a:xfrm>
        </p:spPr>
        <p:txBody>
          <a:bodyPr>
            <a:normAutofit fontScale="85000" lnSpcReduction="10000"/>
          </a:bodyPr>
          <a:lstStyle/>
          <a:p>
            <a:pPr marL="400050" indent="-400050">
              <a:buAutoNum type="romanUcPeriod"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сетевом проекте над созданием сводного электронного каталога школ Бурятии(2014-2015г.г.)</a:t>
            </a:r>
          </a:p>
          <a:p>
            <a:pPr marL="400050" indent="-400050">
              <a:buAutoNum type="romanUcPeriod"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электронных читательских билетов и электронной книговыдачи(2015-2016г.г.)</a:t>
            </a:r>
          </a:p>
          <a:p>
            <a:pPr marL="400050" indent="-400050">
              <a:buAutoNum type="romanUcPeriod"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публикация сайта школьной библиотеки(октябрь 2015г.)</a:t>
            </a:r>
          </a:p>
          <a:p>
            <a:pPr marL="400050" indent="-400050">
              <a:buAutoNum type="romanUcPeriod"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Оснащение школьной библиотеки двумя компьютерами, подключенными к сети Интернет.(март 2016г.)</a:t>
            </a:r>
          </a:p>
          <a:p>
            <a:pPr marL="400050" indent="-400050">
              <a:buAutoNum type="romanUcPeriod"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школьного Библиотечно-Информационного- Центра (май 2016г.)</a:t>
            </a:r>
          </a:p>
          <a:p>
            <a:pPr marL="400050" indent="-400050">
              <a:buFont typeface="Arial" pitchFamily="34" charset="0"/>
              <a:buAutoNum type="romanUcPeriod"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4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документации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локальных актов БИЦ. (сентябрь-октябрь 2016г.)</a:t>
            </a:r>
          </a:p>
          <a:p>
            <a:pPr marL="400050" indent="-400050">
              <a:buFont typeface="Arial" pitchFamily="34" charset="0"/>
              <a:buAutoNum type="romanUcPeriod"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статуса школьной библиотеки на Библиотечно-информационный центр (сентябрь-октябрь 2016г.)</a:t>
            </a:r>
          </a:p>
          <a:p>
            <a:pPr marL="400050" indent="-400050">
              <a:buAutoNum type="romanUcPeriod"/>
            </a:pPr>
            <a:endParaRPr lang="ru-RU" sz="24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>
              <a:buAutoNum type="romanUcPeriod"/>
            </a:pPr>
            <a:endParaRPr lang="ru-RU" sz="2400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Библиотека гл\Desktop\Two-Reasons-Why-Blended-Learning-Is-The-Best-Method-Of-Instruction.jpg"/>
          <p:cNvPicPr>
            <a:picLocks noChangeAspect="1" noChangeArrowheads="1"/>
          </p:cNvPicPr>
          <p:nvPr/>
        </p:nvPicPr>
        <p:blipFill>
          <a:blip r:embed="rId3"/>
          <a:srcRect r="5714" b="-10000"/>
          <a:stretch>
            <a:fillRect/>
          </a:stretch>
        </p:blipFill>
        <p:spPr bwMode="auto">
          <a:xfrm>
            <a:off x="7086600" y="228600"/>
            <a:ext cx="18288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77200" cy="9906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 развития. (2014-2017г.г.)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Работа над созданием электронного каталога. Формирование электронных баз данных.</a:t>
            </a:r>
            <a:endParaRPr lang="ru-RU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                    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8229600" cy="44958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Электронный каталог </a:t>
            </a: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это свободный доступ к ресурсам сети всем пользователям библиотечной системы – учителям, учащимся, руководителям системы образования, методистам и др. на основе эталонных электронных каталогов. Школьные библиотеки получают возможность создания собственного полного электронного каталога (соответствующего библиотечным стандартам), расположенного на собственном компьютере  и возможность полноценного библиотечного обслуживания в течение года.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свой каталог мы вносили: 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учебный фонд; 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библиотечный фонд;</a:t>
            </a:r>
          </a:p>
          <a:p>
            <a:pPr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электронные носители информации(диски). </a:t>
            </a:r>
          </a:p>
          <a:p>
            <a:pPr>
              <a:buNone/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15 октября 2017 года электронный каталог нашей библиотеки насчитывает 6445 наименований.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этап развития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(1.10.2015-1.06.2016г.)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Подключение и освоение: АРМ«Читатель» и 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АРМ«Книговыдача» </a:t>
            </a:r>
            <a:b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76600" y="2209799"/>
            <a:ext cx="5486400" cy="2133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«Михайловское 2015»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форум школьных библиотекарей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 Пушкинские горы Псковская область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35838" y="1573962"/>
            <a:ext cx="2858205" cy="2148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581400"/>
            <a:ext cx="403827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191000"/>
            <a:ext cx="3362809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7C890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295</TotalTime>
  <Words>659</Words>
  <Application>Microsoft Office PowerPoint</Application>
  <PresentationFormat>Экран (4:3)</PresentationFormat>
  <Paragraphs>135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Comic Sans MS</vt:lpstr>
      <vt:lpstr>Mistral</vt:lpstr>
      <vt:lpstr>Segoe Print</vt:lpstr>
      <vt:lpstr>Times New Roman</vt:lpstr>
      <vt:lpstr>Verdana</vt:lpstr>
      <vt:lpstr>Office Theme</vt:lpstr>
      <vt:lpstr>«Инновационный потенциал   школьной библиотеки,   как ресурс повышения  качества образования»</vt:lpstr>
      <vt:lpstr>Презентация PowerPoint</vt:lpstr>
      <vt:lpstr>Взаимосвязь  библиотечных традиций   и инноваций - потенциал школьной библиотеки. </vt:lpstr>
      <vt:lpstr>Презентация PowerPoint</vt:lpstr>
      <vt:lpstr>Презентация PowerPoint</vt:lpstr>
      <vt:lpstr>Презентация PowerPoint</vt:lpstr>
      <vt:lpstr>Этапы инновационной деятельности школьной библиотеки МАОУ СОШ №26</vt:lpstr>
      <vt:lpstr>I этап развития. (2014-2017г.г.)  Работа над созданием электронного каталога. Формирование электронных баз данных.</vt:lpstr>
      <vt:lpstr>II этап развития (1.10.2015-1.06.2016г.)      Подключение и освоение: АРМ«Читатель» и      АРМ«Книговыдача»  </vt:lpstr>
      <vt:lpstr>                                      III этап развития                                       (октябрь 2015г.) Разработка и публикация сайта школьной библиотеки. Создание  справочно-библиографического аппарата  в библиотеке через сайт библиотеки. </vt:lpstr>
      <vt:lpstr>                                      </vt:lpstr>
      <vt:lpstr>Навыки информационной культуры учащихся в использовании электронного каталога и пользование сайтом школьной библиотеки в действии… </vt:lpstr>
      <vt:lpstr>                                           </vt:lpstr>
      <vt:lpstr> </vt:lpstr>
      <vt:lpstr> </vt:lpstr>
      <vt:lpstr> </vt:lpstr>
      <vt:lpstr> </vt:lpstr>
      <vt:lpstr> </vt:lpstr>
      <vt:lpstr>V этап. (сентябрь-октябрь 2016г.) Подготовка документации ИБЦ. Переход школьной библиотеки в статус ИБЦ.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«Инновационный потенциал  школьной библиотеки,   как ресурс повышения  качества образования»</dc:title>
  <dc:creator>Библиотека гл</dc:creator>
  <cp:lastModifiedBy>Ученик1</cp:lastModifiedBy>
  <cp:revision>33</cp:revision>
  <dcterms:created xsi:type="dcterms:W3CDTF">2017-10-15T23:54:17Z</dcterms:created>
  <dcterms:modified xsi:type="dcterms:W3CDTF">2017-10-19T02:42:33Z</dcterms:modified>
</cp:coreProperties>
</file>