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0" r:id="rId3"/>
    <p:sldId id="264" r:id="rId4"/>
    <p:sldId id="262" r:id="rId5"/>
    <p:sldId id="265" r:id="rId6"/>
    <p:sldId id="266" r:id="rId7"/>
    <p:sldId id="271" r:id="rId8"/>
    <p:sldId id="272" r:id="rId9"/>
    <p:sldId id="270" r:id="rId10"/>
    <p:sldId id="275" r:id="rId11"/>
    <p:sldId id="277" r:id="rId12"/>
    <p:sldId id="294" r:id="rId13"/>
    <p:sldId id="295" r:id="rId14"/>
    <p:sldId id="320" r:id="rId15"/>
    <p:sldId id="332" r:id="rId16"/>
    <p:sldId id="333" r:id="rId17"/>
    <p:sldId id="326" r:id="rId18"/>
    <p:sldId id="334" r:id="rId19"/>
    <p:sldId id="331" r:id="rId20"/>
    <p:sldId id="298" r:id="rId21"/>
    <p:sldId id="299" r:id="rId22"/>
    <p:sldId id="304" r:id="rId23"/>
    <p:sldId id="300" r:id="rId24"/>
    <p:sldId id="302" r:id="rId25"/>
    <p:sldId id="303" r:id="rId26"/>
    <p:sldId id="297" r:id="rId27"/>
    <p:sldId id="305" r:id="rId28"/>
    <p:sldId id="306" r:id="rId29"/>
    <p:sldId id="307" r:id="rId30"/>
    <p:sldId id="25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37"/>
  </p:normalViewPr>
  <p:slideViewPr>
    <p:cSldViewPr showGuides="1"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2604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8F8F4-A80D-45EA-83A3-2FB90F72565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2E8743-F792-4D28-9D9F-C1B601ABAFB5}">
      <dgm:prSet phldrT="[Текст]" custT="1"/>
      <dgm:spPr>
        <a:noFill/>
      </dgm:spPr>
      <dgm:t>
        <a:bodyPr/>
        <a:lstStyle/>
        <a:p>
          <a:r>
            <a:rPr lang="ru-RU" sz="1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Проект развивающего дошкольного образования</a:t>
          </a:r>
          <a:endParaRPr lang="ru-RU" sz="1800" dirty="0">
            <a:solidFill>
              <a:srgbClr val="C00000"/>
            </a:solidFill>
          </a:endParaRPr>
        </a:p>
      </dgm:t>
    </dgm:pt>
    <dgm:pt modelId="{1BAA8198-9378-4D84-B9AA-639D6A465BE0}" type="parTrans" cxnId="{87AFCB4A-914C-4D5C-8F18-8ABDA420BA86}">
      <dgm:prSet/>
      <dgm:spPr/>
      <dgm:t>
        <a:bodyPr/>
        <a:lstStyle/>
        <a:p>
          <a:endParaRPr lang="ru-RU"/>
        </a:p>
      </dgm:t>
    </dgm:pt>
    <dgm:pt modelId="{24E4ED7C-97AE-4BF4-95F3-46F9A2BB6913}" type="sibTrans" cxnId="{87AFCB4A-914C-4D5C-8F18-8ABDA420BA86}">
      <dgm:prSet/>
      <dgm:spPr/>
      <dgm:t>
        <a:bodyPr/>
        <a:lstStyle/>
        <a:p>
          <a:endParaRPr lang="ru-RU"/>
        </a:p>
      </dgm:t>
    </dgm:pt>
    <dgm:pt modelId="{7BB74E68-229F-4BD6-830B-ECE9FA59E8F9}">
      <dgm:prSet phldrT="[Текст]"/>
      <dgm:spPr/>
      <dgm:t>
        <a:bodyPr/>
        <a:lstStyle/>
        <a:p>
          <a:r>
            <a:rPr lang="ru-RU" dirty="0" smtClean="0"/>
            <a:t>Учет культурно-исторического и психологического своеобразия детства</a:t>
          </a:r>
          <a:endParaRPr lang="ru-RU" dirty="0"/>
        </a:p>
      </dgm:t>
    </dgm:pt>
    <dgm:pt modelId="{7D0AD58E-9162-4E90-A1BB-15F87DE76976}" type="parTrans" cxnId="{5AE38777-A265-464E-BB63-35F85083B939}">
      <dgm:prSet/>
      <dgm:spPr/>
      <dgm:t>
        <a:bodyPr/>
        <a:lstStyle/>
        <a:p>
          <a:endParaRPr lang="ru-RU"/>
        </a:p>
      </dgm:t>
    </dgm:pt>
    <dgm:pt modelId="{AB7A8532-6690-4426-AEEB-4EE4554FDCFA}" type="sibTrans" cxnId="{5AE38777-A265-464E-BB63-35F85083B939}">
      <dgm:prSet/>
      <dgm:spPr/>
      <dgm:t>
        <a:bodyPr/>
        <a:lstStyle/>
        <a:p>
          <a:endParaRPr lang="ru-RU"/>
        </a:p>
      </dgm:t>
    </dgm:pt>
    <dgm:pt modelId="{944AC683-420E-41A1-AF8F-024B37214B58}">
      <dgm:prSet phldrT="[Текст]"/>
      <dgm:spPr/>
      <dgm:t>
        <a:bodyPr/>
        <a:lstStyle/>
        <a:p>
          <a:r>
            <a:rPr lang="ru-RU" dirty="0" smtClean="0"/>
            <a:t>Опора на принципы междисциплинарного подхода</a:t>
          </a:r>
          <a:endParaRPr lang="ru-RU" dirty="0"/>
        </a:p>
      </dgm:t>
    </dgm:pt>
    <dgm:pt modelId="{DFA45BAB-630A-44C3-A74E-E77B590894EC}" type="parTrans" cxnId="{8ED05A4C-D11E-4A45-AAA1-94CA5C5AE21C}">
      <dgm:prSet/>
      <dgm:spPr/>
      <dgm:t>
        <a:bodyPr/>
        <a:lstStyle/>
        <a:p>
          <a:endParaRPr lang="ru-RU"/>
        </a:p>
      </dgm:t>
    </dgm:pt>
    <dgm:pt modelId="{D13BBDA5-619C-40B0-A818-E4EA144B2893}" type="sibTrans" cxnId="{8ED05A4C-D11E-4A45-AAA1-94CA5C5AE21C}">
      <dgm:prSet/>
      <dgm:spPr/>
      <dgm:t>
        <a:bodyPr/>
        <a:lstStyle/>
        <a:p>
          <a:endParaRPr lang="ru-RU"/>
        </a:p>
      </dgm:t>
    </dgm:pt>
    <dgm:pt modelId="{9C296F18-BCCC-4298-8CB3-9E3C06CD0B92}">
      <dgm:prSet phldrT="[Текст]"/>
      <dgm:spPr/>
      <dgm:t>
        <a:bodyPr/>
        <a:lstStyle/>
        <a:p>
          <a:r>
            <a:rPr lang="ru-RU" dirty="0" smtClean="0"/>
            <a:t>Дошкольный возраст – исходное звено целостной системы непрерывного развивающего образования</a:t>
          </a:r>
          <a:endParaRPr lang="ru-RU" dirty="0"/>
        </a:p>
      </dgm:t>
    </dgm:pt>
    <dgm:pt modelId="{82773F8B-532C-42F5-B096-D0BAE9117764}" type="parTrans" cxnId="{31338F48-977C-4BC0-B690-6F82259E56CB}">
      <dgm:prSet/>
      <dgm:spPr/>
      <dgm:t>
        <a:bodyPr/>
        <a:lstStyle/>
        <a:p>
          <a:endParaRPr lang="ru-RU"/>
        </a:p>
      </dgm:t>
    </dgm:pt>
    <dgm:pt modelId="{ACA71888-2C8B-4387-898F-7226FCF82CF3}" type="sibTrans" cxnId="{31338F48-977C-4BC0-B690-6F82259E56CB}">
      <dgm:prSet/>
      <dgm:spPr/>
      <dgm:t>
        <a:bodyPr/>
        <a:lstStyle/>
        <a:p>
          <a:endParaRPr lang="ru-RU"/>
        </a:p>
      </dgm:t>
    </dgm:pt>
    <dgm:pt modelId="{784CCA3D-3FC9-462A-A6BC-CAD5CCDEC27B}" type="pres">
      <dgm:prSet presAssocID="{3E78F8F4-A80D-45EA-83A3-2FB90F72565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5BB2E72-425E-40B0-97F3-0A8844676169}" type="pres">
      <dgm:prSet presAssocID="{382E8743-F792-4D28-9D9F-C1B601ABAFB5}" presName="hierRoot1" presStyleCnt="0">
        <dgm:presLayoutVars>
          <dgm:hierBranch val="init"/>
        </dgm:presLayoutVars>
      </dgm:prSet>
      <dgm:spPr/>
    </dgm:pt>
    <dgm:pt modelId="{C7EDCA8F-78C5-42E5-AC94-05B04676D51F}" type="pres">
      <dgm:prSet presAssocID="{382E8743-F792-4D28-9D9F-C1B601ABAFB5}" presName="rootComposite1" presStyleCnt="0"/>
      <dgm:spPr/>
    </dgm:pt>
    <dgm:pt modelId="{AF77297C-0E8B-4F1F-B560-61C7B8504BF2}" type="pres">
      <dgm:prSet presAssocID="{382E8743-F792-4D28-9D9F-C1B601ABAFB5}" presName="rootText1" presStyleLbl="node0" presStyleIdx="0" presStyleCnt="1" custScaleX="158959" custScaleY="1487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02D797-9C70-4122-A4CE-5ADD7CA2139C}" type="pres">
      <dgm:prSet presAssocID="{382E8743-F792-4D28-9D9F-C1B601ABAFB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AED24DF-F606-459E-A2AA-2A97CBB870C2}" type="pres">
      <dgm:prSet presAssocID="{382E8743-F792-4D28-9D9F-C1B601ABAFB5}" presName="hierChild2" presStyleCnt="0"/>
      <dgm:spPr/>
    </dgm:pt>
    <dgm:pt modelId="{1DA2F669-039C-4199-B610-40F091C99A40}" type="pres">
      <dgm:prSet presAssocID="{7D0AD58E-9162-4E90-A1BB-15F87DE76976}" presName="Name37" presStyleLbl="parChTrans1D2" presStyleIdx="0" presStyleCnt="3"/>
      <dgm:spPr/>
      <dgm:t>
        <a:bodyPr/>
        <a:lstStyle/>
        <a:p>
          <a:endParaRPr lang="ru-RU"/>
        </a:p>
      </dgm:t>
    </dgm:pt>
    <dgm:pt modelId="{57A95D41-3F30-4815-8E10-A0B07F4383B2}" type="pres">
      <dgm:prSet presAssocID="{7BB74E68-229F-4BD6-830B-ECE9FA59E8F9}" presName="hierRoot2" presStyleCnt="0">
        <dgm:presLayoutVars>
          <dgm:hierBranch val="init"/>
        </dgm:presLayoutVars>
      </dgm:prSet>
      <dgm:spPr/>
    </dgm:pt>
    <dgm:pt modelId="{11211A68-0603-4D17-B264-14ACD7BE9664}" type="pres">
      <dgm:prSet presAssocID="{7BB74E68-229F-4BD6-830B-ECE9FA59E8F9}" presName="rootComposite" presStyleCnt="0"/>
      <dgm:spPr/>
    </dgm:pt>
    <dgm:pt modelId="{30C9F35B-B769-4C94-929E-0CC4BB9D11AA}" type="pres">
      <dgm:prSet presAssocID="{7BB74E68-229F-4BD6-830B-ECE9FA59E8F9}" presName="rootText" presStyleLbl="node2" presStyleIdx="0" presStyleCnt="3" custScaleY="1392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9D0A04-9FC5-400C-9464-B6E08C00E8B7}" type="pres">
      <dgm:prSet presAssocID="{7BB74E68-229F-4BD6-830B-ECE9FA59E8F9}" presName="rootConnector" presStyleLbl="node2" presStyleIdx="0" presStyleCnt="3"/>
      <dgm:spPr/>
      <dgm:t>
        <a:bodyPr/>
        <a:lstStyle/>
        <a:p>
          <a:endParaRPr lang="ru-RU"/>
        </a:p>
      </dgm:t>
    </dgm:pt>
    <dgm:pt modelId="{58DAFE67-254A-494A-882F-95FB69FFBF1B}" type="pres">
      <dgm:prSet presAssocID="{7BB74E68-229F-4BD6-830B-ECE9FA59E8F9}" presName="hierChild4" presStyleCnt="0"/>
      <dgm:spPr/>
    </dgm:pt>
    <dgm:pt modelId="{01D890BD-8A78-429A-A2DB-376A4C05D7BD}" type="pres">
      <dgm:prSet presAssocID="{7BB74E68-229F-4BD6-830B-ECE9FA59E8F9}" presName="hierChild5" presStyleCnt="0"/>
      <dgm:spPr/>
    </dgm:pt>
    <dgm:pt modelId="{5BA1CD1E-5214-4E5C-9A4F-7928ABB905F4}" type="pres">
      <dgm:prSet presAssocID="{DFA45BAB-630A-44C3-A74E-E77B590894EC}" presName="Name37" presStyleLbl="parChTrans1D2" presStyleIdx="1" presStyleCnt="3"/>
      <dgm:spPr/>
      <dgm:t>
        <a:bodyPr/>
        <a:lstStyle/>
        <a:p>
          <a:endParaRPr lang="ru-RU"/>
        </a:p>
      </dgm:t>
    </dgm:pt>
    <dgm:pt modelId="{7C0F25FB-98B4-435B-87B6-2B1196C2D9CA}" type="pres">
      <dgm:prSet presAssocID="{944AC683-420E-41A1-AF8F-024B37214B58}" presName="hierRoot2" presStyleCnt="0">
        <dgm:presLayoutVars>
          <dgm:hierBranch val="init"/>
        </dgm:presLayoutVars>
      </dgm:prSet>
      <dgm:spPr/>
    </dgm:pt>
    <dgm:pt modelId="{BC12388F-CE60-41DF-954E-21880230AF1B}" type="pres">
      <dgm:prSet presAssocID="{944AC683-420E-41A1-AF8F-024B37214B58}" presName="rootComposite" presStyleCnt="0"/>
      <dgm:spPr/>
    </dgm:pt>
    <dgm:pt modelId="{CA918C68-B207-4DE8-93DD-6AF0A3CD6B25}" type="pres">
      <dgm:prSet presAssocID="{944AC683-420E-41A1-AF8F-024B37214B58}" presName="rootText" presStyleLbl="node2" presStyleIdx="1" presStyleCnt="3" custScaleY="146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B85CF9-DAC5-44BB-8D9B-970BF0416E4A}" type="pres">
      <dgm:prSet presAssocID="{944AC683-420E-41A1-AF8F-024B37214B58}" presName="rootConnector" presStyleLbl="node2" presStyleIdx="1" presStyleCnt="3"/>
      <dgm:spPr/>
      <dgm:t>
        <a:bodyPr/>
        <a:lstStyle/>
        <a:p>
          <a:endParaRPr lang="ru-RU"/>
        </a:p>
      </dgm:t>
    </dgm:pt>
    <dgm:pt modelId="{37B58E8E-F5BD-4088-9345-07A12F1306BA}" type="pres">
      <dgm:prSet presAssocID="{944AC683-420E-41A1-AF8F-024B37214B58}" presName="hierChild4" presStyleCnt="0"/>
      <dgm:spPr/>
    </dgm:pt>
    <dgm:pt modelId="{F61460B8-0181-4DAF-9121-D82B535B2BB6}" type="pres">
      <dgm:prSet presAssocID="{944AC683-420E-41A1-AF8F-024B37214B58}" presName="hierChild5" presStyleCnt="0"/>
      <dgm:spPr/>
    </dgm:pt>
    <dgm:pt modelId="{CC530EDC-0B56-4A69-8617-27A7C0DD97D0}" type="pres">
      <dgm:prSet presAssocID="{82773F8B-532C-42F5-B096-D0BAE9117764}" presName="Name37" presStyleLbl="parChTrans1D2" presStyleIdx="2" presStyleCnt="3"/>
      <dgm:spPr/>
      <dgm:t>
        <a:bodyPr/>
        <a:lstStyle/>
        <a:p>
          <a:endParaRPr lang="ru-RU"/>
        </a:p>
      </dgm:t>
    </dgm:pt>
    <dgm:pt modelId="{14AC9751-9301-49E3-A6FC-199FA84AC9A3}" type="pres">
      <dgm:prSet presAssocID="{9C296F18-BCCC-4298-8CB3-9E3C06CD0B92}" presName="hierRoot2" presStyleCnt="0">
        <dgm:presLayoutVars>
          <dgm:hierBranch val="init"/>
        </dgm:presLayoutVars>
      </dgm:prSet>
      <dgm:spPr/>
    </dgm:pt>
    <dgm:pt modelId="{4137F7A3-1A86-4D99-8CF1-2DA12889CDA8}" type="pres">
      <dgm:prSet presAssocID="{9C296F18-BCCC-4298-8CB3-9E3C06CD0B92}" presName="rootComposite" presStyleCnt="0"/>
      <dgm:spPr/>
    </dgm:pt>
    <dgm:pt modelId="{39D70A0A-5BFC-42E0-A2D3-54588311D9CB}" type="pres">
      <dgm:prSet presAssocID="{9C296F18-BCCC-4298-8CB3-9E3C06CD0B92}" presName="rootText" presStyleLbl="node2" presStyleIdx="2" presStyleCnt="3" custScaleY="146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A8E3E9-17AF-426E-A63E-F57A23A1A9F8}" type="pres">
      <dgm:prSet presAssocID="{9C296F18-BCCC-4298-8CB3-9E3C06CD0B92}" presName="rootConnector" presStyleLbl="node2" presStyleIdx="2" presStyleCnt="3"/>
      <dgm:spPr/>
      <dgm:t>
        <a:bodyPr/>
        <a:lstStyle/>
        <a:p>
          <a:endParaRPr lang="ru-RU"/>
        </a:p>
      </dgm:t>
    </dgm:pt>
    <dgm:pt modelId="{E113A1A1-7BBF-4FB0-ACDA-B0D272B779B3}" type="pres">
      <dgm:prSet presAssocID="{9C296F18-BCCC-4298-8CB3-9E3C06CD0B92}" presName="hierChild4" presStyleCnt="0"/>
      <dgm:spPr/>
    </dgm:pt>
    <dgm:pt modelId="{F9FDDC13-1D99-48C5-8ED5-8ADFDFC6009F}" type="pres">
      <dgm:prSet presAssocID="{9C296F18-BCCC-4298-8CB3-9E3C06CD0B92}" presName="hierChild5" presStyleCnt="0"/>
      <dgm:spPr/>
    </dgm:pt>
    <dgm:pt modelId="{B1D3DF7A-275C-4978-A01C-67D045A940E0}" type="pres">
      <dgm:prSet presAssocID="{382E8743-F792-4D28-9D9F-C1B601ABAFB5}" presName="hierChild3" presStyleCnt="0"/>
      <dgm:spPr/>
    </dgm:pt>
  </dgm:ptLst>
  <dgm:cxnLst>
    <dgm:cxn modelId="{7E1AA408-0501-4805-B830-578EC1831DE8}" type="presOf" srcId="{9C296F18-BCCC-4298-8CB3-9E3C06CD0B92}" destId="{39D70A0A-5BFC-42E0-A2D3-54588311D9CB}" srcOrd="0" destOrd="0" presId="urn:microsoft.com/office/officeart/2005/8/layout/orgChart1"/>
    <dgm:cxn modelId="{7F5F8A26-D331-4380-826B-702CE5331CDD}" type="presOf" srcId="{944AC683-420E-41A1-AF8F-024B37214B58}" destId="{ABB85CF9-DAC5-44BB-8D9B-970BF0416E4A}" srcOrd="1" destOrd="0" presId="urn:microsoft.com/office/officeart/2005/8/layout/orgChart1"/>
    <dgm:cxn modelId="{F3901652-A3EB-4C46-B70D-A1CC2058F426}" type="presOf" srcId="{3E78F8F4-A80D-45EA-83A3-2FB90F725657}" destId="{784CCA3D-3FC9-462A-A6BC-CAD5CCDEC27B}" srcOrd="0" destOrd="0" presId="urn:microsoft.com/office/officeart/2005/8/layout/orgChart1"/>
    <dgm:cxn modelId="{5AE38777-A265-464E-BB63-35F85083B939}" srcId="{382E8743-F792-4D28-9D9F-C1B601ABAFB5}" destId="{7BB74E68-229F-4BD6-830B-ECE9FA59E8F9}" srcOrd="0" destOrd="0" parTransId="{7D0AD58E-9162-4E90-A1BB-15F87DE76976}" sibTransId="{AB7A8532-6690-4426-AEEB-4EE4554FDCFA}"/>
    <dgm:cxn modelId="{3A74B8B5-7F6E-4EF0-84A5-1FEF36AD189A}" type="presOf" srcId="{9C296F18-BCCC-4298-8CB3-9E3C06CD0B92}" destId="{A3A8E3E9-17AF-426E-A63E-F57A23A1A9F8}" srcOrd="1" destOrd="0" presId="urn:microsoft.com/office/officeart/2005/8/layout/orgChart1"/>
    <dgm:cxn modelId="{2A817562-3455-4235-BD60-3C0D1ABE857C}" type="presOf" srcId="{382E8743-F792-4D28-9D9F-C1B601ABAFB5}" destId="{AF77297C-0E8B-4F1F-B560-61C7B8504BF2}" srcOrd="0" destOrd="0" presId="urn:microsoft.com/office/officeart/2005/8/layout/orgChart1"/>
    <dgm:cxn modelId="{729E011E-FA63-4D43-963C-A5050378549B}" type="presOf" srcId="{382E8743-F792-4D28-9D9F-C1B601ABAFB5}" destId="{4D02D797-9C70-4122-A4CE-5ADD7CA2139C}" srcOrd="1" destOrd="0" presId="urn:microsoft.com/office/officeart/2005/8/layout/orgChart1"/>
    <dgm:cxn modelId="{19F3EFEC-D459-45FF-AA8E-7E1055701CD5}" type="presOf" srcId="{7BB74E68-229F-4BD6-830B-ECE9FA59E8F9}" destId="{4C9D0A04-9FC5-400C-9464-B6E08C00E8B7}" srcOrd="1" destOrd="0" presId="urn:microsoft.com/office/officeart/2005/8/layout/orgChart1"/>
    <dgm:cxn modelId="{87AFCB4A-914C-4D5C-8F18-8ABDA420BA86}" srcId="{3E78F8F4-A80D-45EA-83A3-2FB90F725657}" destId="{382E8743-F792-4D28-9D9F-C1B601ABAFB5}" srcOrd="0" destOrd="0" parTransId="{1BAA8198-9378-4D84-B9AA-639D6A465BE0}" sibTransId="{24E4ED7C-97AE-4BF4-95F3-46F9A2BB6913}"/>
    <dgm:cxn modelId="{170733BC-206B-4627-9871-A00058D0FE54}" type="presOf" srcId="{82773F8B-532C-42F5-B096-D0BAE9117764}" destId="{CC530EDC-0B56-4A69-8617-27A7C0DD97D0}" srcOrd="0" destOrd="0" presId="urn:microsoft.com/office/officeart/2005/8/layout/orgChart1"/>
    <dgm:cxn modelId="{9B432EE2-C62B-444E-BCBB-5F4C6783E30A}" type="presOf" srcId="{7D0AD58E-9162-4E90-A1BB-15F87DE76976}" destId="{1DA2F669-039C-4199-B610-40F091C99A40}" srcOrd="0" destOrd="0" presId="urn:microsoft.com/office/officeart/2005/8/layout/orgChart1"/>
    <dgm:cxn modelId="{31338F48-977C-4BC0-B690-6F82259E56CB}" srcId="{382E8743-F792-4D28-9D9F-C1B601ABAFB5}" destId="{9C296F18-BCCC-4298-8CB3-9E3C06CD0B92}" srcOrd="2" destOrd="0" parTransId="{82773F8B-532C-42F5-B096-D0BAE9117764}" sibTransId="{ACA71888-2C8B-4387-898F-7226FCF82CF3}"/>
    <dgm:cxn modelId="{892C0454-D0B5-40A6-93AA-902A0210EBFC}" type="presOf" srcId="{DFA45BAB-630A-44C3-A74E-E77B590894EC}" destId="{5BA1CD1E-5214-4E5C-9A4F-7928ABB905F4}" srcOrd="0" destOrd="0" presId="urn:microsoft.com/office/officeart/2005/8/layout/orgChart1"/>
    <dgm:cxn modelId="{A3679F92-26ED-4C0A-BF35-5FA74D58D4B0}" type="presOf" srcId="{944AC683-420E-41A1-AF8F-024B37214B58}" destId="{CA918C68-B207-4DE8-93DD-6AF0A3CD6B25}" srcOrd="0" destOrd="0" presId="urn:microsoft.com/office/officeart/2005/8/layout/orgChart1"/>
    <dgm:cxn modelId="{0FF2B8C2-BB6E-4024-A722-AD387C12B704}" type="presOf" srcId="{7BB74E68-229F-4BD6-830B-ECE9FA59E8F9}" destId="{30C9F35B-B769-4C94-929E-0CC4BB9D11AA}" srcOrd="0" destOrd="0" presId="urn:microsoft.com/office/officeart/2005/8/layout/orgChart1"/>
    <dgm:cxn modelId="{8ED05A4C-D11E-4A45-AAA1-94CA5C5AE21C}" srcId="{382E8743-F792-4D28-9D9F-C1B601ABAFB5}" destId="{944AC683-420E-41A1-AF8F-024B37214B58}" srcOrd="1" destOrd="0" parTransId="{DFA45BAB-630A-44C3-A74E-E77B590894EC}" sibTransId="{D13BBDA5-619C-40B0-A818-E4EA144B2893}"/>
    <dgm:cxn modelId="{8CF17BA3-3C45-41F5-80F0-9208E9879FD1}" type="presParOf" srcId="{784CCA3D-3FC9-462A-A6BC-CAD5CCDEC27B}" destId="{A5BB2E72-425E-40B0-97F3-0A8844676169}" srcOrd="0" destOrd="0" presId="urn:microsoft.com/office/officeart/2005/8/layout/orgChart1"/>
    <dgm:cxn modelId="{B3A84F4C-E23D-40AC-BD00-4F80E051432C}" type="presParOf" srcId="{A5BB2E72-425E-40B0-97F3-0A8844676169}" destId="{C7EDCA8F-78C5-42E5-AC94-05B04676D51F}" srcOrd="0" destOrd="0" presId="urn:microsoft.com/office/officeart/2005/8/layout/orgChart1"/>
    <dgm:cxn modelId="{9ADAB9AF-EDA4-4BE8-BA19-61F4B20780E6}" type="presParOf" srcId="{C7EDCA8F-78C5-42E5-AC94-05B04676D51F}" destId="{AF77297C-0E8B-4F1F-B560-61C7B8504BF2}" srcOrd="0" destOrd="0" presId="urn:microsoft.com/office/officeart/2005/8/layout/orgChart1"/>
    <dgm:cxn modelId="{855CE663-CD11-4B92-B5A7-099EEBB733E8}" type="presParOf" srcId="{C7EDCA8F-78C5-42E5-AC94-05B04676D51F}" destId="{4D02D797-9C70-4122-A4CE-5ADD7CA2139C}" srcOrd="1" destOrd="0" presId="urn:microsoft.com/office/officeart/2005/8/layout/orgChart1"/>
    <dgm:cxn modelId="{30371A0D-2728-45DA-8AC3-DE448619B86E}" type="presParOf" srcId="{A5BB2E72-425E-40B0-97F3-0A8844676169}" destId="{EAED24DF-F606-459E-A2AA-2A97CBB870C2}" srcOrd="1" destOrd="0" presId="urn:microsoft.com/office/officeart/2005/8/layout/orgChart1"/>
    <dgm:cxn modelId="{23178B98-7C1E-4B99-9F18-9D6D664BF4D1}" type="presParOf" srcId="{EAED24DF-F606-459E-A2AA-2A97CBB870C2}" destId="{1DA2F669-039C-4199-B610-40F091C99A40}" srcOrd="0" destOrd="0" presId="urn:microsoft.com/office/officeart/2005/8/layout/orgChart1"/>
    <dgm:cxn modelId="{D4C9FD02-7308-4F82-9415-21E50454E17B}" type="presParOf" srcId="{EAED24DF-F606-459E-A2AA-2A97CBB870C2}" destId="{57A95D41-3F30-4815-8E10-A0B07F4383B2}" srcOrd="1" destOrd="0" presId="urn:microsoft.com/office/officeart/2005/8/layout/orgChart1"/>
    <dgm:cxn modelId="{0457465D-8D45-4D63-807F-3AFF481A2F9B}" type="presParOf" srcId="{57A95D41-3F30-4815-8E10-A0B07F4383B2}" destId="{11211A68-0603-4D17-B264-14ACD7BE9664}" srcOrd="0" destOrd="0" presId="urn:microsoft.com/office/officeart/2005/8/layout/orgChart1"/>
    <dgm:cxn modelId="{A71CCD2B-1787-4BC1-97E0-34E27D0DD33E}" type="presParOf" srcId="{11211A68-0603-4D17-B264-14ACD7BE9664}" destId="{30C9F35B-B769-4C94-929E-0CC4BB9D11AA}" srcOrd="0" destOrd="0" presId="urn:microsoft.com/office/officeart/2005/8/layout/orgChart1"/>
    <dgm:cxn modelId="{83FAE9DB-124C-4598-B8F7-53ADDD178D06}" type="presParOf" srcId="{11211A68-0603-4D17-B264-14ACD7BE9664}" destId="{4C9D0A04-9FC5-400C-9464-B6E08C00E8B7}" srcOrd="1" destOrd="0" presId="urn:microsoft.com/office/officeart/2005/8/layout/orgChart1"/>
    <dgm:cxn modelId="{AD62B2F4-E2FF-4A89-92F9-A827FDDD1124}" type="presParOf" srcId="{57A95D41-3F30-4815-8E10-A0B07F4383B2}" destId="{58DAFE67-254A-494A-882F-95FB69FFBF1B}" srcOrd="1" destOrd="0" presId="urn:microsoft.com/office/officeart/2005/8/layout/orgChart1"/>
    <dgm:cxn modelId="{99591F18-CA17-499D-B0B6-76E6A0EBCF6A}" type="presParOf" srcId="{57A95D41-3F30-4815-8E10-A0B07F4383B2}" destId="{01D890BD-8A78-429A-A2DB-376A4C05D7BD}" srcOrd="2" destOrd="0" presId="urn:microsoft.com/office/officeart/2005/8/layout/orgChart1"/>
    <dgm:cxn modelId="{8A71DB24-B7B5-40B5-8D0E-A41B419FD6CD}" type="presParOf" srcId="{EAED24DF-F606-459E-A2AA-2A97CBB870C2}" destId="{5BA1CD1E-5214-4E5C-9A4F-7928ABB905F4}" srcOrd="2" destOrd="0" presId="urn:microsoft.com/office/officeart/2005/8/layout/orgChart1"/>
    <dgm:cxn modelId="{AB3F607E-71ED-4404-925F-50F5E085F7DB}" type="presParOf" srcId="{EAED24DF-F606-459E-A2AA-2A97CBB870C2}" destId="{7C0F25FB-98B4-435B-87B6-2B1196C2D9CA}" srcOrd="3" destOrd="0" presId="urn:microsoft.com/office/officeart/2005/8/layout/orgChart1"/>
    <dgm:cxn modelId="{A54944D6-89A3-40CD-AEF3-F61B6CD13DD9}" type="presParOf" srcId="{7C0F25FB-98B4-435B-87B6-2B1196C2D9CA}" destId="{BC12388F-CE60-41DF-954E-21880230AF1B}" srcOrd="0" destOrd="0" presId="urn:microsoft.com/office/officeart/2005/8/layout/orgChart1"/>
    <dgm:cxn modelId="{3A921D79-6346-4FCE-859D-ADDBA34907AF}" type="presParOf" srcId="{BC12388F-CE60-41DF-954E-21880230AF1B}" destId="{CA918C68-B207-4DE8-93DD-6AF0A3CD6B25}" srcOrd="0" destOrd="0" presId="urn:microsoft.com/office/officeart/2005/8/layout/orgChart1"/>
    <dgm:cxn modelId="{289D2ED3-EA37-4286-B789-CB51527BE3C3}" type="presParOf" srcId="{BC12388F-CE60-41DF-954E-21880230AF1B}" destId="{ABB85CF9-DAC5-44BB-8D9B-970BF0416E4A}" srcOrd="1" destOrd="0" presId="urn:microsoft.com/office/officeart/2005/8/layout/orgChart1"/>
    <dgm:cxn modelId="{40FE9D14-2215-4490-B19F-6F5BBB6DE1B2}" type="presParOf" srcId="{7C0F25FB-98B4-435B-87B6-2B1196C2D9CA}" destId="{37B58E8E-F5BD-4088-9345-07A12F1306BA}" srcOrd="1" destOrd="0" presId="urn:microsoft.com/office/officeart/2005/8/layout/orgChart1"/>
    <dgm:cxn modelId="{9394B6B4-405E-4FFF-B7CD-6E55086C97EF}" type="presParOf" srcId="{7C0F25FB-98B4-435B-87B6-2B1196C2D9CA}" destId="{F61460B8-0181-4DAF-9121-D82B535B2BB6}" srcOrd="2" destOrd="0" presId="urn:microsoft.com/office/officeart/2005/8/layout/orgChart1"/>
    <dgm:cxn modelId="{3BAA1E3E-5960-4032-ACC9-840BADF93190}" type="presParOf" srcId="{EAED24DF-F606-459E-A2AA-2A97CBB870C2}" destId="{CC530EDC-0B56-4A69-8617-27A7C0DD97D0}" srcOrd="4" destOrd="0" presId="urn:microsoft.com/office/officeart/2005/8/layout/orgChart1"/>
    <dgm:cxn modelId="{B3FB608E-782C-46C6-92D8-134A849FFF1B}" type="presParOf" srcId="{EAED24DF-F606-459E-A2AA-2A97CBB870C2}" destId="{14AC9751-9301-49E3-A6FC-199FA84AC9A3}" srcOrd="5" destOrd="0" presId="urn:microsoft.com/office/officeart/2005/8/layout/orgChart1"/>
    <dgm:cxn modelId="{B4238E0B-30E3-4F49-A5BA-6368C4FB0201}" type="presParOf" srcId="{14AC9751-9301-49E3-A6FC-199FA84AC9A3}" destId="{4137F7A3-1A86-4D99-8CF1-2DA12889CDA8}" srcOrd="0" destOrd="0" presId="urn:microsoft.com/office/officeart/2005/8/layout/orgChart1"/>
    <dgm:cxn modelId="{FAFB09B6-6970-4123-9476-B574EA702C86}" type="presParOf" srcId="{4137F7A3-1A86-4D99-8CF1-2DA12889CDA8}" destId="{39D70A0A-5BFC-42E0-A2D3-54588311D9CB}" srcOrd="0" destOrd="0" presId="urn:microsoft.com/office/officeart/2005/8/layout/orgChart1"/>
    <dgm:cxn modelId="{015CE035-F3A5-4448-A809-C8B19CFE2D6C}" type="presParOf" srcId="{4137F7A3-1A86-4D99-8CF1-2DA12889CDA8}" destId="{A3A8E3E9-17AF-426E-A63E-F57A23A1A9F8}" srcOrd="1" destOrd="0" presId="urn:microsoft.com/office/officeart/2005/8/layout/orgChart1"/>
    <dgm:cxn modelId="{A4A692DE-61BD-4D1D-A7FA-FE176004A365}" type="presParOf" srcId="{14AC9751-9301-49E3-A6FC-199FA84AC9A3}" destId="{E113A1A1-7BBF-4FB0-ACDA-B0D272B779B3}" srcOrd="1" destOrd="0" presId="urn:microsoft.com/office/officeart/2005/8/layout/orgChart1"/>
    <dgm:cxn modelId="{4A28BC18-595A-47C7-B006-1E33E45DA279}" type="presParOf" srcId="{14AC9751-9301-49E3-A6FC-199FA84AC9A3}" destId="{F9FDDC13-1D99-48C5-8ED5-8ADFDFC6009F}" srcOrd="2" destOrd="0" presId="urn:microsoft.com/office/officeart/2005/8/layout/orgChart1"/>
    <dgm:cxn modelId="{37CA8314-8A8B-4297-BC60-1D35DCE73C24}" type="presParOf" srcId="{A5BB2E72-425E-40B0-97F3-0A8844676169}" destId="{B1D3DF7A-275C-4978-A01C-67D045A940E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30EDC-0B56-4A69-8617-27A7C0DD97D0}">
      <dsp:nvSpPr>
        <dsp:cNvPr id="0" name=""/>
        <dsp:cNvSpPr/>
      </dsp:nvSpPr>
      <dsp:spPr>
        <a:xfrm>
          <a:off x="3186354" y="1844826"/>
          <a:ext cx="2254368" cy="391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627"/>
              </a:lnTo>
              <a:lnTo>
                <a:pt x="2254368" y="195627"/>
              </a:lnTo>
              <a:lnTo>
                <a:pt x="2254368" y="391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1CD1E-5214-4E5C-9A4F-7928ABB905F4}">
      <dsp:nvSpPr>
        <dsp:cNvPr id="0" name=""/>
        <dsp:cNvSpPr/>
      </dsp:nvSpPr>
      <dsp:spPr>
        <a:xfrm>
          <a:off x="3140634" y="1844826"/>
          <a:ext cx="91440" cy="391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1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2F669-039C-4199-B610-40F091C99A40}">
      <dsp:nvSpPr>
        <dsp:cNvPr id="0" name=""/>
        <dsp:cNvSpPr/>
      </dsp:nvSpPr>
      <dsp:spPr>
        <a:xfrm>
          <a:off x="931985" y="1844826"/>
          <a:ext cx="2254368" cy="391254"/>
        </a:xfrm>
        <a:custGeom>
          <a:avLst/>
          <a:gdLst/>
          <a:ahLst/>
          <a:cxnLst/>
          <a:rect l="0" t="0" r="0" b="0"/>
          <a:pathLst>
            <a:path>
              <a:moveTo>
                <a:pt x="2254368" y="0"/>
              </a:moveTo>
              <a:lnTo>
                <a:pt x="2254368" y="195627"/>
              </a:lnTo>
              <a:lnTo>
                <a:pt x="0" y="195627"/>
              </a:lnTo>
              <a:lnTo>
                <a:pt x="0" y="391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297C-0E8B-4F1F-B560-61C7B8504BF2}">
      <dsp:nvSpPr>
        <dsp:cNvPr id="0" name=""/>
        <dsp:cNvSpPr/>
      </dsp:nvSpPr>
      <dsp:spPr>
        <a:xfrm>
          <a:off x="1705559" y="458921"/>
          <a:ext cx="2961588" cy="1385905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Проект развивающего дошкольного образования</a:t>
          </a:r>
          <a:endParaRPr lang="ru-RU" sz="1800" kern="1200" dirty="0">
            <a:solidFill>
              <a:srgbClr val="C00000"/>
            </a:solidFill>
          </a:endParaRPr>
        </a:p>
      </dsp:txBody>
      <dsp:txXfrm>
        <a:off x="1705559" y="458921"/>
        <a:ext cx="2961588" cy="1385905"/>
      </dsp:txXfrm>
    </dsp:sp>
    <dsp:sp modelId="{30C9F35B-B769-4C94-929E-0CC4BB9D11AA}">
      <dsp:nvSpPr>
        <dsp:cNvPr id="0" name=""/>
        <dsp:cNvSpPr/>
      </dsp:nvSpPr>
      <dsp:spPr>
        <a:xfrm>
          <a:off x="427" y="2236080"/>
          <a:ext cx="1863114" cy="1296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Учет культурно-исторического и психологического своеобразия детства</a:t>
          </a:r>
          <a:endParaRPr lang="ru-RU" sz="1500" kern="1200" dirty="0"/>
        </a:p>
      </dsp:txBody>
      <dsp:txXfrm>
        <a:off x="427" y="2236080"/>
        <a:ext cx="1863114" cy="1296988"/>
      </dsp:txXfrm>
    </dsp:sp>
    <dsp:sp modelId="{CA918C68-B207-4DE8-93DD-6AF0A3CD6B25}">
      <dsp:nvSpPr>
        <dsp:cNvPr id="0" name=""/>
        <dsp:cNvSpPr/>
      </dsp:nvSpPr>
      <dsp:spPr>
        <a:xfrm>
          <a:off x="2254796" y="2236080"/>
          <a:ext cx="1863114" cy="1368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Опора на принципы междисциплинарного подхода</a:t>
          </a:r>
          <a:endParaRPr lang="ru-RU" sz="1500" kern="1200" dirty="0"/>
        </a:p>
      </dsp:txBody>
      <dsp:txXfrm>
        <a:off x="2254796" y="2236080"/>
        <a:ext cx="1863114" cy="1368998"/>
      </dsp:txXfrm>
    </dsp:sp>
    <dsp:sp modelId="{39D70A0A-5BFC-42E0-A2D3-54588311D9CB}">
      <dsp:nvSpPr>
        <dsp:cNvPr id="0" name=""/>
        <dsp:cNvSpPr/>
      </dsp:nvSpPr>
      <dsp:spPr>
        <a:xfrm>
          <a:off x="4509165" y="2236080"/>
          <a:ext cx="1863114" cy="1368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Дошкольный возраст – исходное звено целостной системы непрерывного развивающего образования</a:t>
          </a:r>
          <a:endParaRPr lang="ru-RU" sz="1500" kern="1200" dirty="0"/>
        </a:p>
      </dsp:txBody>
      <dsp:txXfrm>
        <a:off x="4509165" y="2236080"/>
        <a:ext cx="1863114" cy="1368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B9C82-4C28-4C4E-892F-F528D18C9AFD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76EE-0A78-4ABC-9A78-551F5737D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641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72B5-9CAA-49BB-ADA9-733671B3AB1D}" type="datetimeFigureOut">
              <a:rPr lang="ru-RU" smtClean="0"/>
              <a:pPr/>
              <a:t>18.05.2016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297C-843D-43A6-A432-65C9F9264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55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14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B400E5-C239-4198-AE25-8BA5784A6A70}" type="slidenum">
              <a:rPr lang="ru-RU" smtClean="0">
                <a:solidFill>
                  <a:srgbClr val="000000"/>
                </a:solidFill>
              </a:rPr>
              <a:pPr/>
              <a:t>2</a:t>
            </a:fld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39=5-10</a:t>
            </a: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3025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обнаруживает себя тревожная тенденция – фактическое разрушение взрослыми необыденного мира детских игр, сказок, фантазий. Некоторые из них уже давно превращены взрослыми в элемент массовой индустрии детских развлечений (телевидение, компьютерные игры, сетевые среды и т.д.), другие – в прикладное средство достижения неких дидактических целей (тренаж, обучение через игру и сказку). И в первом, и во втором случае у детей притупляется не только естественное переживание чудесности, но и элементарное чувство новизны при соприкосновении со сферой необыденного, развивается так называемый бытовизм в его восприятии. Бытовизм проявляется, например, в стремлении некоторых дошкольников интерпретировать сказочные события в утилитарных категориях здравого смысла (это даже поощряется взрослыми – ведь дети начинают смотреть на мир их глазами). Сказка перестала восприниматься детьми как чудо и таинство, а игра – как событие.</a:t>
            </a:r>
          </a:p>
          <a:p>
            <a:r>
              <a:rPr lang="ru-RU" dirty="0" smtClean="0"/>
              <a:t>«Принцип </a:t>
            </a:r>
            <a:r>
              <a:rPr lang="ru-RU" dirty="0" err="1" smtClean="0"/>
              <a:t>необыденности</a:t>
            </a:r>
            <a:r>
              <a:rPr lang="ru-RU" dirty="0" smtClean="0"/>
              <a:t>» имеет шанс стать одним из основных принципов современной дошкольной педагогики. Он позволяет наметить вектор движения от педагогики повседневности к педагогике развития.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8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753C11-745E-4F45-B411-FE114854B177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latin typeface="Arial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6= 3_4_2</a:t>
            </a: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01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753C11-745E-4F45-B411-FE114854B177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latin typeface="Arial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6= 3_4_2</a:t>
            </a: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0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56D0E4-A567-4475-8772-0EF058B45ABF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latin typeface="Arial" charset="0"/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6= 3_4_2</a:t>
            </a: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77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F2A02-2743-4E47-912E-ACE6759A79B1}" type="slidenum">
              <a:rPr lang="ru-RU" smtClean="0">
                <a:latin typeface="Arial" pitchFamily="34" charset="0"/>
              </a:rPr>
              <a:pPr/>
              <a:t>26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6= 3_4_2</a:t>
            </a:r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1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654982-ECE3-4B5B-8E77-B72776F88895}" type="datetime1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04735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355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FD4-C34C-408C-90A3-E4D108ADFA87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исунок 2"/>
          <p:cNvSpPr>
            <a:spLocks noGrp="1"/>
          </p:cNvSpPr>
          <p:nvPr>
            <p:ph type="pic" idx="13"/>
          </p:nvPr>
        </p:nvSpPr>
        <p:spPr>
          <a:xfrm>
            <a:off x="323528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4716016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92357-040F-4250-A89A-774A8915ED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89FF-C488-4330-89BA-6B8DC53F0BE9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2B8708-D45F-4B89-B047-EC7B00E0CFD2}" type="datetime1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C647-B502-47F2-B896-5CE1E04EC7F7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1F40-1874-4F64-B44F-20A15D634CB1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C10C-38E3-437F-9E9F-5F0FBF4DE2E7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0340" y="1265637"/>
            <a:ext cx="4615916" cy="3461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D0FC-C1F1-489B-B61D-C32AA09ED968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9F7D-DDB0-4D63-942B-73224E08081F}" type="datetime1">
              <a:rPr lang="ru-RU" smtClean="0"/>
              <a:pPr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9532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0" y="6748988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gif"/><Relationship Id="rId18" Type="http://schemas.openxmlformats.org/officeDocument/2006/relationships/image" Target="../media/image57.png"/><Relationship Id="rId3" Type="http://schemas.openxmlformats.org/officeDocument/2006/relationships/image" Target="../media/image42.jpeg"/><Relationship Id="rId21" Type="http://schemas.openxmlformats.org/officeDocument/2006/relationships/image" Target="../media/image60.png"/><Relationship Id="rId7" Type="http://schemas.openxmlformats.org/officeDocument/2006/relationships/image" Target="../media/image32.png"/><Relationship Id="rId12" Type="http://schemas.openxmlformats.org/officeDocument/2006/relationships/image" Target="../media/image51.gif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gif"/><Relationship Id="rId24" Type="http://schemas.openxmlformats.org/officeDocument/2006/relationships/image" Target="../media/image63.jpeg"/><Relationship Id="rId5" Type="http://schemas.openxmlformats.org/officeDocument/2006/relationships/image" Target="../media/image30.png"/><Relationship Id="rId15" Type="http://schemas.openxmlformats.org/officeDocument/2006/relationships/image" Target="../media/image54.png"/><Relationship Id="rId23" Type="http://schemas.openxmlformats.org/officeDocument/2006/relationships/image" Target="../media/image62.jpeg"/><Relationship Id="rId10" Type="http://schemas.openxmlformats.org/officeDocument/2006/relationships/image" Target="../media/image49.gif"/><Relationship Id="rId19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48.gif"/><Relationship Id="rId14" Type="http://schemas.openxmlformats.org/officeDocument/2006/relationships/image" Target="../media/image53.jpeg"/><Relationship Id="rId22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42.jpeg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64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4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gif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bruch.ru/index.php?id=8&amp;n=90&amp;r=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jpeg"/><Relationship Id="rId3" Type="http://schemas.openxmlformats.org/officeDocument/2006/relationships/image" Target="../media/image18.png"/><Relationship Id="rId21" Type="http://schemas.openxmlformats.org/officeDocument/2006/relationships/image" Target="../media/image36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10" Type="http://schemas.openxmlformats.org/officeDocument/2006/relationships/image" Target="../media/image25.png"/><Relationship Id="rId19" Type="http://schemas.openxmlformats.org/officeDocument/2006/relationships/image" Target="../media/image34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95536" y="1701186"/>
            <a:ext cx="8280920" cy="2376264"/>
          </a:xfrm>
        </p:spPr>
        <p:txBody>
          <a:bodyPr>
            <a:noAutofit/>
          </a:bodyPr>
          <a:lstStyle/>
          <a:p>
            <a:r>
              <a:rPr lang="ru-RU" dirty="0" smtClean="0"/>
              <a:t>Образовательное пространство программы дошкольного образования«Тропинки»: традиции, инновации, перспективы </a:t>
            </a:r>
            <a:endParaRPr lang="ru-RU" dirty="0"/>
          </a:p>
        </p:txBody>
      </p:sp>
      <p:pic>
        <p:nvPicPr>
          <p:cNvPr id="5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104" y="6060488"/>
            <a:ext cx="7272300" cy="64487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03848" y="3936640"/>
            <a:ext cx="5616624" cy="1688604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.Н. Ерофеева, ведущий методист </a:t>
            </a:r>
          </a:p>
          <a:p>
            <a:pPr>
              <a:spcBef>
                <a:spcPct val="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Центра дошкольного и начального образования Объединенной издательской группы </a:t>
            </a:r>
          </a:p>
          <a:p>
            <a:pPr>
              <a:spcBef>
                <a:spcPct val="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«ДРОФА – ВЕНТАНА-ГРАФ»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773" y="5088768"/>
            <a:ext cx="2952092" cy="720080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2016-2017 учебный год</a:t>
            </a: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6" descr="2FON_08.jpg"/>
          <p:cNvPicPr>
            <a:picLocks noChangeAspect="1"/>
          </p:cNvPicPr>
          <p:nvPr/>
        </p:nvPicPr>
        <p:blipFill>
          <a:blip r:embed="rId2" cstate="print"/>
          <a:srcRect l="25000"/>
          <a:stretch>
            <a:fillRect/>
          </a:stretch>
        </p:blipFill>
        <p:spPr bwMode="auto">
          <a:xfrm>
            <a:off x="3635896" y="584684"/>
            <a:ext cx="53594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67644" y="33265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культуры общения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908720"/>
            <a:ext cx="4572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+mn-lt"/>
              </a:rPr>
              <a:t>«</a:t>
            </a:r>
            <a:r>
              <a:rPr lang="ru-RU" sz="1600" b="1" dirty="0">
                <a:latin typeface="+mn-lt"/>
              </a:rPr>
              <a:t>Современные технологии эффективной социализации ребенка в дошкольной образовательной организации» </a:t>
            </a:r>
            <a:endParaRPr lang="en-US" sz="1600" b="1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+mn-lt"/>
              </a:rPr>
              <a:t>Методическое </a:t>
            </a:r>
            <a:r>
              <a:rPr lang="ru-RU" sz="1600" dirty="0">
                <a:latin typeface="+mn-lt"/>
              </a:rPr>
              <a:t>пособие для </a:t>
            </a:r>
            <a:r>
              <a:rPr lang="ru-RU" sz="1600" dirty="0" smtClean="0">
                <a:latin typeface="+mn-lt"/>
              </a:rPr>
              <a:t>педагога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Авторы Н.П. Гришаева</a:t>
            </a:r>
            <a:r>
              <a:rPr lang="ru-RU" sz="1200" b="1" i="1" dirty="0" smtClean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12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Л.М. Струкова</a:t>
            </a:r>
            <a:endParaRPr lang="ru-RU" sz="1600" b="1" dirty="0">
              <a:solidFill>
                <a:srgbClr val="C00000"/>
              </a:solidFill>
              <a:latin typeface="Bookman Old Style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latin typeface="+mn-lt"/>
              </a:rPr>
              <a:t>    </a:t>
            </a:r>
            <a:endParaRPr lang="ru-RU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57092"/>
            <a:ext cx="1445747" cy="181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vgf.ru/Portals/0/Images/Proekty/3086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168860"/>
            <a:ext cx="1188132" cy="150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2384884"/>
            <a:ext cx="41611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</a:t>
            </a:r>
            <a:r>
              <a:rPr lang="ru-RU" sz="1400" dirty="0"/>
              <a:t>систему </a:t>
            </a:r>
            <a:r>
              <a:rPr lang="ru-RU" sz="1400" dirty="0" smtClean="0"/>
              <a:t>образовательного пространства ОП  </a:t>
            </a:r>
            <a:r>
              <a:rPr lang="ru-RU" sz="1400" dirty="0"/>
              <a:t>«Тропинки» включены </a:t>
            </a:r>
            <a:r>
              <a:rPr lang="ru-RU" sz="1400" dirty="0" smtClean="0"/>
              <a:t>современные </a:t>
            </a:r>
            <a:r>
              <a:rPr lang="ru-RU" sz="1400" dirty="0"/>
              <a:t>технологии социализации ребёнка-дошкольника, </a:t>
            </a:r>
            <a:r>
              <a:rPr lang="ru-RU" sz="1400" dirty="0" smtClean="0"/>
              <a:t>направленные на развитие </a:t>
            </a:r>
            <a:r>
              <a:rPr lang="ru-RU" sz="1400" dirty="0"/>
              <a:t>у него </a:t>
            </a:r>
            <a:r>
              <a:rPr lang="ru-RU" sz="1400" dirty="0" err="1" smtClean="0"/>
              <a:t>саморегуляции</a:t>
            </a:r>
            <a:r>
              <a:rPr lang="ru-RU" sz="1400" dirty="0" smtClean="0"/>
              <a:t> </a:t>
            </a:r>
            <a:r>
              <a:rPr lang="ru-RU" sz="1400" dirty="0"/>
              <a:t>поведения, </a:t>
            </a:r>
            <a:r>
              <a:rPr lang="ru-RU" sz="1400" dirty="0" smtClean="0"/>
              <a:t>самостоятельности, инициативности, ответственности </a:t>
            </a:r>
            <a:r>
              <a:rPr lang="ru-RU" sz="1400" dirty="0"/>
              <a:t>– </a:t>
            </a:r>
            <a:r>
              <a:rPr lang="ru-RU" sz="1400" dirty="0" smtClean="0"/>
              <a:t>качеств, необходимых </a:t>
            </a:r>
            <a:r>
              <a:rPr lang="ru-RU" sz="1400" dirty="0"/>
              <a:t>не только для успешной адаптации и обучения в школе, но и для жизни в современном </a:t>
            </a:r>
            <a:r>
              <a:rPr lang="ru-RU" sz="1400" dirty="0" smtClean="0"/>
              <a:t>обществе.</a:t>
            </a:r>
            <a:endParaRPr lang="ru-RU" sz="1400" b="0" i="1" dirty="0"/>
          </a:p>
        </p:txBody>
      </p:sp>
      <p:pic>
        <p:nvPicPr>
          <p:cNvPr id="18434" name="Picture 2" descr="https://apf.mail.ru/cgi-bin/readmsg/3456_100.jpg?id=14599516330000000668%3B0%3B2&amp;x-email=t_sav%40mail.ru&amp;exif=1&amp;bs=1623905&amp;bl=1742294&amp;ct=image%2Fjpeg&amp;cn=3456_100.jpg&amp;cte=bina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972" y="3681028"/>
            <a:ext cx="1302966" cy="186070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08004" y="872716"/>
            <a:ext cx="4356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«Тропинка в экономику» </a:t>
            </a:r>
            <a:r>
              <a:rPr lang="ru-RU" dirty="0" smtClean="0"/>
              <a:t>Программа, методические рекомендации, конспекты занятий с детьми. Дидактические материалы для занятий с детьми 5-7 лет 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Авторы   А.Д.Шатова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0132" y="3969060"/>
            <a:ext cx="3132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«Здравствуй русская сторонка»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Программа музейного воспитания в детском саду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Авторы   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И.И.Наседкина</a:t>
            </a:r>
            <a:endParaRPr lang="ru-RU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Р.М. Абрамова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8436" name="Picture 4" descr="https://www.vgf.ru/Portals/0/Images/Proekty/3087_2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492896"/>
            <a:ext cx="1076908" cy="1399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6" descr="2FON_08.jpg"/>
          <p:cNvPicPr>
            <a:picLocks noChangeAspect="1"/>
          </p:cNvPicPr>
          <p:nvPr/>
        </p:nvPicPr>
        <p:blipFill>
          <a:blip r:embed="rId2" cstate="print"/>
          <a:srcRect l="25000"/>
          <a:stretch>
            <a:fillRect/>
          </a:stretch>
        </p:blipFill>
        <p:spPr bwMode="auto">
          <a:xfrm>
            <a:off x="3635896" y="584684"/>
            <a:ext cx="53594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03648" y="3103"/>
            <a:ext cx="5976664" cy="640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90500" indent="-1905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47700" indent="-1905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4900" indent="-1905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1905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9300" indent="-1905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6500" indent="-1905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700" indent="-1905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0900" indent="-1905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8100" indent="-1905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endParaRPr lang="ru-RU" sz="2400" b="0" dirty="0"/>
          </a:p>
          <a:p>
            <a:r>
              <a:rPr lang="ru-RU" sz="1800" dirty="0" smtClean="0"/>
              <a:t>Направления </a:t>
            </a:r>
            <a:r>
              <a:rPr lang="ru-RU" sz="1800" dirty="0"/>
              <a:t>социального развития детей в ДОО</a:t>
            </a:r>
            <a:r>
              <a:rPr lang="ru-RU" sz="1800" dirty="0" smtClean="0"/>
              <a:t>:</a:t>
            </a:r>
            <a:endParaRPr lang="en-US" sz="1800" dirty="0" smtClean="0"/>
          </a:p>
          <a:p>
            <a:endParaRPr lang="ru-RU" sz="1800" dirty="0"/>
          </a:p>
          <a:p>
            <a:pPr>
              <a:buFont typeface="Arial" pitchFamily="34" charset="0"/>
              <a:buChar char="•"/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норм и правил общения детей со взрослыми и друг другом. Развитие коммуникативных навыков жизни в коллективе;</a:t>
            </a:r>
          </a:p>
          <a:p>
            <a:pPr>
              <a:buFont typeface="Arial" pitchFamily="34" charset="0"/>
              <a:buChar char="•"/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Развитие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умения коллективно трудиться и получать от этого удовольствие;</a:t>
            </a:r>
          </a:p>
          <a:p>
            <a:pPr>
              <a:buFont typeface="Arial" pitchFamily="34" charset="0"/>
              <a:buChar char="•"/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Освоение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детьми на начальном уровне социальных ролей: </a:t>
            </a:r>
            <a:endParaRPr lang="ru-RU" sz="16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– член коллектива, </a:t>
            </a:r>
            <a:endParaRPr lang="ru-RU" sz="16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– член семьи, </a:t>
            </a:r>
            <a:endParaRPr lang="ru-RU" sz="16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– мальчик или девочка; </a:t>
            </a:r>
            <a:endParaRPr lang="ru-RU" sz="1600" b="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– москвич или житель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, где находится ДОО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 		</a:t>
            </a: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– житель России, я – житель Земли, я – часть Мироздания, 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сущностное проживание и самоопределение в этих ролях.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способности к принятию собственных решений – на основе уверенности в себе, осознанности нравственного выбора и приобретенного социального опыта, развитых навыков </a:t>
            </a:r>
            <a:r>
              <a:rPr lang="ru-RU" sz="16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 поведения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b="0" u="sng" dirty="0" smtClean="0">
                <a:latin typeface="Times New Roman" pitchFamily="18" charset="0"/>
                <a:cs typeface="Times New Roman" pitchFamily="18" charset="0"/>
              </a:rPr>
              <a:t>БАЗОЙ ФУНДАМЕТАЛЬНОГО  РАЗВИТИЯ СОЦИАЛЬНЫХ НАВЫКОВ У РЕБЁНКА СЛУЖИТ РАЗВИТИЕ У НЕГО </a:t>
            </a:r>
            <a:r>
              <a:rPr lang="ru-RU" sz="1800" b="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800" b="0" u="sng" dirty="0" smtClean="0">
                <a:latin typeface="Times New Roman" pitchFamily="18" charset="0"/>
                <a:cs typeface="Times New Roman" pitchFamily="18" charset="0"/>
              </a:rPr>
              <a:t> ПОВЕДЕНИЯ.</a:t>
            </a:r>
            <a:endParaRPr lang="ru-RU" sz="1800" b="0" u="sng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40223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Рисунок 16" descr="2FON_08.jpg"/>
          <p:cNvPicPr>
            <a:picLocks noChangeAspect="1"/>
          </p:cNvPicPr>
          <p:nvPr/>
        </p:nvPicPr>
        <p:blipFill>
          <a:blip r:embed="rId3" cstate="print"/>
          <a:srcRect l="25000"/>
          <a:stretch>
            <a:fillRect/>
          </a:stretch>
        </p:blipFill>
        <p:spPr bwMode="auto">
          <a:xfrm>
            <a:off x="5256076" y="2708920"/>
            <a:ext cx="38879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Рисунок 11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4663" y="6034088"/>
            <a:ext cx="83502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4" name="Text Box 2"/>
          <p:cNvSpPr txBox="1">
            <a:spLocks noChangeArrowheads="1"/>
          </p:cNvSpPr>
          <p:nvPr/>
        </p:nvSpPr>
        <p:spPr bwMode="auto">
          <a:xfrm>
            <a:off x="1295636" y="2276872"/>
            <a:ext cx="3708411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овладение </a:t>
            </a:r>
            <a:r>
              <a:rPr lang="ru-RU" sz="1600" dirty="0"/>
              <a:t>речью как </a:t>
            </a:r>
            <a:r>
              <a:rPr lang="ru-RU" sz="1600" dirty="0" smtClean="0"/>
              <a:t>средством</a:t>
            </a:r>
          </a:p>
          <a:p>
            <a:r>
              <a:rPr lang="ru-RU" sz="1600" dirty="0" smtClean="0"/>
              <a:t>  общения </a:t>
            </a:r>
            <a:r>
              <a:rPr lang="ru-RU" sz="1600" dirty="0"/>
              <a:t>и культуры;</a:t>
            </a:r>
          </a:p>
          <a:p>
            <a:r>
              <a:rPr lang="ru-RU" sz="1600" dirty="0" smtClean="0"/>
              <a:t>- обогащение </a:t>
            </a:r>
            <a:r>
              <a:rPr lang="ru-RU" sz="1600" dirty="0"/>
              <a:t>активного словаря;</a:t>
            </a:r>
          </a:p>
          <a:p>
            <a:pPr>
              <a:buFontTx/>
              <a:buChar char="-"/>
            </a:pPr>
            <a:r>
              <a:rPr lang="ru-RU" sz="1600" dirty="0" smtClean="0"/>
              <a:t> развитие </a:t>
            </a:r>
            <a:r>
              <a:rPr lang="ru-RU" sz="1600" dirty="0"/>
              <a:t>связной, </a:t>
            </a:r>
            <a:r>
              <a:rPr lang="ru-RU" sz="1600" dirty="0" smtClean="0"/>
              <a:t>грамматически</a:t>
            </a:r>
          </a:p>
          <a:p>
            <a:r>
              <a:rPr lang="ru-RU" sz="1600" dirty="0" smtClean="0"/>
              <a:t>  правильной </a:t>
            </a:r>
            <a:r>
              <a:rPr lang="ru-RU" sz="1600" dirty="0"/>
              <a:t>диалогической </a:t>
            </a:r>
            <a:endParaRPr lang="ru-RU" sz="1600" dirty="0" smtClean="0"/>
          </a:p>
          <a:p>
            <a:r>
              <a:rPr lang="ru-RU" sz="1600" dirty="0" smtClean="0"/>
              <a:t>  и </a:t>
            </a:r>
            <a:r>
              <a:rPr lang="ru-RU" sz="1600" dirty="0"/>
              <a:t>монологической речи;</a:t>
            </a:r>
          </a:p>
          <a:p>
            <a:r>
              <a:rPr lang="ru-RU" sz="1600" dirty="0" smtClean="0"/>
              <a:t>- развитие </a:t>
            </a:r>
            <a:r>
              <a:rPr lang="ru-RU" sz="1600" dirty="0"/>
              <a:t>речевого творчества;</a:t>
            </a:r>
          </a:p>
          <a:p>
            <a:pPr>
              <a:buFontTx/>
              <a:buChar char="-"/>
            </a:pPr>
            <a:r>
              <a:rPr lang="ru-RU" sz="1600" dirty="0" smtClean="0"/>
              <a:t> развитие </a:t>
            </a:r>
            <a:r>
              <a:rPr lang="ru-RU" sz="1600" dirty="0"/>
              <a:t>звуковой и </a:t>
            </a:r>
            <a:r>
              <a:rPr lang="ru-RU" sz="1600" dirty="0" smtClean="0"/>
              <a:t>интонационной</a:t>
            </a:r>
          </a:p>
          <a:p>
            <a:r>
              <a:rPr lang="ru-RU" sz="1600" dirty="0" smtClean="0"/>
              <a:t> культуры </a:t>
            </a:r>
            <a:r>
              <a:rPr lang="ru-RU" sz="1600" dirty="0"/>
              <a:t>речи, фонематического слуха;</a:t>
            </a:r>
          </a:p>
          <a:p>
            <a:r>
              <a:rPr lang="ru-RU" sz="1600" dirty="0" smtClean="0"/>
              <a:t>- знакомство </a:t>
            </a:r>
            <a:r>
              <a:rPr lang="ru-RU" sz="1600" dirty="0"/>
              <a:t>с книжной культурой;</a:t>
            </a:r>
          </a:p>
          <a:p>
            <a:r>
              <a:rPr lang="ru-RU" sz="1600" dirty="0" smtClean="0"/>
              <a:t>- формирование </a:t>
            </a:r>
            <a:r>
              <a:rPr lang="ru-RU" sz="1600" dirty="0"/>
              <a:t>звуковой аналитико-синтетической активности</a:t>
            </a:r>
          </a:p>
          <a:p>
            <a:endParaRPr lang="ru-RU" sz="1400" i="1" dirty="0"/>
          </a:p>
          <a:p>
            <a:endParaRPr lang="ru-RU" sz="1400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107504" y="3212976"/>
            <a:ext cx="1764196" cy="2952328"/>
            <a:chOff x="431540" y="1700808"/>
            <a:chExt cx="2592288" cy="4488545"/>
          </a:xfrm>
        </p:grpSpPr>
        <p:pic>
          <p:nvPicPr>
            <p:cNvPr id="379910" name="Picture 6" descr="140_2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1540" y="1700808"/>
              <a:ext cx="737325" cy="1016802"/>
            </a:xfrm>
            <a:prstGeom prst="rect">
              <a:avLst/>
            </a:prstGeom>
            <a:ln w="12700">
              <a:solidFill>
                <a:srgbClr val="FFFF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9911" name="Picture 7" descr="400_2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548" y="4113076"/>
              <a:ext cx="677501" cy="924149"/>
            </a:xfrm>
            <a:prstGeom prst="rect">
              <a:avLst/>
            </a:prstGeom>
            <a:ln w="12700">
              <a:solidFill>
                <a:srgbClr val="FFFF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9912" name="Picture 8" descr="414_2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1540" y="2888940"/>
              <a:ext cx="756084" cy="1042671"/>
            </a:xfrm>
            <a:prstGeom prst="rect">
              <a:avLst/>
            </a:prstGeom>
            <a:ln w="12700">
              <a:solidFill>
                <a:srgbClr val="FFFF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9913" name="Picture 9" descr="402_2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9552" y="5265204"/>
              <a:ext cx="677501" cy="924149"/>
            </a:xfrm>
            <a:prstGeom prst="rect">
              <a:avLst/>
            </a:prstGeom>
            <a:ln w="12700">
              <a:solidFill>
                <a:srgbClr val="FFFF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0" name="Picture 2" descr="https://www.vgf.ru/Portals/0/Images/Proekty/401_200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03648" y="4113076"/>
              <a:ext cx="736029" cy="956837"/>
            </a:xfrm>
            <a:prstGeom prst="rect">
              <a:avLst/>
            </a:prstGeom>
            <a:noFill/>
          </p:spPr>
        </p:pic>
        <p:pic>
          <p:nvPicPr>
            <p:cNvPr id="2052" name="Picture 4" descr="https://www.vgf.ru/Portals/0/Images/Proekty/404_200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67644" y="5229200"/>
              <a:ext cx="730012" cy="945366"/>
            </a:xfrm>
            <a:prstGeom prst="rect">
              <a:avLst/>
            </a:prstGeom>
            <a:noFill/>
          </p:spPr>
        </p:pic>
        <p:pic>
          <p:nvPicPr>
            <p:cNvPr id="2054" name="Picture 6" descr="https://www.vgf.ru/Portals/0/Images/Proekty/1202_200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67744" y="5157192"/>
              <a:ext cx="756084" cy="982909"/>
            </a:xfrm>
            <a:prstGeom prst="rect">
              <a:avLst/>
            </a:prstGeom>
            <a:noFill/>
          </p:spPr>
        </p:pic>
        <p:pic>
          <p:nvPicPr>
            <p:cNvPr id="2056" name="Picture 8" descr="https://www.vgf.ru/Portals/0/Images/Proekty/146_200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331640" y="1700808"/>
              <a:ext cx="762100" cy="990731"/>
            </a:xfrm>
            <a:prstGeom prst="rect">
              <a:avLst/>
            </a:prstGeom>
            <a:noFill/>
          </p:spPr>
        </p:pic>
        <p:pic>
          <p:nvPicPr>
            <p:cNvPr id="2058" name="Picture 10" descr="https://www.vgf.ru/Portals/0/Images/Proekty/415_200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67644" y="2924944"/>
              <a:ext cx="737714" cy="959029"/>
            </a:xfrm>
            <a:prstGeom prst="rect">
              <a:avLst/>
            </a:prstGeom>
            <a:noFill/>
          </p:spPr>
        </p:pic>
      </p:grpSp>
      <p:pic>
        <p:nvPicPr>
          <p:cNvPr id="2062" name="Picture 14" descr="http://pimg.mycdn.me/getImage?photoId=16115830623034369&amp;type=SHARE_WEB&amp;mt=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1540" y="1232756"/>
            <a:ext cx="759399" cy="87570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367644" y="15263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культуры речи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536" y="764704"/>
            <a:ext cx="2988332" cy="140415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7624" y="1124744"/>
            <a:ext cx="2700300" cy="1152128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85000" lnSpcReduction="2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развития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baseline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речи</a:t>
            </a:r>
            <a:r>
              <a:rPr lang="ru-RU" sz="2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дошкольников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3-7 лет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9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Автор О.С. УШАКОВА</a:t>
            </a: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6076" y="1088740"/>
            <a:ext cx="3348372" cy="1116124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77500" lnSpcReduction="2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«ПОДГОТОВКА к обучению грамоте</a:t>
            </a: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детей 4-7 лет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Автор Л.Е. </a:t>
            </a:r>
            <a:r>
              <a:rPr lang="ru-RU" sz="2000" b="1" dirty="0" err="1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Журова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2063" name="Picture 12"/>
          <p:cNvPicPr>
            <a:picLocks noChangeAspect="1" noChangeArrowheads="1"/>
          </p:cNvPicPr>
          <p:nvPr/>
        </p:nvPicPr>
        <p:blipFill>
          <a:blip r:embed="rId15" cstate="print"/>
          <a:srcRect l="33307" r="9237" b="13189"/>
          <a:stretch>
            <a:fillRect/>
          </a:stretch>
        </p:blipFill>
        <p:spPr bwMode="auto">
          <a:xfrm>
            <a:off x="4185258" y="1160748"/>
            <a:ext cx="1070817" cy="9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Rectangle 3"/>
          <p:cNvSpPr>
            <a:spLocks noChangeArrowheads="1"/>
          </p:cNvSpPr>
          <p:nvPr/>
        </p:nvSpPr>
        <p:spPr bwMode="auto">
          <a:xfrm>
            <a:off x="4968044" y="2515660"/>
            <a:ext cx="3240360" cy="290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533400" lvl="0" indent="-533400">
              <a:spcBef>
                <a:spcPct val="20000"/>
              </a:spcBef>
              <a:defRPr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- формирование предпосылок </a:t>
            </a:r>
          </a:p>
          <a:p>
            <a:pPr marL="533400" lvl="0" indent="-533400">
              <a:spcBef>
                <a:spcPct val="20000"/>
              </a:spcBef>
              <a:defRPr/>
            </a:pPr>
            <a:r>
              <a:rPr lang="ru-RU" sz="1600" dirty="0" smtClean="0">
                <a:latin typeface="+mj-lt"/>
              </a:rPr>
              <a:t>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к овладению чтением и письмом: </a:t>
            </a:r>
          </a:p>
          <a:p>
            <a:pPr marL="533400" lvl="0" indent="-533400">
              <a:spcBef>
                <a:spcPct val="20000"/>
              </a:spcBef>
              <a:defRPr/>
            </a:pPr>
            <a:r>
              <a:rPr lang="ru-RU" altLang="ru-RU" sz="1600" dirty="0" smtClean="0"/>
              <a:t>- развитие </a:t>
            </a:r>
            <a:r>
              <a:rPr lang="ru-RU" altLang="ru-RU" sz="1600" dirty="0" err="1" smtClean="0"/>
              <a:t>слухо-речевой</a:t>
            </a:r>
            <a:r>
              <a:rPr lang="ru-RU" altLang="ru-RU" sz="1600" dirty="0" smtClean="0"/>
              <a:t> памяти, </a:t>
            </a:r>
          </a:p>
          <a:p>
            <a:pPr marL="533400" lvl="0" indent="-533400">
              <a:spcBef>
                <a:spcPct val="20000"/>
              </a:spcBef>
              <a:defRPr/>
            </a:pPr>
            <a:r>
              <a:rPr lang="ru-RU" altLang="ru-RU" sz="1600" dirty="0" smtClean="0"/>
              <a:t>- развитие зрительного восприятия</a:t>
            </a:r>
          </a:p>
          <a:p>
            <a:pPr marL="533400" lvl="0" indent="-533400">
              <a:spcBef>
                <a:spcPct val="20000"/>
              </a:spcBef>
              <a:defRPr/>
            </a:pPr>
            <a:r>
              <a:rPr lang="ru-RU" altLang="ru-RU" sz="1600" dirty="0" smtClean="0"/>
              <a:t>- пространственного восприятия, </a:t>
            </a:r>
          </a:p>
          <a:p>
            <a:pPr marL="533400" lvl="0" indent="-533400">
              <a:spcBef>
                <a:spcPct val="20000"/>
              </a:spcBef>
              <a:defRPr/>
            </a:pPr>
            <a:r>
              <a:rPr lang="ru-RU" altLang="ru-RU" sz="1600" dirty="0" smtClean="0"/>
              <a:t>- зрительно-моторной координации, </a:t>
            </a:r>
          </a:p>
          <a:p>
            <a:pPr marL="533400" lvl="0" indent="-533400">
              <a:spcBef>
                <a:spcPct val="20000"/>
              </a:spcBef>
              <a:defRPr/>
            </a:pPr>
            <a:r>
              <a:rPr lang="ru-RU" altLang="ru-RU" sz="1600" dirty="0" smtClean="0"/>
              <a:t>  общей и мелкой моторики, </a:t>
            </a:r>
          </a:p>
          <a:p>
            <a:pPr marL="533400" lvl="0" indent="-533400">
              <a:spcBef>
                <a:spcPct val="20000"/>
              </a:spcBef>
              <a:defRPr/>
            </a:pPr>
            <a:r>
              <a:rPr lang="ru-RU" altLang="ru-RU" sz="1600" dirty="0" smtClean="0"/>
              <a:t>- наглядно-образного мышления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31" name="Рисунок 30" descr="1931_200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236296" y="4869160"/>
            <a:ext cx="820189" cy="591352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3377_200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327990" y="3402342"/>
            <a:ext cx="683739" cy="1012775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 descr="3085_200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460318" y="5553236"/>
            <a:ext cx="646841" cy="961477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 descr="3074_200.gi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192180" y="5553236"/>
            <a:ext cx="644966" cy="955848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 descr="2071_200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325753" y="4472893"/>
            <a:ext cx="652423" cy="973691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 descr="795_200.gif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897879" y="5561285"/>
            <a:ext cx="647949" cy="955849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 descr="2553_200.gif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602496" y="5556187"/>
            <a:ext cx="648695" cy="960947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1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352420" y="2348880"/>
            <a:ext cx="674046" cy="100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2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896036" y="5697252"/>
            <a:ext cx="644967" cy="95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542613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Рисунок 16" descr="2FON_08.jpg"/>
          <p:cNvPicPr>
            <a:picLocks noChangeAspect="1"/>
          </p:cNvPicPr>
          <p:nvPr/>
        </p:nvPicPr>
        <p:blipFill>
          <a:blip r:embed="rId3" cstate="print"/>
          <a:srcRect l="25000"/>
          <a:stretch>
            <a:fillRect/>
          </a:stretch>
        </p:blipFill>
        <p:spPr bwMode="auto">
          <a:xfrm>
            <a:off x="5256076" y="2708920"/>
            <a:ext cx="38879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Рисунок 11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4663" y="6034088"/>
            <a:ext cx="83502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4" name="Text Box 2"/>
          <p:cNvSpPr txBox="1">
            <a:spLocks noChangeArrowheads="1"/>
          </p:cNvSpPr>
          <p:nvPr/>
        </p:nvSpPr>
        <p:spPr bwMode="auto">
          <a:xfrm>
            <a:off x="215516" y="2816932"/>
            <a:ext cx="3708411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  <a:cs typeface="Times New Roman" panose="02020603050405020304" pitchFamily="18" charset="0"/>
              </a:rPr>
              <a:t>Обеспечение условий  для интеллектуального и личностного развития детей дошкольного возраста, развития творческих способностей, формирования  регулятивных и коммуникативных умений в игровой деятельности, взаимодействии со взрослыми и сверстниками</a:t>
            </a:r>
            <a:endParaRPr lang="ru-RU" sz="1400" i="1" dirty="0">
              <a:latin typeface="+mj-lt"/>
            </a:endParaRPr>
          </a:p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67644" y="15263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культуры познания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536" y="764704"/>
            <a:ext cx="2988332" cy="140415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9532" y="656692"/>
            <a:ext cx="3312368" cy="1368152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</a:rPr>
              <a:t>Программа </a:t>
            </a: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</a:rPr>
              <a:t>«Воображаем, думаем, играем»</a:t>
            </a: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Авторы: Н.Г. </a:t>
            </a:r>
            <a:r>
              <a:rPr kumimoji="0" lang="ru-RU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Салмина</a:t>
            </a:r>
            <a:endParaRPr lang="ru-RU" sz="1900" b="1" dirty="0" smtClean="0">
              <a:solidFill>
                <a:srgbClr val="C00000"/>
              </a:solidFill>
              <a:latin typeface="Bookman Old Style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9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              М.С. </a:t>
            </a:r>
            <a:r>
              <a:rPr lang="ru-RU" sz="1900" b="1" dirty="0" err="1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Милаева</a:t>
            </a:r>
            <a:endParaRPr lang="ru-RU" sz="1900" b="1" dirty="0" smtClean="0">
              <a:solidFill>
                <a:srgbClr val="C00000"/>
              </a:solidFill>
              <a:latin typeface="Bookman Old Style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9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              А.О. Глебова</a:t>
            </a: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0072" y="872716"/>
            <a:ext cx="3348372" cy="1116124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92500" lnSpcReduction="1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Программа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«Путешествие в мир Математики»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7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Автор М.Н. Султанова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51202" name="Picture 2" descr="http://static1.ozone.ru/multimedia/books_covers/1011827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516" y="1556792"/>
            <a:ext cx="1196864" cy="1196864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/>
        </p:nvSpPr>
        <p:spPr>
          <a:xfrm>
            <a:off x="4067944" y="2096852"/>
            <a:ext cx="42124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Разработана на основе концепции развивающего обучения;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развитие воображения – приоритетное направление образовательного процесса;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усвоение математических понятий  происходит посредством  образов, в том числе  двигательных;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реализуется  интегрированный подход в образовании;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игра (в частности двигательная) – основная форма работы;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включение исследовательской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использование </a:t>
            </a:r>
            <a:r>
              <a:rPr lang="ru-RU" sz="1600" dirty="0" err="1" smtClean="0"/>
              <a:t>здоровьесберегающих</a:t>
            </a:r>
            <a:r>
              <a:rPr lang="ru-RU" sz="1600" dirty="0" smtClean="0"/>
              <a:t> технологий</a:t>
            </a:r>
            <a:endParaRPr lang="ru-RU" sz="1600" dirty="0"/>
          </a:p>
        </p:txBody>
      </p:sp>
      <p:pic>
        <p:nvPicPr>
          <p:cNvPr id="43" name="Picture 19" descr="1359_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6396" y="4005064"/>
            <a:ext cx="870788" cy="109032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54" name="Группа 53"/>
          <p:cNvGrpSpPr/>
          <p:nvPr/>
        </p:nvGrpSpPr>
        <p:grpSpPr>
          <a:xfrm>
            <a:off x="3923928" y="5517232"/>
            <a:ext cx="1800200" cy="1126324"/>
            <a:chOff x="1367644" y="1484313"/>
            <a:chExt cx="1800200" cy="1306815"/>
          </a:xfrm>
        </p:grpSpPr>
        <p:pic>
          <p:nvPicPr>
            <p:cNvPr id="42" name="Picture 18" descr="1360_2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67644" y="1700808"/>
              <a:ext cx="777942" cy="109032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44" name="Picture 20" descr="1366_2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1700" y="1484313"/>
              <a:ext cx="740100" cy="109032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45" name="Picture 21" descr="1371_2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61205" y="1674388"/>
              <a:ext cx="706639" cy="109032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  <p:pic>
        <p:nvPicPr>
          <p:cNvPr id="46" name="Picture 22" descr="1059_2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36396" y="1592796"/>
            <a:ext cx="805333" cy="1076301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7" name="Picture 23" descr="1203_2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36396" y="2744924"/>
            <a:ext cx="865853" cy="118640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53" name="Группа 52"/>
          <p:cNvGrpSpPr/>
          <p:nvPr/>
        </p:nvGrpSpPr>
        <p:grpSpPr>
          <a:xfrm>
            <a:off x="5868144" y="5373216"/>
            <a:ext cx="2052922" cy="1115777"/>
            <a:chOff x="250826" y="4090011"/>
            <a:chExt cx="3529012" cy="1786914"/>
          </a:xfrm>
        </p:grpSpPr>
        <p:pic>
          <p:nvPicPr>
            <p:cNvPr id="48" name="Picture 24" descr="1993_2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0826" y="4090011"/>
              <a:ext cx="1135307" cy="1182225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49" name="Picture 25" descr="1756_20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01415" y="4962059"/>
              <a:ext cx="1571360" cy="914866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50" name="Picture 26" descr="1204_2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38512" y="4090011"/>
              <a:ext cx="1140545" cy="1182225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51" name="Picture 27" descr="1786_20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081460" y="4893130"/>
              <a:ext cx="1571360" cy="983795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52" name="Picture 28" descr="1877_2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26198" y="4090011"/>
              <a:ext cx="1153640" cy="1182225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2542613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0" y="1052736"/>
            <a:ext cx="8784976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Определяющим содержание программы является направленность на  формирование предпосылок  творческой деятельности у детей  через: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развитие воображения, решение игровых задач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на основе усвоения приемов и  способов;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особого построения содержания  задач с неопределенными условиями.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Формируемые умения должны  также определять становление устойчивых познавательных интересов, регулятивных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  коммуникативных умений детей.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296652"/>
            <a:ext cx="763200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Программа </a:t>
            </a:r>
            <a:b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«Воображаем. Думаем. Играем».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56945"/>
            <a:ext cx="2319952" cy="108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57192"/>
            <a:ext cx="2637015" cy="97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2091062" cy="240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77" y="4013281"/>
            <a:ext cx="2268004" cy="167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12844"/>
            <a:ext cx="81729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Программа  включает следующие разделы: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Развитие воображения; 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Развитие познавательной деятельности – формирование когнитивных умений;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Развитие  совместной игровой деятельности.</a:t>
            </a:r>
          </a:p>
          <a:p>
            <a:endParaRPr lang="ru-RU" dirty="0" smtClean="0"/>
          </a:p>
          <a:p>
            <a:r>
              <a:rPr lang="ru-RU" dirty="0" smtClean="0"/>
              <a:t>Выделение указанных разделов достаточно условно.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Особенностью программы </a:t>
            </a:r>
            <a:r>
              <a:rPr lang="ru-RU" b="1" dirty="0" smtClean="0"/>
              <a:t>является взаимосвязь всех разделов: реализация основных задач осуществляется на вариативном содержании с использованием разных средств. В  процессе решения познавательных задач, освоения конструктивной и игровой деятельности развивается продуктивное воображение, творческое мышление, происходит  личностное развитие.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2078727" cy="16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4278450"/>
            <a:ext cx="982153" cy="74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91" y="5081057"/>
            <a:ext cx="708382" cy="74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18" y="5027898"/>
            <a:ext cx="1874886" cy="128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104" y="4221088"/>
            <a:ext cx="1148288" cy="127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24" y="5354409"/>
            <a:ext cx="1230954" cy="113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179512" y="584684"/>
            <a:ext cx="8784976" cy="4715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Задания раздела «Воображаем»  способствуют развитию творческой направленности детей. Это  достигается материалом, который  требуется видоизменять.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 заданиях этого раздела дети осваивают приемы, способы развития воображения (предметизация, расширение или смена ситуативного контекста, комбинаторика, переструктурирование элементов и др.).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Игровые задания на освоение сенсорных эталонов, их практическое использование в конструктивной деятельности, нахождение знакомых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и создание новых образов из имеющихся элементов.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Групповая работа  расширяет возможности творчества, поскольку есть возможность сопоставлять разные варианты выполнения задания детьми.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Развитие воображения начинается по программе уже у детей трёх – четырёх лет. Предусмотрены задания на достраивание и создание образа, например: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«Строим (достраиваем) разные дома», «Кто, где мог спрятаться?».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14290"/>
            <a:ext cx="8686800" cy="4397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 «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Вообража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ем»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686800" cy="4397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Раздел «Думаем» (Когнитивное развитие)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8401080" cy="616931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8000" dirty="0" smtClean="0"/>
          </a:p>
          <a:p>
            <a:pPr>
              <a:buNone/>
            </a:pPr>
            <a:r>
              <a:rPr lang="ru-RU" sz="8000" b="0" dirty="0" smtClean="0"/>
              <a:t>      Умения решать познавательные задачи отрабатываются во всех  разделах программы на разном материале. </a:t>
            </a:r>
          </a:p>
          <a:p>
            <a:pPr>
              <a:buNone/>
            </a:pPr>
            <a:endParaRPr lang="ru-RU" sz="8000" b="0" dirty="0"/>
          </a:p>
          <a:p>
            <a:pPr>
              <a:buNone/>
            </a:pPr>
            <a:r>
              <a:rPr lang="ru-RU" sz="8000" b="0" dirty="0" smtClean="0"/>
              <a:t>      Набор познавательных задач достаточно широк и направлен на освоение способов и средств решения задач: </a:t>
            </a:r>
          </a:p>
          <a:p>
            <a:endParaRPr lang="ru-RU" sz="8000" b="0" dirty="0" smtClean="0"/>
          </a:p>
          <a:p>
            <a:pPr>
              <a:buNone/>
            </a:pPr>
            <a:r>
              <a:rPr lang="ru-RU" sz="8000" b="0" dirty="0" smtClean="0"/>
              <a:t>      восприятие: целостное  и компоненты – константность, </a:t>
            </a:r>
            <a:r>
              <a:rPr lang="ru-RU" sz="8000" b="0" dirty="0" err="1" smtClean="0"/>
              <a:t>фигуро</a:t>
            </a:r>
            <a:r>
              <a:rPr lang="ru-RU" sz="8000" b="0" dirty="0" smtClean="0"/>
              <a:t> - фоновые, пространственные отношения разного типа.</a:t>
            </a:r>
          </a:p>
          <a:p>
            <a:pPr>
              <a:buFontTx/>
              <a:buChar char="-"/>
            </a:pPr>
            <a:endParaRPr lang="ru-RU" sz="8000" b="0" dirty="0" smtClean="0"/>
          </a:p>
          <a:p>
            <a:pPr>
              <a:buNone/>
            </a:pPr>
            <a:r>
              <a:rPr lang="ru-RU" sz="8000" b="0" dirty="0" smtClean="0"/>
              <a:t>      мышление (образное, символическое, логическое).</a:t>
            </a:r>
          </a:p>
          <a:p>
            <a:endParaRPr lang="ru-RU" sz="8000" b="0" dirty="0" smtClean="0"/>
          </a:p>
          <a:p>
            <a:pPr>
              <a:buNone/>
            </a:pPr>
            <a:r>
              <a:rPr lang="ru-RU" sz="8000" b="0" dirty="0" smtClean="0"/>
              <a:t>      Материал включает  задания и с неопределенным набором условий («Измени фигуру», «ДОМ»).</a:t>
            </a:r>
          </a:p>
          <a:p>
            <a:endParaRPr lang="ru-RU" sz="8000" b="0" dirty="0" smtClean="0"/>
          </a:p>
          <a:p>
            <a:pPr>
              <a:buNone/>
            </a:pPr>
            <a:r>
              <a:rPr lang="ru-RU" sz="8000" b="0" dirty="0" smtClean="0"/>
              <a:t>      Общим для всех тем является - умение выделять признаки объектов (это и в заданиях на восприятие, образное и логическое мышление).</a:t>
            </a:r>
          </a:p>
          <a:p>
            <a:endParaRPr lang="ru-RU" sz="8000" b="0" dirty="0" smtClean="0"/>
          </a:p>
          <a:p>
            <a:pPr>
              <a:buNone/>
            </a:pPr>
            <a:r>
              <a:rPr lang="ru-RU" sz="8000" b="0" dirty="0" smtClean="0"/>
              <a:t>      Увеличение числа конкретных примеров не влияет на развитие –только усвоение способов. (+1)</a:t>
            </a:r>
          </a:p>
          <a:p>
            <a:endParaRPr lang="ru-RU" sz="8000" dirty="0" smtClean="0"/>
          </a:p>
          <a:p>
            <a:pPr>
              <a:buNone/>
            </a:pP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39652" y="512676"/>
            <a:ext cx="529174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«Играем»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1016733"/>
            <a:ext cx="8784976" cy="4860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РЕШЕНИЕ ПОЗНАВАТЕЛЬНЫХ ЗАДАЧ: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-развитие воображения, образного  и символического мышления, что выражается в умениях детей развивать игровые сюжеты (творческая инициатива);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-самостоятельно выбирать игровые средства для достижения результата,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-выстраивать стратегии игровых действий и др.);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ФОРМИРОВАНИЕ  РЕГУЛЯТИВНЫХ УМЕНИЙ: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-выполнять поставленную игровую задачу,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-запоминать,  удерживать и соблюдать игровые правила;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-проявлять инициативность в организации игры 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-эмоциональная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саморегуляция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(не обижаться на проигрыш и др.);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ФОРМИРОВАНИЕ КОММУНИКАТИВНЫХ  УМЕНИЙ: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-взаимодействовать с другими детьми,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-принимать позицию другого;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 выполнять совместную  игру, деятельность,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-уметь включиться в игру уже играющих детей (попросить принять в игру)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215370" cy="59046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Особенность программы по форме представления заданий:</a:t>
            </a:r>
          </a:p>
          <a:p>
            <a:endParaRPr lang="ru-RU" sz="2400" dirty="0" smtClean="0">
              <a:solidFill>
                <a:srgbClr val="FF6600"/>
              </a:solidFill>
            </a:endParaRPr>
          </a:p>
          <a:p>
            <a:r>
              <a:rPr lang="ru-RU" b="0" dirty="0" smtClean="0"/>
              <a:t> они даны в виде рисунков, простейших схем (для использования  в игровых ситуациях).</a:t>
            </a:r>
          </a:p>
          <a:p>
            <a:endParaRPr lang="ru-RU" b="0" dirty="0" smtClean="0"/>
          </a:p>
          <a:p>
            <a:r>
              <a:rPr lang="ru-RU" b="0" dirty="0" smtClean="0"/>
              <a:t>Большое число заданий включено на развитие образного, пространственного мышления, зрительно-пространственных представлений (сложная структура и длительный процесс их формирования).  </a:t>
            </a:r>
          </a:p>
          <a:p>
            <a:endParaRPr lang="ru-RU" b="0" dirty="0" smtClean="0"/>
          </a:p>
          <a:p>
            <a:r>
              <a:rPr lang="ru-RU" b="0" dirty="0" smtClean="0"/>
              <a:t>Учет в заданиях генетического порядка  освоения различных классов пространственных представлений:</a:t>
            </a:r>
          </a:p>
          <a:p>
            <a:endParaRPr lang="ru-RU" b="0" dirty="0" smtClean="0"/>
          </a:p>
          <a:p>
            <a:pPr>
              <a:buFont typeface="Arial" pitchFamily="34" charset="0"/>
              <a:buChar char="•"/>
            </a:pPr>
            <a:r>
              <a:rPr lang="ru-RU" b="0" dirty="0" smtClean="0"/>
              <a:t>топологические (закрытость, открытость фигур, внутри, вне, касание, пересечение), </a:t>
            </a:r>
          </a:p>
          <a:p>
            <a:pPr>
              <a:buFont typeface="Arial" pitchFamily="34" charset="0"/>
              <a:buChar char="•"/>
            </a:pPr>
            <a:r>
              <a:rPr lang="ru-RU" b="0" dirty="0" smtClean="0"/>
              <a:t>проективные и представления о системе координат.</a:t>
            </a:r>
            <a:endParaRPr lang="ru-RU" b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2591780" y="1088740"/>
            <a:ext cx="45370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FE8602"/>
                </a:solidFill>
              </a:rPr>
              <a:t>ДОШКОЛЬНОЕ</a:t>
            </a:r>
            <a:endParaRPr lang="en-US" sz="3200" b="1" dirty="0" smtClean="0">
              <a:solidFill>
                <a:srgbClr val="FE8602"/>
              </a:solidFill>
            </a:endParaRPr>
          </a:p>
          <a:p>
            <a:r>
              <a:rPr lang="ru-RU" sz="3200" b="1" dirty="0" smtClean="0">
                <a:solidFill>
                  <a:srgbClr val="FE8602"/>
                </a:solidFill>
              </a:rPr>
              <a:t>ОБРАЗОВАНИЕ</a:t>
            </a:r>
            <a:endParaRPr lang="ru-RU" sz="3200" dirty="0" smtClean="0">
              <a:solidFill>
                <a:srgbClr val="FE8602"/>
              </a:solidFill>
            </a:endParaRPr>
          </a:p>
        </p:txBody>
      </p:sp>
      <p:pic>
        <p:nvPicPr>
          <p:cNvPr id="4104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434975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Text Box 3"/>
          <p:cNvSpPr txBox="1">
            <a:spLocks noChangeArrowheads="1"/>
          </p:cNvSpPr>
          <p:nvPr/>
        </p:nvSpPr>
        <p:spPr bwMode="auto">
          <a:xfrm>
            <a:off x="1475656" y="3429000"/>
            <a:ext cx="4537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 smtClean="0">
                <a:solidFill>
                  <a:srgbClr val="41A62A"/>
                </a:solidFill>
              </a:rPr>
              <a:t>НАЧАЛЬНОЕ</a:t>
            </a:r>
            <a:endParaRPr lang="en-US" sz="1200" b="1" dirty="0" smtClean="0">
              <a:solidFill>
                <a:srgbClr val="41A62A"/>
              </a:solidFill>
            </a:endParaRPr>
          </a:p>
          <a:p>
            <a:r>
              <a:rPr lang="ru-RU" sz="1200" b="1" dirty="0" smtClean="0">
                <a:solidFill>
                  <a:srgbClr val="41A62A"/>
                </a:solidFill>
              </a:rPr>
              <a:t>ОБРАЗОВАНИЕ</a:t>
            </a:r>
            <a:endParaRPr lang="ru-RU" sz="1200" dirty="0" smtClean="0">
              <a:solidFill>
                <a:srgbClr val="41A62A"/>
              </a:solidFill>
            </a:endParaRPr>
          </a:p>
        </p:txBody>
      </p:sp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1461825" y="4207272"/>
            <a:ext cx="4537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 smtClean="0">
                <a:solidFill>
                  <a:srgbClr val="0076B9"/>
                </a:solidFill>
              </a:rPr>
              <a:t>ОСНОВНОЕ </a:t>
            </a:r>
            <a:r>
              <a:rPr lang="en-US" sz="1200" b="1" dirty="0" smtClean="0">
                <a:solidFill>
                  <a:srgbClr val="0076B9"/>
                </a:solidFill>
              </a:rPr>
              <a:t/>
            </a:r>
            <a:br>
              <a:rPr lang="en-US" sz="1200" b="1" dirty="0" smtClean="0">
                <a:solidFill>
                  <a:srgbClr val="0076B9"/>
                </a:solidFill>
              </a:rPr>
            </a:br>
            <a:r>
              <a:rPr lang="ru-RU" sz="1200" b="1" dirty="0" smtClean="0">
                <a:solidFill>
                  <a:srgbClr val="0076B9"/>
                </a:solidFill>
              </a:rPr>
              <a:t>ОБРАЗОВАНИЕ</a:t>
            </a:r>
            <a:endParaRPr lang="ru-RU" sz="1200" dirty="0" smtClean="0">
              <a:solidFill>
                <a:srgbClr val="0076B9"/>
              </a:solidFill>
            </a:endParaRPr>
          </a:p>
        </p:txBody>
      </p:sp>
      <p:pic>
        <p:nvPicPr>
          <p:cNvPr id="4107" name="Рисунок 12" descr="VGlogo_basi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762" y="4093508"/>
            <a:ext cx="576064" cy="57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3"/>
          <p:cNvSpPr txBox="1">
            <a:spLocks noChangeArrowheads="1"/>
          </p:cNvSpPr>
          <p:nvPr/>
        </p:nvSpPr>
        <p:spPr bwMode="auto">
          <a:xfrm>
            <a:off x="1497830" y="5029612"/>
            <a:ext cx="4537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dirty="0" smtClean="0">
                <a:solidFill>
                  <a:srgbClr val="E20072"/>
                </a:solidFill>
              </a:rPr>
              <a:t>СРЕДНЕЕ</a:t>
            </a:r>
            <a:endParaRPr lang="en-US" sz="1200" b="1" dirty="0" smtClean="0">
              <a:solidFill>
                <a:srgbClr val="E20072"/>
              </a:solidFill>
            </a:endParaRPr>
          </a:p>
          <a:p>
            <a:r>
              <a:rPr lang="ru-RU" sz="1200" b="1" dirty="0" smtClean="0">
                <a:solidFill>
                  <a:srgbClr val="E20072"/>
                </a:solidFill>
              </a:rPr>
              <a:t>ОБРАЗОВАНИЕ</a:t>
            </a:r>
            <a:endParaRPr lang="ru-RU" sz="1200" dirty="0" smtClean="0">
              <a:solidFill>
                <a:srgbClr val="E20072"/>
              </a:solidFill>
            </a:endParaRPr>
          </a:p>
        </p:txBody>
      </p:sp>
      <p:pic>
        <p:nvPicPr>
          <p:cNvPr id="4109" name="Рисунок 15" descr="VGlogo_elementar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5762" y="3301420"/>
            <a:ext cx="589894" cy="589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Рисунок 17" descr="VGlogo_preschool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596" y="1016732"/>
            <a:ext cx="1439863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Рисунок 18" descr="VGlogo_secondary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6631" y="4946467"/>
            <a:ext cx="545411" cy="54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" descr="2FON_05.jpg"/>
          <p:cNvPicPr>
            <a:picLocks noChangeAspect="1"/>
          </p:cNvPicPr>
          <p:nvPr/>
        </p:nvPicPr>
        <p:blipFill>
          <a:blip r:embed="rId8" cstate="print"/>
          <a:srcRect r="77950" b="34214"/>
          <a:stretch>
            <a:fillRect/>
          </a:stretch>
        </p:blipFill>
        <p:spPr bwMode="auto">
          <a:xfrm rot="10800000">
            <a:off x="7415808" y="2816932"/>
            <a:ext cx="1728192" cy="385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900000" sx="82000" sy="82000" algn="ctr" rotWithShape="0">
              <a:srgbClr val="000000">
                <a:alpha val="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4877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5040052" y="1304764"/>
            <a:ext cx="3636404" cy="279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100" i="1" dirty="0"/>
          </a:p>
          <a:p>
            <a:r>
              <a:rPr lang="ru-RU" sz="1600" dirty="0" smtClean="0"/>
              <a:t>-</a:t>
            </a:r>
            <a:r>
              <a:rPr lang="ru-RU" sz="1600" dirty="0"/>
              <a:t>развитие предпосылок ценностно-смыслового восприятия и понимания произведений искусства;</a:t>
            </a:r>
          </a:p>
          <a:p>
            <a:r>
              <a:rPr lang="ru-RU" sz="1600" dirty="0"/>
              <a:t>-становление эстетического отношения к окружающему миру;</a:t>
            </a:r>
          </a:p>
          <a:p>
            <a:r>
              <a:rPr lang="ru-RU" sz="1600" dirty="0"/>
              <a:t>-формирование элементарных представлений о видах искусства;</a:t>
            </a:r>
          </a:p>
          <a:p>
            <a:r>
              <a:rPr lang="ru-RU" sz="1600" dirty="0"/>
              <a:t>-восприятие музыки, художественной литературы, фольклора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endParaRPr lang="ru-RU" sz="1600" b="1" dirty="0"/>
          </a:p>
        </p:txBody>
      </p:sp>
      <p:pic>
        <p:nvPicPr>
          <p:cNvPr id="29593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08" y="2096852"/>
            <a:ext cx="920762" cy="1283023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594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516" y="692696"/>
            <a:ext cx="890153" cy="129592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506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952836"/>
            <a:ext cx="952947" cy="1243596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447764" y="260648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художественно-эстетической культуры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9692" y="4041068"/>
            <a:ext cx="5112568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ru-RU" dirty="0" smtClean="0"/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Готовятся к выпуску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ru-RU" dirty="0" smtClean="0">
                <a:solidFill>
                  <a:srgbClr val="0070C0"/>
                </a:solidFill>
              </a:rPr>
              <a:t>Программа «Цветные тропинки»</a:t>
            </a:r>
          </a:p>
          <a:p>
            <a:pPr>
              <a:lnSpc>
                <a:spcPct val="110000"/>
              </a:lnSpc>
            </a:pPr>
            <a:r>
              <a:rPr lang="ru-RU" i="1" dirty="0" smtClean="0">
                <a:solidFill>
                  <a:srgbClr val="C00000"/>
                </a:solidFill>
              </a:rPr>
              <a:t>Автор И.А. Лыкова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«Видим, понимаем, создаем»</a:t>
            </a:r>
            <a:endParaRPr lang="ru-RU" dirty="0" smtClean="0"/>
          </a:p>
          <a:p>
            <a:pPr>
              <a:lnSpc>
                <a:spcPct val="110000"/>
              </a:lnSpc>
            </a:pPr>
            <a:r>
              <a:rPr lang="ru-RU" i="1" dirty="0" smtClean="0">
                <a:solidFill>
                  <a:srgbClr val="C00000"/>
                </a:solidFill>
              </a:rPr>
              <a:t>Авторы Н.Г. </a:t>
            </a:r>
            <a:r>
              <a:rPr lang="ru-RU" i="1" dirty="0" err="1" smtClean="0">
                <a:solidFill>
                  <a:srgbClr val="C00000"/>
                </a:solidFill>
              </a:rPr>
              <a:t>Салмина</a:t>
            </a:r>
            <a:r>
              <a:rPr lang="ru-RU" i="1" dirty="0" smtClean="0">
                <a:solidFill>
                  <a:srgbClr val="C00000"/>
                </a:solidFill>
              </a:rPr>
              <a:t>, М.С. </a:t>
            </a:r>
            <a:r>
              <a:rPr lang="ru-RU" i="1" dirty="0" err="1" smtClean="0">
                <a:solidFill>
                  <a:srgbClr val="C00000"/>
                </a:solidFill>
              </a:rPr>
              <a:t>Милаева</a:t>
            </a:r>
            <a:r>
              <a:rPr lang="ru-RU" i="1" dirty="0" smtClean="0">
                <a:solidFill>
                  <a:srgbClr val="C00000"/>
                </a:solidFill>
              </a:rPr>
              <a:t>, А.О. Глебова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39652" y="1268760"/>
            <a:ext cx="3636404" cy="126014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77500" lnSpcReduction="2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«Музыкальный мир»</a:t>
            </a: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музыкальных занятий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 детьми3-7 лет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9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Авторы Т.Н. Бакланова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Г.П. Новикова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09020"/>
            <a:ext cx="1199234" cy="171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897052"/>
            <a:ext cx="1897264" cy="142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322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51809" y="554212"/>
            <a:ext cx="5254625" cy="5689600"/>
          </a:xfrm>
          <a:ln/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dirty="0"/>
              <a:t>	</a:t>
            </a:r>
            <a:endParaRPr lang="ru-RU" altLang="ru-RU" sz="1600" dirty="0"/>
          </a:p>
          <a:p>
            <a:pPr>
              <a:lnSpc>
                <a:spcPct val="80000"/>
              </a:lnSpc>
            </a:pPr>
            <a:endParaRPr lang="ru-RU" altLang="ru-RU" sz="1600" dirty="0"/>
          </a:p>
          <a:p>
            <a:pPr>
              <a:lnSpc>
                <a:spcPct val="80000"/>
              </a:lnSpc>
              <a:buNone/>
            </a:pPr>
            <a:r>
              <a:rPr lang="ru-RU" altLang="ru-RU" sz="1600" dirty="0" smtClean="0"/>
              <a:t>       Авторская </a:t>
            </a:r>
            <a:r>
              <a:rPr lang="ru-RU" altLang="ru-RU" sz="1600" dirty="0"/>
              <a:t>интегрированная программа музыкального воспитания, обучения, развития и оздоровления детей дошкольного возраста «Музыкальный мир» и ее концептуальное обоснование</a:t>
            </a:r>
            <a:r>
              <a:rPr lang="ru-RU" altLang="ru-RU" sz="1600" dirty="0" smtClean="0"/>
              <a:t>;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Char char="•"/>
            </a:pPr>
            <a:endParaRPr lang="ru-RU" altLang="ru-RU" sz="1600" dirty="0"/>
          </a:p>
          <a:p>
            <a:pPr>
              <a:lnSpc>
                <a:spcPct val="80000"/>
              </a:lnSpc>
              <a:buNone/>
            </a:pPr>
            <a:r>
              <a:rPr lang="ru-RU" altLang="ru-RU" sz="1600" dirty="0" smtClean="0"/>
              <a:t>       Примерное </a:t>
            </a:r>
            <a:r>
              <a:rPr lang="ru-RU" altLang="ru-RU" sz="1600" dirty="0"/>
              <a:t>планирование содержания занятий с детьми 3-5 и 5-7 лет</a:t>
            </a:r>
            <a:r>
              <a:rPr lang="ru-RU" altLang="ru-RU" sz="1600" dirty="0" smtClean="0"/>
              <a:t>;</a:t>
            </a:r>
          </a:p>
          <a:p>
            <a:pPr>
              <a:lnSpc>
                <a:spcPct val="80000"/>
              </a:lnSpc>
              <a:buNone/>
            </a:pPr>
            <a:endParaRPr lang="ru-RU" altLang="ru-RU" sz="1600" dirty="0"/>
          </a:p>
          <a:p>
            <a:pPr>
              <a:lnSpc>
                <a:spcPct val="80000"/>
              </a:lnSpc>
              <a:buNone/>
            </a:pPr>
            <a:r>
              <a:rPr lang="ru-RU" altLang="ru-RU" sz="1600" dirty="0" smtClean="0"/>
              <a:t>        Методические </a:t>
            </a:r>
            <a:r>
              <a:rPr lang="ru-RU" altLang="ru-RU" sz="1600" dirty="0"/>
              <a:t>рекомендации по работе с пособием «Музыкальный мир</a:t>
            </a:r>
            <a:r>
              <a:rPr lang="ru-RU" altLang="ru-RU" sz="1600" dirty="0" smtClean="0"/>
              <a:t>»;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Char char="•"/>
            </a:pPr>
            <a:endParaRPr lang="ru-RU" altLang="ru-RU" sz="1600" dirty="0"/>
          </a:p>
          <a:p>
            <a:pPr>
              <a:lnSpc>
                <a:spcPct val="80000"/>
              </a:lnSpc>
              <a:buNone/>
            </a:pPr>
            <a:r>
              <a:rPr lang="ru-RU" altLang="ru-RU" sz="1600" dirty="0" smtClean="0"/>
              <a:t>       Методические </a:t>
            </a:r>
            <a:r>
              <a:rPr lang="ru-RU" altLang="ru-RU" sz="1600" dirty="0"/>
              <a:t>материалы по музыкально-образовательной работе с дошкольниками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268760"/>
            <a:ext cx="332234" cy="35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240869"/>
            <a:ext cx="368238" cy="38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5"/>
            <a:ext cx="368238" cy="38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1" y="3609020"/>
            <a:ext cx="374805" cy="39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66" y="861934"/>
            <a:ext cx="2759143" cy="427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5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59532" y="1435684"/>
            <a:ext cx="752399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3200" b="1" i="1" dirty="0" smtClean="0">
                <a:solidFill>
                  <a:srgbClr val="CC0000"/>
                </a:solidFill>
              </a:rPr>
              <a:t>             Главная </a:t>
            </a:r>
            <a:r>
              <a:rPr lang="ru-RU" altLang="ru-RU" sz="3200" b="1" i="1" u="sng" dirty="0">
                <a:solidFill>
                  <a:srgbClr val="CC0000"/>
                </a:solidFill>
              </a:rPr>
              <a:t>цель</a:t>
            </a:r>
            <a:r>
              <a:rPr lang="ru-RU" altLang="ru-RU" sz="3200" b="1" i="1" dirty="0">
                <a:solidFill>
                  <a:srgbClr val="CC0000"/>
                </a:solidFill>
              </a:rPr>
              <a:t> программы   		«Музыкальный мир»</a:t>
            </a:r>
            <a:r>
              <a:rPr lang="ru-RU" altLang="ru-RU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altLang="ru-RU" sz="2800" b="1" spc="-150" dirty="0" smtClean="0">
                <a:solidFill>
                  <a:schemeClr val="tx2"/>
                </a:solidFill>
              </a:rPr>
              <a:t>ФОРМИРОВАНИЕ СРЕДСТВАМИ МУЗЫКАЛЬНОГО </a:t>
            </a:r>
            <a:r>
              <a:rPr lang="ru-RU" altLang="ru-RU" sz="2800" b="1" spc="-150" dirty="0">
                <a:solidFill>
                  <a:schemeClr val="tx2"/>
                </a:solidFill>
              </a:rPr>
              <a:t>ИСКУССТВА </a:t>
            </a:r>
            <a:r>
              <a:rPr lang="ru-RU" altLang="ru-RU" sz="2800" b="1" spc="-150" dirty="0" smtClean="0">
                <a:solidFill>
                  <a:schemeClr val="tx2"/>
                </a:solidFill>
              </a:rPr>
              <a:t>МУЗЫКАЛЬНОЙ </a:t>
            </a:r>
            <a:r>
              <a:rPr lang="ru-RU" altLang="ru-RU" sz="2800" b="1" spc="-150" dirty="0">
                <a:solidFill>
                  <a:schemeClr val="tx2"/>
                </a:solidFill>
              </a:rPr>
              <a:t>КУЛЬТУРЫ </a:t>
            </a:r>
            <a:r>
              <a:rPr lang="ru-RU" altLang="ru-RU" sz="2800" b="1" spc="-150" dirty="0" smtClean="0">
                <a:solidFill>
                  <a:schemeClr val="tx2"/>
                </a:solidFill>
              </a:rPr>
              <a:t>ДОШКОЛЬНИКОВ </a:t>
            </a:r>
            <a:r>
              <a:rPr lang="ru-RU" altLang="ru-RU" sz="2800" b="1" spc="-150" dirty="0">
                <a:solidFill>
                  <a:schemeClr val="tx2"/>
                </a:solidFill>
              </a:rPr>
              <a:t>КАК ЧАСТИ </a:t>
            </a:r>
            <a:r>
              <a:rPr lang="ru-RU" altLang="ru-RU" sz="2800" b="1" spc="-150" dirty="0" smtClean="0">
                <a:solidFill>
                  <a:schemeClr val="tx2"/>
                </a:solidFill>
              </a:rPr>
              <a:t>ОБЩЕЙ </a:t>
            </a:r>
            <a:r>
              <a:rPr lang="ru-RU" altLang="ru-RU" sz="2800" b="1" spc="-150" dirty="0">
                <a:solidFill>
                  <a:schemeClr val="tx2"/>
                </a:solidFill>
              </a:rPr>
              <a:t>КУЛЬТУРЫ ЛИЧНОСТИ</a:t>
            </a:r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7775575" cy="160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7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7596844" cy="54737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sz="1800" dirty="0">
                <a:latin typeface="+mj-lt"/>
              </a:rPr>
              <a:t>В основу программы </a:t>
            </a:r>
            <a:r>
              <a:rPr lang="ru-RU" altLang="ru-RU" sz="1800" dirty="0" smtClean="0">
                <a:solidFill>
                  <a:srgbClr val="CC0000"/>
                </a:solidFill>
                <a:latin typeface="+mj-lt"/>
              </a:rPr>
              <a:t>«</a:t>
            </a:r>
            <a:r>
              <a:rPr lang="ru-RU" altLang="ru-RU" sz="1800" dirty="0">
                <a:solidFill>
                  <a:srgbClr val="CC0000"/>
                </a:solidFill>
                <a:latin typeface="+mj-lt"/>
              </a:rPr>
              <a:t>Музыкальный мир»</a:t>
            </a:r>
            <a:r>
              <a:rPr lang="ru-RU" altLang="ru-RU" sz="1800" dirty="0">
                <a:latin typeface="+mj-lt"/>
              </a:rPr>
              <a:t> </a:t>
            </a:r>
          </a:p>
          <a:p>
            <a:pPr>
              <a:buNone/>
            </a:pPr>
            <a:r>
              <a:rPr lang="ru-RU" altLang="ru-RU" sz="1800" dirty="0">
                <a:latin typeface="+mj-lt"/>
              </a:rPr>
              <a:t>положена, разработанная Т.И. Баклановой </a:t>
            </a:r>
            <a:r>
              <a:rPr lang="ru-RU" altLang="ru-RU" sz="1800" dirty="0" smtClean="0">
                <a:solidFill>
                  <a:srgbClr val="CC0000"/>
                </a:solidFill>
                <a:latin typeface="+mj-lt"/>
              </a:rPr>
              <a:t>идея </a:t>
            </a:r>
            <a:r>
              <a:rPr lang="ru-RU" altLang="ru-RU" sz="1800" dirty="0" err="1" smtClean="0">
                <a:solidFill>
                  <a:srgbClr val="CC0000"/>
                </a:solidFill>
                <a:latin typeface="+mj-lt"/>
              </a:rPr>
              <a:t>поликонтекстного</a:t>
            </a:r>
            <a:r>
              <a:rPr lang="ru-RU" altLang="ru-RU" sz="1800" dirty="0" smtClean="0">
                <a:solidFill>
                  <a:srgbClr val="CC0000"/>
                </a:solidFill>
                <a:latin typeface="+mj-lt"/>
              </a:rPr>
              <a:t> </a:t>
            </a:r>
            <a:r>
              <a:rPr lang="ru-RU" altLang="ru-RU" sz="1800" dirty="0">
                <a:solidFill>
                  <a:srgbClr val="CC0000"/>
                </a:solidFill>
                <a:latin typeface="+mj-lt"/>
              </a:rPr>
              <a:t>подхода</a:t>
            </a:r>
            <a:r>
              <a:rPr lang="ru-RU" altLang="ru-RU" sz="1800" dirty="0">
                <a:latin typeface="+mj-lt"/>
              </a:rPr>
              <a:t> </a:t>
            </a:r>
          </a:p>
          <a:p>
            <a:pPr>
              <a:buNone/>
            </a:pPr>
            <a:r>
              <a:rPr lang="ru-RU" altLang="ru-RU" sz="1800" dirty="0">
                <a:latin typeface="+mj-lt"/>
              </a:rPr>
              <a:t>к </a:t>
            </a:r>
            <a:r>
              <a:rPr lang="ru-RU" altLang="ru-RU" sz="1800" dirty="0" smtClean="0">
                <a:latin typeface="+mj-lt"/>
              </a:rPr>
              <a:t>проектированию музыкально-образовательных </a:t>
            </a:r>
            <a:r>
              <a:rPr lang="ru-RU" altLang="ru-RU" sz="1800" dirty="0">
                <a:latin typeface="+mj-lt"/>
              </a:rPr>
              <a:t>систем </a:t>
            </a:r>
            <a:endParaRPr lang="ru-RU" altLang="ru-RU" sz="1800" dirty="0" smtClean="0">
              <a:latin typeface="+mj-lt"/>
            </a:endParaRPr>
          </a:p>
          <a:p>
            <a:pPr>
              <a:buNone/>
            </a:pPr>
            <a:endParaRPr lang="ru-RU" altLang="ru-RU" sz="1800" dirty="0" smtClean="0">
              <a:latin typeface="+mj-lt"/>
            </a:endParaRPr>
          </a:p>
          <a:p>
            <a:pPr>
              <a:buNone/>
            </a:pPr>
            <a:r>
              <a:rPr lang="ru-RU" altLang="ru-RU" sz="1800" dirty="0" smtClean="0">
                <a:latin typeface="+mj-lt"/>
              </a:rPr>
              <a:t>Программа  состоит из двух разделов,  в каждом из которых  несколько тематических блоков</a:t>
            </a:r>
          </a:p>
          <a:p>
            <a:pPr>
              <a:buNone/>
            </a:pPr>
            <a:endParaRPr lang="ru-RU" altLang="ru-RU" sz="1600" dirty="0"/>
          </a:p>
        </p:txBody>
      </p:sp>
      <p:pic>
        <p:nvPicPr>
          <p:cNvPr id="20486" name="Picture 6" descr="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3068960"/>
            <a:ext cx="3827463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1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956550" cy="596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116013" y="692150"/>
            <a:ext cx="6816725" cy="981075"/>
          </a:xfrm>
        </p:spPr>
        <p:txBody>
          <a:bodyPr/>
          <a:lstStyle/>
          <a:p>
            <a:pPr algn="ctr"/>
            <a:r>
              <a:rPr lang="ru-RU" altLang="ru-RU" sz="4800">
                <a:solidFill>
                  <a:srgbClr val="800000"/>
                </a:solidFill>
                <a:latin typeface="Gabriola" panose="04040605051002020D02" pitchFamily="82" charset="0"/>
              </a:rPr>
              <a:t>Структура программы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42988" y="1628775"/>
            <a:ext cx="7308850" cy="4200525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ru-RU" altLang="ru-RU" sz="2400" dirty="0"/>
              <a:t>Раздел первый</a:t>
            </a:r>
          </a:p>
          <a:p>
            <a:pPr algn="ctr">
              <a:lnSpc>
                <a:spcPct val="90000"/>
              </a:lnSpc>
              <a:buNone/>
            </a:pPr>
            <a:r>
              <a:rPr lang="ru-RU" altLang="ru-RU" sz="3200" dirty="0">
                <a:solidFill>
                  <a:srgbClr val="000066"/>
                </a:solidFill>
                <a:latin typeface="Adobe Caslon Pro Bold" pitchFamily="18" charset="0"/>
              </a:rPr>
              <a:t>МУЗЫКАЛЬНЫЕ МАРШРУТЫ</a:t>
            </a:r>
            <a:r>
              <a:rPr lang="ru-RU" altLang="ru-RU" sz="2400" dirty="0"/>
              <a:t> </a:t>
            </a:r>
          </a:p>
          <a:p>
            <a:pPr algn="ctr">
              <a:lnSpc>
                <a:spcPct val="90000"/>
              </a:lnSpc>
              <a:buNone/>
            </a:pPr>
            <a:r>
              <a:rPr lang="ru-RU" altLang="ru-RU" sz="2400" dirty="0"/>
              <a:t>(для детей 3-5 лет) </a:t>
            </a:r>
          </a:p>
          <a:p>
            <a:pPr>
              <a:lnSpc>
                <a:spcPct val="90000"/>
              </a:lnSpc>
              <a:buNone/>
            </a:pPr>
            <a:r>
              <a:rPr lang="ru-RU" altLang="ru-RU" sz="1800" i="1" dirty="0"/>
              <a:t>Тематические блоки раздела</a:t>
            </a:r>
            <a:r>
              <a:rPr lang="ru-RU" altLang="ru-RU" sz="2400" dirty="0"/>
              <a:t>:</a:t>
            </a:r>
          </a:p>
          <a:p>
            <a:pPr>
              <a:lnSpc>
                <a:spcPct val="90000"/>
              </a:lnSpc>
            </a:pPr>
            <a:r>
              <a:rPr lang="ru-RU" altLang="ru-RU" sz="2400" dirty="0"/>
              <a:t>Музыкальный мир природы</a:t>
            </a:r>
          </a:p>
          <a:p>
            <a:pPr>
              <a:lnSpc>
                <a:spcPct val="90000"/>
              </a:lnSpc>
            </a:pPr>
            <a:r>
              <a:rPr lang="ru-RU" altLang="ru-RU" sz="2400" dirty="0"/>
              <a:t>Музыкальный мир родного дома</a:t>
            </a:r>
          </a:p>
          <a:p>
            <a:pPr>
              <a:lnSpc>
                <a:spcPct val="90000"/>
              </a:lnSpc>
            </a:pPr>
            <a:r>
              <a:rPr lang="ru-RU" altLang="ru-RU" sz="2400" dirty="0"/>
              <a:t>Музыкальный мир родного города (села)</a:t>
            </a:r>
          </a:p>
          <a:p>
            <a:pPr>
              <a:lnSpc>
                <a:spcPct val="90000"/>
              </a:lnSpc>
            </a:pPr>
            <a:r>
              <a:rPr lang="ru-RU" altLang="ru-RU" sz="2400" dirty="0"/>
              <a:t>Музыкальный мир разных стран</a:t>
            </a:r>
          </a:p>
          <a:p>
            <a:pPr>
              <a:lnSpc>
                <a:spcPct val="90000"/>
              </a:lnSpc>
            </a:pPr>
            <a:r>
              <a:rPr lang="ru-RU" altLang="ru-RU" sz="2400" dirty="0"/>
              <a:t>Сказочный мир музыки</a:t>
            </a:r>
            <a:endParaRPr lang="ru-RU" altLang="ru-RU" sz="4000" dirty="0">
              <a:latin typeface="Gabriola" panose="04040605051002020D02" pitchFamily="82" charset="0"/>
            </a:endParaRPr>
          </a:p>
          <a:p>
            <a:pPr>
              <a:lnSpc>
                <a:spcPct val="90000"/>
              </a:lnSpc>
            </a:pPr>
            <a:endParaRPr lang="ru-RU" altLang="ru-RU" sz="4000" dirty="0">
              <a:latin typeface="Gabriola" panose="04040605051002020D02" pitchFamily="82" charset="0"/>
            </a:endParaRPr>
          </a:p>
        </p:txBody>
      </p:sp>
      <p:pic>
        <p:nvPicPr>
          <p:cNvPr id="31749" name="Picture 5" descr="50598337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08050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1252911300_11181889_smaylik_muzuyk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1655763" cy="10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4724400"/>
            <a:ext cx="1358900" cy="18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40668"/>
            <a:ext cx="7956550" cy="596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612" y="656692"/>
            <a:ext cx="6816725" cy="981075"/>
          </a:xfrm>
        </p:spPr>
        <p:txBody>
          <a:bodyPr/>
          <a:lstStyle/>
          <a:p>
            <a:pPr algn="ctr"/>
            <a:r>
              <a:rPr lang="ru-RU" altLang="ru-RU" sz="4800">
                <a:solidFill>
                  <a:srgbClr val="800000"/>
                </a:solidFill>
                <a:latin typeface="Gabriola" panose="04040605051002020D02" pitchFamily="82" charset="0"/>
              </a:rPr>
              <a:t>Структура программы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42988" y="1484313"/>
            <a:ext cx="7308850" cy="4679950"/>
          </a:xfrm>
        </p:spPr>
        <p:txBody>
          <a:bodyPr/>
          <a:lstStyle/>
          <a:p>
            <a:pPr algn="ctr">
              <a:buNone/>
            </a:pPr>
            <a:r>
              <a:rPr lang="ru-RU" altLang="ru-RU" dirty="0"/>
              <a:t>Раздел второй. </a:t>
            </a:r>
          </a:p>
          <a:p>
            <a:pPr algn="ctr">
              <a:buNone/>
            </a:pPr>
            <a:r>
              <a:rPr lang="ru-RU" altLang="ru-RU" sz="3200" dirty="0">
                <a:solidFill>
                  <a:srgbClr val="000066"/>
                </a:solidFill>
                <a:latin typeface="Adobe Caslon Pro Bold" pitchFamily="18" charset="0"/>
              </a:rPr>
              <a:t>МУЗЫКАЛЬНЫЕ НАХОДКИ</a:t>
            </a:r>
            <a:r>
              <a:rPr lang="ru-RU" altLang="ru-RU" dirty="0"/>
              <a:t> </a:t>
            </a:r>
          </a:p>
          <a:p>
            <a:pPr algn="ctr">
              <a:buNone/>
            </a:pPr>
            <a:r>
              <a:rPr lang="ru-RU" altLang="ru-RU" dirty="0"/>
              <a:t>(для детей </a:t>
            </a:r>
            <a:r>
              <a:rPr lang="ru-RU" altLang="ru-RU" i="1" dirty="0"/>
              <a:t>5-7 </a:t>
            </a:r>
            <a:r>
              <a:rPr lang="ru-RU" altLang="ru-RU" dirty="0"/>
              <a:t>лет) </a:t>
            </a:r>
          </a:p>
          <a:p>
            <a:pPr>
              <a:buNone/>
            </a:pPr>
            <a:r>
              <a:rPr lang="ru-RU" altLang="ru-RU" sz="2400" i="1" dirty="0" smtClean="0"/>
              <a:t>     Тематические </a:t>
            </a:r>
            <a:r>
              <a:rPr lang="ru-RU" altLang="ru-RU" sz="2400" i="1" dirty="0"/>
              <a:t>блоки раздела</a:t>
            </a:r>
            <a:r>
              <a:rPr lang="ru-RU" altLang="ru-RU" sz="2400" dirty="0"/>
              <a:t>:</a:t>
            </a:r>
          </a:p>
          <a:p>
            <a:pPr>
              <a:buNone/>
            </a:pPr>
            <a:r>
              <a:rPr lang="ru-RU" altLang="ru-RU" dirty="0"/>
              <a:t>	</a:t>
            </a:r>
            <a:r>
              <a:rPr lang="ru-RU" altLang="ru-RU" dirty="0" smtClean="0"/>
              <a:t>	Музыкальная </a:t>
            </a:r>
            <a:r>
              <a:rPr lang="ru-RU" altLang="ru-RU" dirty="0"/>
              <a:t>азбука</a:t>
            </a:r>
          </a:p>
          <a:p>
            <a:pPr>
              <a:buNone/>
            </a:pPr>
            <a:r>
              <a:rPr lang="ru-RU" altLang="ru-RU" dirty="0"/>
              <a:t>	</a:t>
            </a:r>
            <a:r>
              <a:rPr lang="ru-RU" altLang="ru-RU" dirty="0" smtClean="0"/>
              <a:t>	Музыкальный </a:t>
            </a:r>
            <a:r>
              <a:rPr lang="ru-RU" altLang="ru-RU" dirty="0"/>
              <a:t>календарь</a:t>
            </a:r>
          </a:p>
          <a:p>
            <a:pPr>
              <a:buNone/>
            </a:pPr>
            <a:r>
              <a:rPr lang="ru-RU" altLang="ru-RU" dirty="0" smtClean="0"/>
              <a:t>	</a:t>
            </a:r>
            <a:r>
              <a:rPr lang="ru-RU" altLang="ru-RU" dirty="0"/>
              <a:t>	Музыкальные часы</a:t>
            </a:r>
          </a:p>
          <a:p>
            <a:pPr>
              <a:buNone/>
            </a:pPr>
            <a:r>
              <a:rPr lang="ru-RU" altLang="ru-RU" dirty="0"/>
              <a:t>	</a:t>
            </a:r>
            <a:r>
              <a:rPr lang="ru-RU" altLang="ru-RU" dirty="0" smtClean="0"/>
              <a:t>	Музыкальный </a:t>
            </a:r>
            <a:r>
              <a:rPr lang="ru-RU" altLang="ru-RU" dirty="0"/>
              <a:t>глобус</a:t>
            </a:r>
          </a:p>
        </p:txBody>
      </p:sp>
      <p:pic>
        <p:nvPicPr>
          <p:cNvPr id="34821" name="Picture 5" descr="50598337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08050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33056"/>
            <a:ext cx="1472558" cy="20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1252911054_7f78f2b30640917605f098026d89df09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5013176"/>
            <a:ext cx="1296144" cy="138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3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3779912" y="764704"/>
            <a:ext cx="5195906" cy="533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endParaRPr lang="ru-RU" sz="1600" dirty="0" smtClean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chemeClr val="tx2"/>
                </a:solidFill>
              </a:rPr>
              <a:t>Программа 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chemeClr val="tx2"/>
                </a:solidFill>
              </a:rPr>
              <a:t>«Играйте на здоровье»</a:t>
            </a:r>
          </a:p>
          <a:p>
            <a:pPr algn="ctr">
              <a:spcBef>
                <a:spcPct val="0"/>
              </a:spcBef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Автор: </a:t>
            </a: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Л.Н. Волошина</a:t>
            </a:r>
          </a:p>
          <a:p>
            <a:pPr>
              <a:lnSpc>
                <a:spcPct val="110000"/>
              </a:lnSpc>
            </a:pP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         Т.В. Курилова</a:t>
            </a:r>
          </a:p>
          <a:p>
            <a:pPr>
              <a:lnSpc>
                <a:spcPct val="110000"/>
              </a:lnSpc>
            </a:pPr>
            <a:r>
              <a:rPr lang="ru-RU" sz="1400" dirty="0" smtClean="0"/>
              <a:t>В методическом пособии представлена авторская </a:t>
            </a:r>
          </a:p>
          <a:p>
            <a:pPr>
              <a:lnSpc>
                <a:spcPct val="110000"/>
              </a:lnSpc>
            </a:pPr>
            <a:r>
              <a:rPr lang="ru-RU" sz="1400" dirty="0" smtClean="0"/>
              <a:t>система физкультурно-оздоровительной работы в ДОО «Играйте на здоровье» и технология ее реализации.</a:t>
            </a:r>
            <a:endParaRPr lang="ru-RU" sz="1400" b="0" dirty="0"/>
          </a:p>
          <a:p>
            <a:pPr>
              <a:lnSpc>
                <a:spcPct val="110000"/>
              </a:lnSpc>
            </a:pPr>
            <a:endParaRPr lang="ru-RU" sz="1400" b="0" dirty="0" smtClean="0"/>
          </a:p>
          <a:p>
            <a:pPr>
              <a:lnSpc>
                <a:spcPct val="110000"/>
              </a:lnSpc>
            </a:pPr>
            <a:r>
              <a:rPr lang="ru-RU" sz="1400" b="0" dirty="0" smtClean="0"/>
              <a:t>Программа построена на подвижных играх и игровых упражнениях, включающих самые разнообразные двигательные действия. Авторами создана целостная</a:t>
            </a:r>
          </a:p>
          <a:p>
            <a:pPr>
              <a:lnSpc>
                <a:spcPct val="110000"/>
              </a:lnSpc>
            </a:pPr>
            <a:r>
              <a:rPr lang="ru-RU" sz="1400" b="0" dirty="0" smtClean="0"/>
              <a:t>система обучения играм с элементами спорта, доступная </a:t>
            </a:r>
          </a:p>
          <a:p>
            <a:pPr>
              <a:lnSpc>
                <a:spcPct val="110000"/>
              </a:lnSpc>
            </a:pPr>
            <a:r>
              <a:rPr lang="ru-RU" sz="1400" b="0" dirty="0" smtClean="0"/>
              <a:t>для детей и взрослых.</a:t>
            </a:r>
          </a:p>
          <a:p>
            <a:pPr>
              <a:lnSpc>
                <a:spcPct val="110000"/>
              </a:lnSpc>
            </a:pPr>
            <a:r>
              <a:rPr lang="ru-RU" sz="1400" b="0" dirty="0" smtClean="0"/>
              <a:t>Пособие адресовано воспитателям, инструкторам по физической культуре дошкольных образовательных организаций.</a:t>
            </a:r>
          </a:p>
          <a:p>
            <a:pPr>
              <a:lnSpc>
                <a:spcPct val="110000"/>
              </a:lnSpc>
            </a:pPr>
            <a:endParaRPr lang="ru-RU" sz="1400" b="0" dirty="0" smtClean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1400" b="0" dirty="0" smtClean="0">
                <a:solidFill>
                  <a:srgbClr val="C00000"/>
                </a:solidFill>
              </a:rPr>
              <a:t>Соответствует Федеральному государственному стандарту дошкольного образования.</a:t>
            </a:r>
            <a:endParaRPr lang="ru-RU" sz="1400" b="0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VG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3894" y="6034636"/>
            <a:ext cx="835824" cy="6805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9" y="1052670"/>
            <a:ext cx="3330366" cy="4569572"/>
          </a:xfrm>
          <a:prstGeom prst="rect">
            <a:avLst/>
          </a:prstGeom>
          <a:effectLst>
            <a:outerShdw blurRad="50800" dist="38100" dir="13500000" sx="101000" sy="101000" algn="b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63688" y="26064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Тропинка к  культуре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9222455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260648"/>
            <a:ext cx="7524836" cy="11881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  программы «Играйте на здоровье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664804"/>
            <a:ext cx="6732748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10000"/>
              </a:lnSpc>
              <a:buFontTx/>
              <a:buChar char="-"/>
              <a:defRPr/>
            </a:pPr>
            <a:r>
              <a:rPr lang="ru-RU" dirty="0" smtClean="0"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cs typeface="Times New Roman" panose="02020603050405020304" pitchFamily="18" charset="0"/>
              </a:rPr>
              <a:t>устойчивый интерес к играм с элементами спорта, спортивным упражнениям, желание использовать их в самостоятельной двигательной деятельности; </a:t>
            </a:r>
            <a:endParaRPr lang="ru-RU" dirty="0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ru-RU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ru-RU" dirty="0">
                <a:cs typeface="Times New Roman" panose="02020603050405020304" pitchFamily="18" charset="0"/>
              </a:rPr>
              <a:t> -обогащать двигательный опыт дошкольников </a:t>
            </a:r>
            <a:r>
              <a:rPr lang="ru-RU" dirty="0" smtClean="0">
                <a:cs typeface="Times New Roman" panose="02020603050405020304" pitchFamily="18" charset="0"/>
              </a:rPr>
              <a:t>новыми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двигательными действиями, обучать правильной </a:t>
            </a:r>
            <a:r>
              <a:rPr lang="ru-RU" dirty="0" smtClean="0">
                <a:cs typeface="Times New Roman" panose="02020603050405020304" pitchFamily="18" charset="0"/>
              </a:rPr>
              <a:t>технике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smtClean="0">
                <a:cs typeface="Times New Roman" panose="02020603050405020304" pitchFamily="18" charset="0"/>
              </a:rPr>
              <a:t>  </a:t>
            </a:r>
            <a:r>
              <a:rPr lang="ru-RU" dirty="0">
                <a:cs typeface="Times New Roman" panose="02020603050405020304" pitchFamily="18" charset="0"/>
              </a:rPr>
              <a:t>выполнения элементов спортивных игр</a:t>
            </a:r>
            <a:r>
              <a:rPr lang="ru-RU" dirty="0" smtClean="0"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lnSpc>
                <a:spcPct val="110000"/>
              </a:lnSpc>
              <a:defRPr/>
            </a:pPr>
            <a:endParaRPr lang="ru-RU" dirty="0"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buFontTx/>
              <a:buChar char="-"/>
              <a:defRPr/>
            </a:pPr>
            <a:r>
              <a:rPr lang="ru-RU" dirty="0" smtClean="0">
                <a:cs typeface="Times New Roman" panose="02020603050405020304" pitchFamily="18" charset="0"/>
              </a:rPr>
              <a:t>содействовать </a:t>
            </a:r>
            <a:r>
              <a:rPr lang="ru-RU" dirty="0">
                <a:cs typeface="Times New Roman" panose="02020603050405020304" pitchFamily="18" charset="0"/>
              </a:rPr>
              <a:t>развитию двигательных способностей; </a:t>
            </a:r>
            <a:endParaRPr lang="ru-RU" dirty="0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ru-RU" dirty="0"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buFontTx/>
              <a:buChar char="-"/>
              <a:defRPr/>
            </a:pPr>
            <a:r>
              <a:rPr lang="ru-RU" dirty="0" smtClean="0">
                <a:cs typeface="Times New Roman" panose="02020603050405020304" pitchFamily="18" charset="0"/>
              </a:rPr>
              <a:t>воспитывать </a:t>
            </a:r>
            <a:r>
              <a:rPr lang="ru-RU" dirty="0">
                <a:cs typeface="Times New Roman" panose="02020603050405020304" pitchFamily="18" charset="0"/>
              </a:rPr>
              <a:t>положительные морально-волевые качества; </a:t>
            </a:r>
            <a:endParaRPr lang="ru-RU" dirty="0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defRPr/>
            </a:pPr>
            <a:endParaRPr lang="ru-RU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ru-RU" dirty="0" smtClean="0">
                <a:cs typeface="Times New Roman" panose="02020603050405020304" pitchFamily="18" charset="0"/>
              </a:rPr>
              <a:t>-    </a:t>
            </a:r>
            <a:r>
              <a:rPr lang="ru-RU" dirty="0">
                <a:cs typeface="Times New Roman" panose="02020603050405020304" pitchFamily="18" charset="0"/>
              </a:rPr>
              <a:t>формирование привычек здорового образа жизни.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/>
          <p:cNvGrpSpPr>
            <a:grpSpLocks/>
          </p:cNvGrpSpPr>
          <p:nvPr/>
        </p:nvGrpSpPr>
        <p:grpSpPr bwMode="auto">
          <a:xfrm rot="66488">
            <a:off x="304800" y="1752600"/>
            <a:ext cx="8002588" cy="4799013"/>
            <a:chOff x="295" y="887"/>
            <a:chExt cx="5532" cy="3266"/>
          </a:xfrm>
        </p:grpSpPr>
        <p:grpSp>
          <p:nvGrpSpPr>
            <p:cNvPr id="3" name="Group 102"/>
            <p:cNvGrpSpPr>
              <a:grpSpLocks/>
            </p:cNvGrpSpPr>
            <p:nvPr/>
          </p:nvGrpSpPr>
          <p:grpSpPr bwMode="auto">
            <a:xfrm>
              <a:off x="295" y="3472"/>
              <a:ext cx="2359" cy="502"/>
              <a:chOff x="295" y="3654"/>
              <a:chExt cx="2359" cy="502"/>
            </a:xfrm>
          </p:grpSpPr>
          <p:grpSp>
            <p:nvGrpSpPr>
              <p:cNvPr id="4" name="Group 103"/>
              <p:cNvGrpSpPr>
                <a:grpSpLocks/>
              </p:cNvGrpSpPr>
              <p:nvPr/>
            </p:nvGrpSpPr>
            <p:grpSpPr bwMode="auto">
              <a:xfrm>
                <a:off x="295" y="3702"/>
                <a:ext cx="2359" cy="454"/>
                <a:chOff x="340" y="3604"/>
                <a:chExt cx="3059" cy="573"/>
              </a:xfrm>
            </p:grpSpPr>
            <p:sp>
              <p:nvSpPr>
                <p:cNvPr id="21557" name="Rectangle 104"/>
                <p:cNvSpPr>
                  <a:spLocks noChangeArrowheads="1"/>
                </p:cNvSpPr>
                <p:nvPr/>
              </p:nvSpPr>
              <p:spPr bwMode="gray">
                <a:xfrm>
                  <a:off x="340" y="3974"/>
                  <a:ext cx="2632" cy="201"/>
                </a:xfrm>
                <a:prstGeom prst="rect">
                  <a:avLst/>
                </a:prstGeom>
                <a:gradFill rotWithShape="1">
                  <a:gsLst>
                    <a:gs pos="0">
                      <a:srgbClr val="C6C600"/>
                    </a:gs>
                    <a:gs pos="50000">
                      <a:srgbClr val="FFFF00"/>
                    </a:gs>
                    <a:gs pos="100000">
                      <a:srgbClr val="C6C600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sz="1600" b="1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21558" name="Freeform 105"/>
                <p:cNvSpPr>
                  <a:spLocks/>
                </p:cNvSpPr>
                <p:nvPr/>
              </p:nvSpPr>
              <p:spPr bwMode="gray">
                <a:xfrm>
                  <a:off x="2966" y="3604"/>
                  <a:ext cx="433" cy="573"/>
                </a:xfrm>
                <a:custGeom>
                  <a:avLst/>
                  <a:gdLst>
                    <a:gd name="T0" fmla="*/ 1691 w 308"/>
                    <a:gd name="T1" fmla="*/ 436 h 444"/>
                    <a:gd name="T2" fmla="*/ 0 w 308"/>
                    <a:gd name="T3" fmla="*/ 1589 h 444"/>
                    <a:gd name="T4" fmla="*/ 0 w 308"/>
                    <a:gd name="T5" fmla="*/ 1022 h 444"/>
                    <a:gd name="T6" fmla="*/ 1691 w 308"/>
                    <a:gd name="T7" fmla="*/ 0 h 444"/>
                    <a:gd name="T8" fmla="*/ 1691 w 308"/>
                    <a:gd name="T9" fmla="*/ 436 h 4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8"/>
                    <a:gd name="T16" fmla="*/ 0 h 444"/>
                    <a:gd name="T17" fmla="*/ 308 w 308"/>
                    <a:gd name="T18" fmla="*/ 444 h 4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8" h="444">
                      <a:moveTo>
                        <a:pt x="308" y="122"/>
                      </a:moveTo>
                      <a:lnTo>
                        <a:pt x="0" y="444"/>
                      </a:lnTo>
                      <a:lnTo>
                        <a:pt x="0" y="286"/>
                      </a:lnTo>
                      <a:lnTo>
                        <a:pt x="308" y="0"/>
                      </a:lnTo>
                      <a:lnTo>
                        <a:pt x="308" y="12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6C600"/>
                    </a:gs>
                    <a:gs pos="50000">
                      <a:srgbClr val="FFFF00"/>
                    </a:gs>
                    <a:gs pos="100000">
                      <a:srgbClr val="C6C600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59" name="Freeform 106"/>
                <p:cNvSpPr>
                  <a:spLocks/>
                </p:cNvSpPr>
                <p:nvPr/>
              </p:nvSpPr>
              <p:spPr bwMode="gray">
                <a:xfrm>
                  <a:off x="341" y="3607"/>
                  <a:ext cx="3058" cy="366"/>
                </a:xfrm>
                <a:custGeom>
                  <a:avLst/>
                  <a:gdLst>
                    <a:gd name="T0" fmla="*/ 10169 w 2180"/>
                    <a:gd name="T1" fmla="*/ 1010 h 284"/>
                    <a:gd name="T2" fmla="*/ 0 w 2180"/>
                    <a:gd name="T3" fmla="*/ 1010 h 284"/>
                    <a:gd name="T4" fmla="*/ 2424 w 2180"/>
                    <a:gd name="T5" fmla="*/ 0 h 284"/>
                    <a:gd name="T6" fmla="*/ 11842 w 2180"/>
                    <a:gd name="T7" fmla="*/ 0 h 284"/>
                    <a:gd name="T8" fmla="*/ 10169 w 2180"/>
                    <a:gd name="T9" fmla="*/ 1010 h 2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80"/>
                    <a:gd name="T16" fmla="*/ 0 h 284"/>
                    <a:gd name="T17" fmla="*/ 2180 w 2180"/>
                    <a:gd name="T18" fmla="*/ 284 h 2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80" h="284">
                      <a:moveTo>
                        <a:pt x="1872" y="284"/>
                      </a:moveTo>
                      <a:lnTo>
                        <a:pt x="0" y="284"/>
                      </a:lnTo>
                      <a:lnTo>
                        <a:pt x="446" y="0"/>
                      </a:lnTo>
                      <a:lnTo>
                        <a:pt x="2180" y="0"/>
                      </a:lnTo>
                      <a:lnTo>
                        <a:pt x="1872" y="28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6C600"/>
                    </a:gs>
                    <a:gs pos="50000">
                      <a:srgbClr val="FFFF00"/>
                    </a:gs>
                    <a:gs pos="100000">
                      <a:srgbClr val="C6C600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1556" name="Text Box 107"/>
              <p:cNvSpPr txBox="1">
                <a:spLocks noChangeArrowheads="1"/>
              </p:cNvSpPr>
              <p:nvPr/>
            </p:nvSpPr>
            <p:spPr bwMode="auto">
              <a:xfrm>
                <a:off x="1108" y="3654"/>
                <a:ext cx="728" cy="3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eaLnBrk="1" hangingPunct="1">
                  <a:spcBef>
                    <a:spcPct val="50000"/>
                  </a:spcBef>
                  <a:buClr>
                    <a:schemeClr val="hlink"/>
                  </a:buClr>
                  <a:buFont typeface="Wingdings" pitchFamily="2" charset="2"/>
                  <a:buNone/>
                </a:pPr>
                <a:r>
                  <a:rPr lang="ru-RU" altLang="ru-RU" sz="3200" b="1">
                    <a:solidFill>
                      <a:srgbClr val="FF66FF"/>
                    </a:solidFill>
                    <a:latin typeface="Arial" pitchFamily="34" charset="0"/>
                  </a:rPr>
                  <a:t> </a:t>
                </a:r>
              </a:p>
            </p:txBody>
          </p:sp>
        </p:grpSp>
        <p:grpSp>
          <p:nvGrpSpPr>
            <p:cNvPr id="5" name="Group 108"/>
            <p:cNvGrpSpPr>
              <a:grpSpLocks/>
            </p:cNvGrpSpPr>
            <p:nvPr/>
          </p:nvGrpSpPr>
          <p:grpSpPr bwMode="auto">
            <a:xfrm>
              <a:off x="2699" y="887"/>
              <a:ext cx="2268" cy="547"/>
              <a:chOff x="2699" y="978"/>
              <a:chExt cx="2268" cy="547"/>
            </a:xfrm>
          </p:grpSpPr>
          <p:grpSp>
            <p:nvGrpSpPr>
              <p:cNvPr id="6" name="Group 109"/>
              <p:cNvGrpSpPr>
                <a:grpSpLocks/>
              </p:cNvGrpSpPr>
              <p:nvPr/>
            </p:nvGrpSpPr>
            <p:grpSpPr bwMode="auto">
              <a:xfrm>
                <a:off x="2699" y="981"/>
                <a:ext cx="2268" cy="544"/>
                <a:chOff x="3258" y="1259"/>
                <a:chExt cx="2106" cy="533"/>
              </a:xfrm>
            </p:grpSpPr>
            <p:sp>
              <p:nvSpPr>
                <p:cNvPr id="21552" name="Freeform 110"/>
                <p:cNvSpPr>
                  <a:spLocks/>
                </p:cNvSpPr>
                <p:nvPr/>
              </p:nvSpPr>
              <p:spPr bwMode="gray">
                <a:xfrm>
                  <a:off x="4997" y="1259"/>
                  <a:ext cx="363" cy="533"/>
                </a:xfrm>
                <a:custGeom>
                  <a:avLst/>
                  <a:gdLst>
                    <a:gd name="T0" fmla="*/ 700 w 308"/>
                    <a:gd name="T1" fmla="*/ 300 h 444"/>
                    <a:gd name="T2" fmla="*/ 0 w 308"/>
                    <a:gd name="T3" fmla="*/ 1107 h 444"/>
                    <a:gd name="T4" fmla="*/ 0 w 308"/>
                    <a:gd name="T5" fmla="*/ 713 h 444"/>
                    <a:gd name="T6" fmla="*/ 700 w 308"/>
                    <a:gd name="T7" fmla="*/ 0 h 444"/>
                    <a:gd name="T8" fmla="*/ 700 w 308"/>
                    <a:gd name="T9" fmla="*/ 300 h 4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8"/>
                    <a:gd name="T16" fmla="*/ 0 h 444"/>
                    <a:gd name="T17" fmla="*/ 308 w 308"/>
                    <a:gd name="T18" fmla="*/ 444 h 4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8" h="444">
                      <a:moveTo>
                        <a:pt x="308" y="120"/>
                      </a:moveTo>
                      <a:lnTo>
                        <a:pt x="0" y="444"/>
                      </a:lnTo>
                      <a:lnTo>
                        <a:pt x="0" y="286"/>
                      </a:lnTo>
                      <a:lnTo>
                        <a:pt x="308" y="0"/>
                      </a:lnTo>
                      <a:lnTo>
                        <a:pt x="308" y="12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5600"/>
                    </a:gs>
                    <a:gs pos="50000">
                      <a:srgbClr val="009900"/>
                    </a:gs>
                    <a:gs pos="100000">
                      <a:srgbClr val="005600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53" name="Freeform 111"/>
                <p:cNvSpPr>
                  <a:spLocks/>
                </p:cNvSpPr>
                <p:nvPr/>
              </p:nvSpPr>
              <p:spPr bwMode="gray">
                <a:xfrm>
                  <a:off x="3258" y="1259"/>
                  <a:ext cx="2106" cy="341"/>
                </a:xfrm>
                <a:custGeom>
                  <a:avLst/>
                  <a:gdLst>
                    <a:gd name="T0" fmla="*/ 3369 w 1786"/>
                    <a:gd name="T1" fmla="*/ 708 h 284"/>
                    <a:gd name="T2" fmla="*/ 0 w 1786"/>
                    <a:gd name="T3" fmla="*/ 708 h 284"/>
                    <a:gd name="T4" fmla="*/ 1016 w 1786"/>
                    <a:gd name="T5" fmla="*/ 0 h 284"/>
                    <a:gd name="T6" fmla="*/ 4072 w 1786"/>
                    <a:gd name="T7" fmla="*/ 0 h 284"/>
                    <a:gd name="T8" fmla="*/ 3369 w 1786"/>
                    <a:gd name="T9" fmla="*/ 708 h 2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6"/>
                    <a:gd name="T16" fmla="*/ 0 h 284"/>
                    <a:gd name="T17" fmla="*/ 1786 w 1786"/>
                    <a:gd name="T18" fmla="*/ 284 h 2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6" h="284">
                      <a:moveTo>
                        <a:pt x="1478" y="284"/>
                      </a:moveTo>
                      <a:lnTo>
                        <a:pt x="0" y="284"/>
                      </a:lnTo>
                      <a:lnTo>
                        <a:pt x="446" y="0"/>
                      </a:lnTo>
                      <a:lnTo>
                        <a:pt x="1786" y="0"/>
                      </a:lnTo>
                      <a:lnTo>
                        <a:pt x="1478" y="28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5600"/>
                    </a:gs>
                    <a:gs pos="50000">
                      <a:srgbClr val="009900"/>
                    </a:gs>
                    <a:gs pos="100000">
                      <a:srgbClr val="005600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54" name="Rectangle 112"/>
                <p:cNvSpPr>
                  <a:spLocks noChangeArrowheads="1"/>
                </p:cNvSpPr>
                <p:nvPr/>
              </p:nvSpPr>
              <p:spPr bwMode="gray">
                <a:xfrm>
                  <a:off x="3262" y="1600"/>
                  <a:ext cx="1743" cy="192"/>
                </a:xfrm>
                <a:prstGeom prst="rect">
                  <a:avLst/>
                </a:prstGeom>
                <a:gradFill rotWithShape="1">
                  <a:gsLst>
                    <a:gs pos="0">
                      <a:srgbClr val="005600"/>
                    </a:gs>
                    <a:gs pos="50000">
                      <a:srgbClr val="009900"/>
                    </a:gs>
                    <a:gs pos="100000">
                      <a:srgbClr val="005600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sz="1600" b="1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</p:grpSp>
          <p:sp>
            <p:nvSpPr>
              <p:cNvPr id="21551" name="Text Box 113"/>
              <p:cNvSpPr txBox="1">
                <a:spLocks noChangeArrowheads="1"/>
              </p:cNvSpPr>
              <p:nvPr/>
            </p:nvSpPr>
            <p:spPr bwMode="auto">
              <a:xfrm>
                <a:off x="3467" y="978"/>
                <a:ext cx="1045" cy="3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eaLnBrk="1" hangingPunct="1">
                  <a:spcBef>
                    <a:spcPct val="50000"/>
                  </a:spcBef>
                  <a:buClr>
                    <a:schemeClr val="hlink"/>
                  </a:buClr>
                  <a:buFont typeface="Wingdings" pitchFamily="2" charset="2"/>
                  <a:buNone/>
                </a:pPr>
                <a:endParaRPr lang="ru-RU" altLang="ru-RU" sz="3200" b="1">
                  <a:solidFill>
                    <a:srgbClr val="FF66FF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" name="Group 114"/>
            <p:cNvGrpSpPr>
              <a:grpSpLocks/>
            </p:cNvGrpSpPr>
            <p:nvPr/>
          </p:nvGrpSpPr>
          <p:grpSpPr bwMode="auto">
            <a:xfrm>
              <a:off x="1701" y="1927"/>
              <a:ext cx="2268" cy="596"/>
              <a:chOff x="1701" y="2018"/>
              <a:chExt cx="2268" cy="596"/>
            </a:xfrm>
          </p:grpSpPr>
          <p:grpSp>
            <p:nvGrpSpPr>
              <p:cNvPr id="8" name="Group 115"/>
              <p:cNvGrpSpPr>
                <a:grpSpLocks/>
              </p:cNvGrpSpPr>
              <p:nvPr/>
            </p:nvGrpSpPr>
            <p:grpSpPr bwMode="auto">
              <a:xfrm>
                <a:off x="1701" y="2041"/>
                <a:ext cx="2268" cy="573"/>
                <a:chOff x="3258" y="1259"/>
                <a:chExt cx="2106" cy="533"/>
              </a:xfrm>
            </p:grpSpPr>
            <p:sp>
              <p:nvSpPr>
                <p:cNvPr id="21547" name="Freeform 116"/>
                <p:cNvSpPr>
                  <a:spLocks/>
                </p:cNvSpPr>
                <p:nvPr/>
              </p:nvSpPr>
              <p:spPr bwMode="gray">
                <a:xfrm>
                  <a:off x="4997" y="1259"/>
                  <a:ext cx="363" cy="533"/>
                </a:xfrm>
                <a:custGeom>
                  <a:avLst/>
                  <a:gdLst>
                    <a:gd name="T0" fmla="*/ 700 w 308"/>
                    <a:gd name="T1" fmla="*/ 300 h 444"/>
                    <a:gd name="T2" fmla="*/ 0 w 308"/>
                    <a:gd name="T3" fmla="*/ 1107 h 444"/>
                    <a:gd name="T4" fmla="*/ 0 w 308"/>
                    <a:gd name="T5" fmla="*/ 713 h 444"/>
                    <a:gd name="T6" fmla="*/ 700 w 308"/>
                    <a:gd name="T7" fmla="*/ 0 h 444"/>
                    <a:gd name="T8" fmla="*/ 700 w 308"/>
                    <a:gd name="T9" fmla="*/ 300 h 4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8"/>
                    <a:gd name="T16" fmla="*/ 0 h 444"/>
                    <a:gd name="T17" fmla="*/ 308 w 308"/>
                    <a:gd name="T18" fmla="*/ 444 h 4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8" h="444">
                      <a:moveTo>
                        <a:pt x="308" y="120"/>
                      </a:moveTo>
                      <a:lnTo>
                        <a:pt x="0" y="444"/>
                      </a:lnTo>
                      <a:lnTo>
                        <a:pt x="0" y="286"/>
                      </a:lnTo>
                      <a:lnTo>
                        <a:pt x="308" y="0"/>
                      </a:lnTo>
                      <a:lnTo>
                        <a:pt x="308" y="12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AA22"/>
                    </a:gs>
                    <a:gs pos="50000">
                      <a:srgbClr val="66FF33"/>
                    </a:gs>
                    <a:gs pos="100000">
                      <a:srgbClr val="44AA22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48" name="Freeform 117"/>
                <p:cNvSpPr>
                  <a:spLocks/>
                </p:cNvSpPr>
                <p:nvPr/>
              </p:nvSpPr>
              <p:spPr bwMode="gray">
                <a:xfrm>
                  <a:off x="3258" y="1259"/>
                  <a:ext cx="2106" cy="341"/>
                </a:xfrm>
                <a:custGeom>
                  <a:avLst/>
                  <a:gdLst>
                    <a:gd name="T0" fmla="*/ 3369 w 1786"/>
                    <a:gd name="T1" fmla="*/ 708 h 284"/>
                    <a:gd name="T2" fmla="*/ 0 w 1786"/>
                    <a:gd name="T3" fmla="*/ 708 h 284"/>
                    <a:gd name="T4" fmla="*/ 1016 w 1786"/>
                    <a:gd name="T5" fmla="*/ 0 h 284"/>
                    <a:gd name="T6" fmla="*/ 4072 w 1786"/>
                    <a:gd name="T7" fmla="*/ 0 h 284"/>
                    <a:gd name="T8" fmla="*/ 3369 w 1786"/>
                    <a:gd name="T9" fmla="*/ 708 h 2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6"/>
                    <a:gd name="T16" fmla="*/ 0 h 284"/>
                    <a:gd name="T17" fmla="*/ 1786 w 1786"/>
                    <a:gd name="T18" fmla="*/ 284 h 2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6" h="284">
                      <a:moveTo>
                        <a:pt x="1478" y="284"/>
                      </a:moveTo>
                      <a:lnTo>
                        <a:pt x="0" y="284"/>
                      </a:lnTo>
                      <a:lnTo>
                        <a:pt x="446" y="0"/>
                      </a:lnTo>
                      <a:lnTo>
                        <a:pt x="1786" y="0"/>
                      </a:lnTo>
                      <a:lnTo>
                        <a:pt x="1478" y="28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4AA22"/>
                    </a:gs>
                    <a:gs pos="50000">
                      <a:srgbClr val="66FF33"/>
                    </a:gs>
                    <a:gs pos="100000">
                      <a:srgbClr val="44AA22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49" name="Rectangle 118"/>
                <p:cNvSpPr>
                  <a:spLocks noChangeArrowheads="1"/>
                </p:cNvSpPr>
                <p:nvPr/>
              </p:nvSpPr>
              <p:spPr bwMode="gray">
                <a:xfrm>
                  <a:off x="3262" y="1600"/>
                  <a:ext cx="1743" cy="192"/>
                </a:xfrm>
                <a:prstGeom prst="rect">
                  <a:avLst/>
                </a:prstGeom>
                <a:gradFill rotWithShape="1">
                  <a:gsLst>
                    <a:gs pos="0">
                      <a:srgbClr val="44AA22"/>
                    </a:gs>
                    <a:gs pos="50000">
                      <a:srgbClr val="66FF33"/>
                    </a:gs>
                    <a:gs pos="100000">
                      <a:srgbClr val="44AA22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sz="1600" b="1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</p:grpSp>
          <p:sp>
            <p:nvSpPr>
              <p:cNvPr id="21546" name="Text Box 119"/>
              <p:cNvSpPr txBox="1">
                <a:spLocks noChangeArrowheads="1"/>
              </p:cNvSpPr>
              <p:nvPr/>
            </p:nvSpPr>
            <p:spPr bwMode="auto">
              <a:xfrm>
                <a:off x="2560" y="2018"/>
                <a:ext cx="726" cy="3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eaLnBrk="1" hangingPunct="1">
                  <a:spcBef>
                    <a:spcPct val="50000"/>
                  </a:spcBef>
                  <a:buClr>
                    <a:schemeClr val="hlink"/>
                  </a:buClr>
                  <a:buFont typeface="Wingdings" pitchFamily="2" charset="2"/>
                  <a:buNone/>
                </a:pPr>
                <a:endParaRPr lang="ru-RU" altLang="ru-RU" sz="3200" b="1">
                  <a:solidFill>
                    <a:srgbClr val="FF66FF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9" name="Group 120"/>
            <p:cNvGrpSpPr>
              <a:grpSpLocks/>
            </p:cNvGrpSpPr>
            <p:nvPr/>
          </p:nvGrpSpPr>
          <p:grpSpPr bwMode="auto">
            <a:xfrm>
              <a:off x="748" y="3019"/>
              <a:ext cx="2313" cy="501"/>
              <a:chOff x="748" y="3019"/>
              <a:chExt cx="2313" cy="501"/>
            </a:xfrm>
          </p:grpSpPr>
          <p:grpSp>
            <p:nvGrpSpPr>
              <p:cNvPr id="10" name="Group 121"/>
              <p:cNvGrpSpPr>
                <a:grpSpLocks/>
              </p:cNvGrpSpPr>
              <p:nvPr/>
            </p:nvGrpSpPr>
            <p:grpSpPr bwMode="auto">
              <a:xfrm>
                <a:off x="748" y="3021"/>
                <a:ext cx="2313" cy="499"/>
                <a:chOff x="748" y="3021"/>
                <a:chExt cx="2313" cy="499"/>
              </a:xfrm>
            </p:grpSpPr>
            <p:sp>
              <p:nvSpPr>
                <p:cNvPr id="21542" name="Freeform 122"/>
                <p:cNvSpPr>
                  <a:spLocks/>
                </p:cNvSpPr>
                <p:nvPr/>
              </p:nvSpPr>
              <p:spPr bwMode="gray">
                <a:xfrm>
                  <a:off x="2711" y="3021"/>
                  <a:ext cx="346" cy="499"/>
                </a:xfrm>
                <a:custGeom>
                  <a:avLst/>
                  <a:gdLst>
                    <a:gd name="T0" fmla="*/ 565 w 306"/>
                    <a:gd name="T1" fmla="*/ 218 h 444"/>
                    <a:gd name="T2" fmla="*/ 0 w 306"/>
                    <a:gd name="T3" fmla="*/ 796 h 444"/>
                    <a:gd name="T4" fmla="*/ 0 w 306"/>
                    <a:gd name="T5" fmla="*/ 512 h 444"/>
                    <a:gd name="T6" fmla="*/ 565 w 306"/>
                    <a:gd name="T7" fmla="*/ 0 h 444"/>
                    <a:gd name="T8" fmla="*/ 565 w 306"/>
                    <a:gd name="T9" fmla="*/ 218 h 4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6"/>
                    <a:gd name="T16" fmla="*/ 0 h 444"/>
                    <a:gd name="T17" fmla="*/ 306 w 306"/>
                    <a:gd name="T18" fmla="*/ 444 h 4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6" h="444">
                      <a:moveTo>
                        <a:pt x="306" y="122"/>
                      </a:moveTo>
                      <a:lnTo>
                        <a:pt x="0" y="444"/>
                      </a:lnTo>
                      <a:lnTo>
                        <a:pt x="0" y="286"/>
                      </a:lnTo>
                      <a:lnTo>
                        <a:pt x="306" y="0"/>
                      </a:lnTo>
                      <a:lnTo>
                        <a:pt x="306" y="12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9CC327"/>
                    </a:gs>
                    <a:gs pos="50000">
                      <a:srgbClr val="CCFF33"/>
                    </a:gs>
                    <a:gs pos="100000">
                      <a:srgbClr val="9CC327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43" name="Freeform 123"/>
                <p:cNvSpPr>
                  <a:spLocks/>
                </p:cNvSpPr>
                <p:nvPr/>
              </p:nvSpPr>
              <p:spPr bwMode="gray">
                <a:xfrm>
                  <a:off x="748" y="3021"/>
                  <a:ext cx="2313" cy="322"/>
                </a:xfrm>
                <a:custGeom>
                  <a:avLst/>
                  <a:gdLst>
                    <a:gd name="T0" fmla="*/ 3202 w 2048"/>
                    <a:gd name="T1" fmla="*/ 518 h 286"/>
                    <a:gd name="T2" fmla="*/ 0 w 2048"/>
                    <a:gd name="T3" fmla="*/ 518 h 286"/>
                    <a:gd name="T4" fmla="*/ 820 w 2048"/>
                    <a:gd name="T5" fmla="*/ 0 h 286"/>
                    <a:gd name="T6" fmla="*/ 3763 w 2048"/>
                    <a:gd name="T7" fmla="*/ 0 h 286"/>
                    <a:gd name="T8" fmla="*/ 3202 w 2048"/>
                    <a:gd name="T9" fmla="*/ 518 h 2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48"/>
                    <a:gd name="T16" fmla="*/ 0 h 286"/>
                    <a:gd name="T17" fmla="*/ 2048 w 2048"/>
                    <a:gd name="T18" fmla="*/ 286 h 2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48" h="286">
                      <a:moveTo>
                        <a:pt x="1742" y="286"/>
                      </a:moveTo>
                      <a:lnTo>
                        <a:pt x="0" y="286"/>
                      </a:lnTo>
                      <a:lnTo>
                        <a:pt x="446" y="0"/>
                      </a:lnTo>
                      <a:lnTo>
                        <a:pt x="2048" y="0"/>
                      </a:lnTo>
                      <a:lnTo>
                        <a:pt x="1742" y="28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9CC327"/>
                    </a:gs>
                    <a:gs pos="50000">
                      <a:srgbClr val="CCFF33"/>
                    </a:gs>
                    <a:gs pos="100000">
                      <a:srgbClr val="9CC327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44" name="Rectangle 124"/>
                <p:cNvSpPr>
                  <a:spLocks noChangeArrowheads="1"/>
                </p:cNvSpPr>
                <p:nvPr/>
              </p:nvSpPr>
              <p:spPr bwMode="gray">
                <a:xfrm>
                  <a:off x="750" y="3342"/>
                  <a:ext cx="1969" cy="176"/>
                </a:xfrm>
                <a:prstGeom prst="rect">
                  <a:avLst/>
                </a:prstGeom>
                <a:gradFill rotWithShape="1">
                  <a:gsLst>
                    <a:gs pos="0">
                      <a:srgbClr val="9CC327"/>
                    </a:gs>
                    <a:gs pos="50000">
                      <a:srgbClr val="CCFF33"/>
                    </a:gs>
                    <a:gs pos="100000">
                      <a:srgbClr val="9CC327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sz="1600" b="1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</p:grpSp>
          <p:sp>
            <p:nvSpPr>
              <p:cNvPr id="21541" name="Text Box 125"/>
              <p:cNvSpPr txBox="1">
                <a:spLocks noChangeArrowheads="1"/>
              </p:cNvSpPr>
              <p:nvPr/>
            </p:nvSpPr>
            <p:spPr bwMode="auto">
              <a:xfrm>
                <a:off x="1563" y="3019"/>
                <a:ext cx="953" cy="3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eaLnBrk="1" hangingPunct="1">
                  <a:spcBef>
                    <a:spcPct val="50000"/>
                  </a:spcBef>
                  <a:buClr>
                    <a:schemeClr val="hlink"/>
                  </a:buClr>
                  <a:buFont typeface="Wingdings" pitchFamily="2" charset="2"/>
                  <a:buNone/>
                </a:pPr>
                <a:endParaRPr lang="ru-RU" altLang="ru-RU" sz="3200" b="1">
                  <a:solidFill>
                    <a:srgbClr val="FF66FF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1" name="Group 126"/>
            <p:cNvGrpSpPr>
              <a:grpSpLocks/>
            </p:cNvGrpSpPr>
            <p:nvPr/>
          </p:nvGrpSpPr>
          <p:grpSpPr bwMode="auto">
            <a:xfrm>
              <a:off x="2200" y="1388"/>
              <a:ext cx="2268" cy="590"/>
              <a:chOff x="2200" y="1479"/>
              <a:chExt cx="2268" cy="590"/>
            </a:xfrm>
          </p:grpSpPr>
          <p:grpSp>
            <p:nvGrpSpPr>
              <p:cNvPr id="12" name="Group 127"/>
              <p:cNvGrpSpPr>
                <a:grpSpLocks/>
              </p:cNvGrpSpPr>
              <p:nvPr/>
            </p:nvGrpSpPr>
            <p:grpSpPr bwMode="auto">
              <a:xfrm>
                <a:off x="2200" y="1525"/>
                <a:ext cx="2268" cy="544"/>
                <a:chOff x="3258" y="1259"/>
                <a:chExt cx="2106" cy="533"/>
              </a:xfrm>
            </p:grpSpPr>
            <p:sp>
              <p:nvSpPr>
                <p:cNvPr id="21537" name="Freeform 128"/>
                <p:cNvSpPr>
                  <a:spLocks/>
                </p:cNvSpPr>
                <p:nvPr/>
              </p:nvSpPr>
              <p:spPr bwMode="gray">
                <a:xfrm>
                  <a:off x="4997" y="1259"/>
                  <a:ext cx="363" cy="533"/>
                </a:xfrm>
                <a:custGeom>
                  <a:avLst/>
                  <a:gdLst>
                    <a:gd name="T0" fmla="*/ 700 w 308"/>
                    <a:gd name="T1" fmla="*/ 300 h 444"/>
                    <a:gd name="T2" fmla="*/ 0 w 308"/>
                    <a:gd name="T3" fmla="*/ 1107 h 444"/>
                    <a:gd name="T4" fmla="*/ 0 w 308"/>
                    <a:gd name="T5" fmla="*/ 713 h 444"/>
                    <a:gd name="T6" fmla="*/ 700 w 308"/>
                    <a:gd name="T7" fmla="*/ 0 h 444"/>
                    <a:gd name="T8" fmla="*/ 700 w 308"/>
                    <a:gd name="T9" fmla="*/ 300 h 4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8"/>
                    <a:gd name="T16" fmla="*/ 0 h 444"/>
                    <a:gd name="T17" fmla="*/ 308 w 308"/>
                    <a:gd name="T18" fmla="*/ 444 h 4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8" h="444">
                      <a:moveTo>
                        <a:pt x="308" y="120"/>
                      </a:moveTo>
                      <a:lnTo>
                        <a:pt x="0" y="444"/>
                      </a:lnTo>
                      <a:lnTo>
                        <a:pt x="0" y="286"/>
                      </a:lnTo>
                      <a:lnTo>
                        <a:pt x="308" y="0"/>
                      </a:lnTo>
                      <a:lnTo>
                        <a:pt x="308" y="12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79B27"/>
                    </a:gs>
                    <a:gs pos="50000">
                      <a:srgbClr val="33CC33"/>
                    </a:gs>
                    <a:gs pos="100000">
                      <a:srgbClr val="279B27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38" name="Freeform 129"/>
                <p:cNvSpPr>
                  <a:spLocks/>
                </p:cNvSpPr>
                <p:nvPr/>
              </p:nvSpPr>
              <p:spPr bwMode="gray">
                <a:xfrm>
                  <a:off x="3258" y="1259"/>
                  <a:ext cx="2106" cy="341"/>
                </a:xfrm>
                <a:custGeom>
                  <a:avLst/>
                  <a:gdLst>
                    <a:gd name="T0" fmla="*/ 3369 w 1786"/>
                    <a:gd name="T1" fmla="*/ 708 h 284"/>
                    <a:gd name="T2" fmla="*/ 0 w 1786"/>
                    <a:gd name="T3" fmla="*/ 708 h 284"/>
                    <a:gd name="T4" fmla="*/ 1016 w 1786"/>
                    <a:gd name="T5" fmla="*/ 0 h 284"/>
                    <a:gd name="T6" fmla="*/ 4072 w 1786"/>
                    <a:gd name="T7" fmla="*/ 0 h 284"/>
                    <a:gd name="T8" fmla="*/ 3369 w 1786"/>
                    <a:gd name="T9" fmla="*/ 708 h 2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6"/>
                    <a:gd name="T16" fmla="*/ 0 h 284"/>
                    <a:gd name="T17" fmla="*/ 1786 w 1786"/>
                    <a:gd name="T18" fmla="*/ 284 h 2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6" h="284">
                      <a:moveTo>
                        <a:pt x="1478" y="284"/>
                      </a:moveTo>
                      <a:lnTo>
                        <a:pt x="0" y="284"/>
                      </a:lnTo>
                      <a:lnTo>
                        <a:pt x="446" y="0"/>
                      </a:lnTo>
                      <a:lnTo>
                        <a:pt x="1786" y="0"/>
                      </a:lnTo>
                      <a:lnTo>
                        <a:pt x="1478" y="28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279B27"/>
                    </a:gs>
                    <a:gs pos="50000">
                      <a:srgbClr val="33CC33"/>
                    </a:gs>
                    <a:gs pos="100000">
                      <a:srgbClr val="279B27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39" name="Rectangle 130"/>
                <p:cNvSpPr>
                  <a:spLocks noChangeArrowheads="1"/>
                </p:cNvSpPr>
                <p:nvPr/>
              </p:nvSpPr>
              <p:spPr bwMode="gray">
                <a:xfrm>
                  <a:off x="3262" y="1600"/>
                  <a:ext cx="1743" cy="192"/>
                </a:xfrm>
                <a:prstGeom prst="rect">
                  <a:avLst/>
                </a:prstGeom>
                <a:gradFill rotWithShape="1">
                  <a:gsLst>
                    <a:gs pos="0">
                      <a:srgbClr val="279B27"/>
                    </a:gs>
                    <a:gs pos="50000">
                      <a:srgbClr val="33CC33"/>
                    </a:gs>
                    <a:gs pos="100000">
                      <a:srgbClr val="279B27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sz="1600" b="1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</p:grpSp>
          <p:sp>
            <p:nvSpPr>
              <p:cNvPr id="21536" name="Text Box 131"/>
              <p:cNvSpPr txBox="1">
                <a:spLocks noChangeArrowheads="1"/>
              </p:cNvSpPr>
              <p:nvPr/>
            </p:nvSpPr>
            <p:spPr bwMode="auto">
              <a:xfrm>
                <a:off x="2877" y="1479"/>
                <a:ext cx="1047" cy="3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eaLnBrk="1" hangingPunct="1">
                  <a:spcBef>
                    <a:spcPct val="50000"/>
                  </a:spcBef>
                  <a:buClr>
                    <a:schemeClr val="hlink"/>
                  </a:buClr>
                  <a:buFont typeface="Wingdings" pitchFamily="2" charset="2"/>
                  <a:buNone/>
                </a:pPr>
                <a:endParaRPr lang="ru-RU" altLang="ru-RU" sz="3200" b="1">
                  <a:solidFill>
                    <a:srgbClr val="FF66FF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3" name="Group 132"/>
            <p:cNvGrpSpPr>
              <a:grpSpLocks/>
            </p:cNvGrpSpPr>
            <p:nvPr/>
          </p:nvGrpSpPr>
          <p:grpSpPr bwMode="auto">
            <a:xfrm>
              <a:off x="1202" y="2475"/>
              <a:ext cx="2313" cy="592"/>
              <a:chOff x="1202" y="2611"/>
              <a:chExt cx="2313" cy="592"/>
            </a:xfrm>
          </p:grpSpPr>
          <p:grpSp>
            <p:nvGrpSpPr>
              <p:cNvPr id="14" name="Group 133"/>
              <p:cNvGrpSpPr>
                <a:grpSpLocks/>
              </p:cNvGrpSpPr>
              <p:nvPr/>
            </p:nvGrpSpPr>
            <p:grpSpPr bwMode="auto">
              <a:xfrm>
                <a:off x="1202" y="2614"/>
                <a:ext cx="2313" cy="589"/>
                <a:chOff x="2735" y="1783"/>
                <a:chExt cx="2264" cy="530"/>
              </a:xfrm>
            </p:grpSpPr>
            <p:sp>
              <p:nvSpPr>
                <p:cNvPr id="21532" name="Freeform 134"/>
                <p:cNvSpPr>
                  <a:spLocks/>
                </p:cNvSpPr>
                <p:nvPr/>
              </p:nvSpPr>
              <p:spPr bwMode="gray">
                <a:xfrm>
                  <a:off x="4632" y="1783"/>
                  <a:ext cx="363" cy="530"/>
                </a:xfrm>
                <a:custGeom>
                  <a:avLst/>
                  <a:gdLst>
                    <a:gd name="T0" fmla="*/ 700 w 308"/>
                    <a:gd name="T1" fmla="*/ 297 h 442"/>
                    <a:gd name="T2" fmla="*/ 0 w 308"/>
                    <a:gd name="T3" fmla="*/ 1097 h 442"/>
                    <a:gd name="T4" fmla="*/ 0 w 308"/>
                    <a:gd name="T5" fmla="*/ 709 h 442"/>
                    <a:gd name="T6" fmla="*/ 700 w 308"/>
                    <a:gd name="T7" fmla="*/ 0 h 442"/>
                    <a:gd name="T8" fmla="*/ 700 w 308"/>
                    <a:gd name="T9" fmla="*/ 297 h 4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8"/>
                    <a:gd name="T16" fmla="*/ 0 h 442"/>
                    <a:gd name="T17" fmla="*/ 308 w 308"/>
                    <a:gd name="T18" fmla="*/ 442 h 4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8" h="442">
                      <a:moveTo>
                        <a:pt x="308" y="120"/>
                      </a:moveTo>
                      <a:lnTo>
                        <a:pt x="0" y="442"/>
                      </a:lnTo>
                      <a:lnTo>
                        <a:pt x="0" y="286"/>
                      </a:lnTo>
                      <a:lnTo>
                        <a:pt x="308" y="0"/>
                      </a:lnTo>
                      <a:lnTo>
                        <a:pt x="308" y="12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5C327"/>
                    </a:gs>
                    <a:gs pos="50000">
                      <a:srgbClr val="99FF33"/>
                    </a:gs>
                    <a:gs pos="100000">
                      <a:srgbClr val="75C327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33" name="Freeform 135"/>
                <p:cNvSpPr>
                  <a:spLocks/>
                </p:cNvSpPr>
                <p:nvPr/>
              </p:nvSpPr>
              <p:spPr bwMode="gray">
                <a:xfrm>
                  <a:off x="2735" y="1783"/>
                  <a:ext cx="2264" cy="340"/>
                </a:xfrm>
                <a:custGeom>
                  <a:avLst/>
                  <a:gdLst>
                    <a:gd name="T0" fmla="*/ 3677 w 1920"/>
                    <a:gd name="T1" fmla="*/ 698 h 284"/>
                    <a:gd name="T2" fmla="*/ 0 w 1920"/>
                    <a:gd name="T3" fmla="*/ 698 h 284"/>
                    <a:gd name="T4" fmla="*/ 1016 w 1920"/>
                    <a:gd name="T5" fmla="*/ 0 h 284"/>
                    <a:gd name="T6" fmla="*/ 4377 w 1920"/>
                    <a:gd name="T7" fmla="*/ 0 h 284"/>
                    <a:gd name="T8" fmla="*/ 3677 w 1920"/>
                    <a:gd name="T9" fmla="*/ 698 h 2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0"/>
                    <a:gd name="T16" fmla="*/ 0 h 284"/>
                    <a:gd name="T17" fmla="*/ 1920 w 1920"/>
                    <a:gd name="T18" fmla="*/ 284 h 2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0" h="284">
                      <a:moveTo>
                        <a:pt x="1612" y="284"/>
                      </a:moveTo>
                      <a:lnTo>
                        <a:pt x="0" y="284"/>
                      </a:lnTo>
                      <a:lnTo>
                        <a:pt x="446" y="0"/>
                      </a:lnTo>
                      <a:lnTo>
                        <a:pt x="1920" y="0"/>
                      </a:lnTo>
                      <a:lnTo>
                        <a:pt x="1612" y="28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75C327"/>
                    </a:gs>
                    <a:gs pos="50000">
                      <a:srgbClr val="99FF33"/>
                    </a:gs>
                    <a:gs pos="100000">
                      <a:srgbClr val="75C327"/>
                    </a:gs>
                  </a:gsLst>
                  <a:lin ang="189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534" name="Rectangle 136"/>
                <p:cNvSpPr>
                  <a:spLocks noChangeArrowheads="1"/>
                </p:cNvSpPr>
                <p:nvPr/>
              </p:nvSpPr>
              <p:spPr bwMode="gray">
                <a:xfrm>
                  <a:off x="2736" y="2123"/>
                  <a:ext cx="1900" cy="188"/>
                </a:xfrm>
                <a:prstGeom prst="rect">
                  <a:avLst/>
                </a:prstGeom>
                <a:gradFill rotWithShape="1">
                  <a:gsLst>
                    <a:gs pos="0">
                      <a:srgbClr val="75C327"/>
                    </a:gs>
                    <a:gs pos="50000">
                      <a:srgbClr val="99FF33"/>
                    </a:gs>
                    <a:gs pos="100000">
                      <a:srgbClr val="75C327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sz="1600" b="1">
                    <a:solidFill>
                      <a:srgbClr val="FFFFFF"/>
                    </a:solidFill>
                    <a:latin typeface="Verdana" pitchFamily="34" charset="0"/>
                  </a:endParaRPr>
                </a:p>
              </p:txBody>
            </p:sp>
          </p:grpSp>
          <p:sp>
            <p:nvSpPr>
              <p:cNvPr id="21531" name="Text Box 137"/>
              <p:cNvSpPr txBox="1">
                <a:spLocks noChangeArrowheads="1"/>
              </p:cNvSpPr>
              <p:nvPr/>
            </p:nvSpPr>
            <p:spPr bwMode="auto">
              <a:xfrm>
                <a:off x="1971" y="2611"/>
                <a:ext cx="952" cy="3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eaLnBrk="1" hangingPunct="1">
                  <a:spcBef>
                    <a:spcPct val="50000"/>
                  </a:spcBef>
                  <a:buClr>
                    <a:schemeClr val="hlink"/>
                  </a:buClr>
                  <a:buFont typeface="Wingdings" pitchFamily="2" charset="2"/>
                  <a:buNone/>
                </a:pPr>
                <a:endParaRPr lang="ru-RU" altLang="ru-RU" sz="3200" b="1">
                  <a:solidFill>
                    <a:srgbClr val="FF66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1524" name="Text Box 138"/>
            <p:cNvSpPr txBox="1">
              <a:spLocks noChangeArrowheads="1"/>
            </p:cNvSpPr>
            <p:nvPr/>
          </p:nvSpPr>
          <p:spPr bwMode="auto">
            <a:xfrm>
              <a:off x="3739" y="2177"/>
              <a:ext cx="1134" cy="45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ru-RU" altLang="ru-RU" sz="2000" b="1">
                  <a:latin typeface="Arial" pitchFamily="34" charset="0"/>
                </a:rPr>
                <a:t>январь-</a:t>
              </a:r>
            </a:p>
            <a:p>
              <a:pPr marL="342900" indent="-342900" eaLnBrk="1" hangingPunct="1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ru-RU" altLang="ru-RU" sz="2000" b="1">
                  <a:latin typeface="Arial" pitchFamily="34" charset="0"/>
                </a:rPr>
                <a:t>февраль</a:t>
              </a:r>
            </a:p>
          </p:txBody>
        </p:sp>
        <p:sp>
          <p:nvSpPr>
            <p:cNvPr id="21525" name="Text Box 139"/>
            <p:cNvSpPr txBox="1">
              <a:spLocks noChangeArrowheads="1"/>
            </p:cNvSpPr>
            <p:nvPr/>
          </p:nvSpPr>
          <p:spPr bwMode="auto">
            <a:xfrm>
              <a:off x="3334" y="2704"/>
              <a:ext cx="1135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ru-RU" altLang="ru-RU" sz="2000" b="1">
                  <a:latin typeface="Arial" pitchFamily="34" charset="0"/>
                </a:rPr>
                <a:t>декабрь</a:t>
              </a:r>
            </a:p>
          </p:txBody>
        </p:sp>
        <p:sp>
          <p:nvSpPr>
            <p:cNvPr id="21526" name="Text Box 140"/>
            <p:cNvSpPr txBox="1">
              <a:spLocks noChangeArrowheads="1"/>
            </p:cNvSpPr>
            <p:nvPr/>
          </p:nvSpPr>
          <p:spPr bwMode="auto">
            <a:xfrm>
              <a:off x="2472" y="3676"/>
              <a:ext cx="1134" cy="4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ru-RU" altLang="ru-RU" sz="2000" b="1">
                  <a:latin typeface="Arial" pitchFamily="34" charset="0"/>
                </a:rPr>
                <a:t>сентябрь-октябрь</a:t>
              </a:r>
            </a:p>
          </p:txBody>
        </p:sp>
        <p:sp>
          <p:nvSpPr>
            <p:cNvPr id="21527" name="Text Box 141"/>
            <p:cNvSpPr txBox="1">
              <a:spLocks noChangeArrowheads="1"/>
            </p:cNvSpPr>
            <p:nvPr/>
          </p:nvSpPr>
          <p:spPr bwMode="auto">
            <a:xfrm>
              <a:off x="2878" y="3201"/>
              <a:ext cx="1134" cy="4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ru-RU" altLang="ru-RU" sz="2000" b="1">
                  <a:latin typeface="Arial" pitchFamily="34" charset="0"/>
                </a:rPr>
                <a:t>октябрь-ноябрь</a:t>
              </a:r>
            </a:p>
          </p:txBody>
        </p:sp>
        <p:sp>
          <p:nvSpPr>
            <p:cNvPr id="21528" name="Text Box 142"/>
            <p:cNvSpPr txBox="1">
              <a:spLocks noChangeArrowheads="1"/>
            </p:cNvSpPr>
            <p:nvPr/>
          </p:nvSpPr>
          <p:spPr bwMode="auto">
            <a:xfrm>
              <a:off x="4693" y="1160"/>
              <a:ext cx="1134" cy="2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ru-RU" altLang="ru-RU" sz="2000" b="1">
                  <a:latin typeface="Arial" pitchFamily="34" charset="0"/>
                </a:rPr>
                <a:t>май</a:t>
              </a:r>
            </a:p>
          </p:txBody>
        </p:sp>
        <p:sp>
          <p:nvSpPr>
            <p:cNvPr id="21529" name="Text Box 143"/>
            <p:cNvSpPr txBox="1">
              <a:spLocks noChangeArrowheads="1"/>
            </p:cNvSpPr>
            <p:nvPr/>
          </p:nvSpPr>
          <p:spPr bwMode="auto">
            <a:xfrm>
              <a:off x="4286" y="1635"/>
              <a:ext cx="1134" cy="4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1" hangingPunct="1">
                <a:spcBef>
                  <a:spcPct val="50000"/>
                </a:spcBef>
                <a:buClr>
                  <a:schemeClr val="hlink"/>
                </a:buClr>
                <a:buFont typeface="Wingdings" pitchFamily="2" charset="2"/>
                <a:buNone/>
              </a:pPr>
              <a:r>
                <a:rPr lang="ru-RU" altLang="ru-RU" sz="2000" b="1">
                  <a:latin typeface="Arial" pitchFamily="34" charset="0"/>
                </a:rPr>
                <a:t>март-апрель</a:t>
              </a:r>
            </a:p>
          </p:txBody>
        </p:sp>
      </p:grpSp>
      <p:sp>
        <p:nvSpPr>
          <p:cNvPr id="21507" name="Text Box 145"/>
          <p:cNvSpPr txBox="1">
            <a:spLocks noChangeArrowheads="1"/>
          </p:cNvSpPr>
          <p:nvPr/>
        </p:nvSpPr>
        <p:spPr bwMode="auto">
          <a:xfrm>
            <a:off x="1219200" y="5410200"/>
            <a:ext cx="2133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21508" name="Text Box 146"/>
          <p:cNvSpPr txBox="1">
            <a:spLocks noChangeArrowheads="1"/>
          </p:cNvSpPr>
          <p:nvPr/>
        </p:nvSpPr>
        <p:spPr bwMode="auto">
          <a:xfrm>
            <a:off x="762000" y="5486400"/>
            <a:ext cx="2286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chemeClr val="hlink"/>
                </a:solidFill>
                <a:latin typeface="Arial" pitchFamily="34" charset="0"/>
              </a:rPr>
              <a:t>   футбол</a:t>
            </a:r>
          </a:p>
        </p:txBody>
      </p:sp>
      <p:sp>
        <p:nvSpPr>
          <p:cNvPr id="21509" name="Text Box 147"/>
          <p:cNvSpPr txBox="1">
            <a:spLocks noChangeArrowheads="1"/>
          </p:cNvSpPr>
          <p:nvPr/>
        </p:nvSpPr>
        <p:spPr bwMode="auto">
          <a:xfrm>
            <a:off x="1447800" y="4800600"/>
            <a:ext cx="2286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chemeClr val="hlink"/>
                </a:solidFill>
                <a:latin typeface="Arial" pitchFamily="34" charset="0"/>
              </a:rPr>
              <a:t>   теннис</a:t>
            </a:r>
          </a:p>
        </p:txBody>
      </p:sp>
      <p:sp>
        <p:nvSpPr>
          <p:cNvPr id="21510" name="Text Box 148"/>
          <p:cNvSpPr txBox="1">
            <a:spLocks noChangeArrowheads="1"/>
          </p:cNvSpPr>
          <p:nvPr/>
        </p:nvSpPr>
        <p:spPr bwMode="auto">
          <a:xfrm>
            <a:off x="2209800" y="4038600"/>
            <a:ext cx="2286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chemeClr val="hlink"/>
                </a:solidFill>
                <a:latin typeface="Arial" pitchFamily="34" charset="0"/>
              </a:rPr>
              <a:t>   хоккей</a:t>
            </a:r>
          </a:p>
        </p:txBody>
      </p:sp>
      <p:sp>
        <p:nvSpPr>
          <p:cNvPr id="21511" name="Text Box 149"/>
          <p:cNvSpPr txBox="1">
            <a:spLocks noChangeArrowheads="1"/>
          </p:cNvSpPr>
          <p:nvPr/>
        </p:nvSpPr>
        <p:spPr bwMode="auto">
          <a:xfrm>
            <a:off x="2743200" y="3276600"/>
            <a:ext cx="28194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chemeClr val="hlink"/>
                </a:solidFill>
                <a:latin typeface="Arial" pitchFamily="34" charset="0"/>
              </a:rPr>
              <a:t>   санки-лыжи</a:t>
            </a:r>
          </a:p>
        </p:txBody>
      </p:sp>
      <p:sp>
        <p:nvSpPr>
          <p:cNvPr id="21512" name="Text Box 150"/>
          <p:cNvSpPr txBox="1">
            <a:spLocks noChangeArrowheads="1"/>
          </p:cNvSpPr>
          <p:nvPr/>
        </p:nvSpPr>
        <p:spPr bwMode="auto">
          <a:xfrm>
            <a:off x="3810000" y="2514600"/>
            <a:ext cx="2286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chemeClr val="hlink"/>
                </a:solidFill>
                <a:latin typeface="Arial" pitchFamily="34" charset="0"/>
              </a:rPr>
              <a:t>   городки</a:t>
            </a:r>
          </a:p>
        </p:txBody>
      </p:sp>
      <p:sp>
        <p:nvSpPr>
          <p:cNvPr id="21513" name="Text Box 151"/>
          <p:cNvSpPr txBox="1">
            <a:spLocks noChangeArrowheads="1"/>
          </p:cNvSpPr>
          <p:nvPr/>
        </p:nvSpPr>
        <p:spPr bwMode="auto">
          <a:xfrm>
            <a:off x="4343400" y="1752600"/>
            <a:ext cx="2514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chemeClr val="hlink"/>
                </a:solidFill>
                <a:latin typeface="Arial" pitchFamily="34" charset="0"/>
              </a:rPr>
              <a:t>   баскетбол</a:t>
            </a:r>
          </a:p>
        </p:txBody>
      </p:sp>
      <p:sp>
        <p:nvSpPr>
          <p:cNvPr id="15515" name="Rectangle 155"/>
          <p:cNvSpPr>
            <a:spLocks noChangeArrowheads="1"/>
          </p:cNvSpPr>
          <p:nvPr/>
        </p:nvSpPr>
        <p:spPr bwMode="auto">
          <a:xfrm>
            <a:off x="1143000" y="304800"/>
            <a:ext cx="7391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tx2"/>
                </a:solidFill>
              </a:rPr>
              <a:t>РАЗРАБОТАНО ПЕРСПЕКТИВНОЕ ПЛАНИРОВАНИЕ 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15" name="AutoShape 160"/>
          <p:cNvSpPr>
            <a:spLocks noChangeArrowheads="1"/>
          </p:cNvSpPr>
          <p:nvPr/>
        </p:nvSpPr>
        <p:spPr bwMode="auto">
          <a:xfrm>
            <a:off x="4648200" y="990600"/>
            <a:ext cx="2819400" cy="762000"/>
          </a:xfrm>
          <a:prstGeom prst="cube">
            <a:avLst>
              <a:gd name="adj" fmla="val 22727"/>
            </a:avLst>
          </a:prstGeom>
          <a:solidFill>
            <a:srgbClr val="217E00"/>
          </a:solidFill>
          <a:ln w="12700" cap="sq">
            <a:solidFill>
              <a:srgbClr val="217E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1" hangingPunct="1"/>
            <a:endParaRPr lang="ru-RU" altLang="ru-RU" sz="2400">
              <a:latin typeface="Arial" pitchFamily="34" charset="0"/>
            </a:endParaRPr>
          </a:p>
        </p:txBody>
      </p:sp>
      <p:sp>
        <p:nvSpPr>
          <p:cNvPr id="21516" name="Text Box 161"/>
          <p:cNvSpPr txBox="1">
            <a:spLocks noChangeArrowheads="1"/>
          </p:cNvSpPr>
          <p:nvPr/>
        </p:nvSpPr>
        <p:spPr bwMode="auto">
          <a:xfrm>
            <a:off x="4876800" y="762000"/>
            <a:ext cx="2286000" cy="946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chemeClr val="hlink"/>
                </a:solidFill>
                <a:latin typeface="Arial" pitchFamily="34" charset="0"/>
              </a:rPr>
              <a:t>   бадминтон</a:t>
            </a:r>
          </a:p>
        </p:txBody>
      </p:sp>
      <p:sp>
        <p:nvSpPr>
          <p:cNvPr id="21517" name="Text Box 163"/>
          <p:cNvSpPr txBox="1">
            <a:spLocks noChangeArrowheads="1"/>
          </p:cNvSpPr>
          <p:nvPr/>
        </p:nvSpPr>
        <p:spPr bwMode="auto">
          <a:xfrm>
            <a:off x="7467600" y="1676400"/>
            <a:ext cx="1371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latin typeface="Arial" pitchFamily="34" charset="0"/>
              </a:rPr>
              <a:t>июнь-август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304800" y="1066800"/>
            <a:ext cx="8839200" cy="1600200"/>
          </a:xfrm>
          <a:prstGeom prst="bevel">
            <a:avLst>
              <a:gd name="adj" fmla="val 5023"/>
            </a:avLst>
          </a:prstGeom>
          <a:solidFill>
            <a:srgbClr val="FFFFCC"/>
          </a:solidFill>
          <a:ln w="158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indent="-457200" eaLnBrk="1" hangingPunct="1">
              <a:defRPr/>
            </a:pPr>
            <a:r>
              <a:rPr lang="ru-RU" sz="16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</a:t>
            </a:r>
          </a:p>
          <a:p>
            <a:pPr marL="457200" indent="-457200" eaLnBrk="1" hangingPunct="1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1.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Сила кистей рук / правой и левой / измеряется детским динамометром, показатели заносятся в таблицу.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2.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.Дальность броска биты /правой и левой рукой/  измеряется расстояние, оцениваются качественные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показатели: исходное положение, прицел, бросок, сохранение равновесия.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3.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Глазомер / оценивается количество точных попаданий правой и левой рукой в один городок из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пяти бросков – расстояние 3 метра /.</a:t>
            </a:r>
            <a:b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6" name="AutoShape 6"/>
          <p:cNvSpPr>
            <a:spLocks noGrp="1" noChangeArrowheads="1"/>
          </p:cNvSpPr>
          <p:nvPr>
            <p:ph type="body" idx="1"/>
          </p:nvPr>
        </p:nvSpPr>
        <p:spPr>
          <a:xfrm>
            <a:off x="381000" y="3124200"/>
            <a:ext cx="8763000" cy="1524000"/>
          </a:xfrm>
          <a:prstGeom prst="bevel">
            <a:avLst>
              <a:gd name="adj" fmla="val 5023"/>
            </a:avLst>
          </a:prstGeom>
          <a:solidFill>
            <a:srgbClr val="FFFFCC"/>
          </a:solidFill>
          <a:ln w="15875" cap="flat">
            <a:solidFill>
              <a:srgbClr val="800000"/>
            </a:solidFill>
            <a:headEnd w="med" len="med"/>
            <a:tailEnd w="med" len="med"/>
          </a:ln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</a:p>
          <a:p>
            <a:pPr marL="457200" indent="-4572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1.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«Подбрось-поймай» - (чувство «мяча» - глазомер, количество повторений)</a:t>
            </a:r>
            <a:endParaRPr lang="ru-RU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2.«Отрази мяч» (подвешенный на веревочке, количество раз).</a:t>
            </a:r>
            <a:endParaRPr lang="ru-RU" sz="15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3.«Постой на ракетке» (постоять на ракетке на одной ноге в сек).</a:t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</a:br>
            <a:endParaRPr lang="ru-RU" sz="1500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04800" y="5049180"/>
            <a:ext cx="8839200" cy="1600200"/>
          </a:xfrm>
          <a:prstGeom prst="bevel">
            <a:avLst>
              <a:gd name="adj" fmla="val 5023"/>
            </a:avLst>
          </a:prstGeom>
          <a:solidFill>
            <a:srgbClr val="FFFFCC"/>
          </a:solidFill>
          <a:ln w="158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457200" indent="-457200" eaLnBrk="1" hangingPunct="1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1.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Ведение шайбы клюшкой, не отрывая клюшку от шайбы ( техника, глазомер, скорость передвижения).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2.Удары по воротам с места (меткость, сила), высота ворот -  ширина ворот- расстояние – </a:t>
            </a: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marL="457200" indent="-457200" eaLnBrk="1" hangingPunct="1">
              <a:defRPr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3.Ведение шайбы между предметами расстояние 10 метров ( расстояние между предметами 2 м).</a:t>
            </a:r>
            <a:b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152636"/>
            <a:ext cx="88392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ОТОБРАНЫ НАУЧНО-ОБОСНОВАННЫЕ ТЕСТЫ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533400" y="440668"/>
            <a:ext cx="8610600" cy="984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Оценка уровня физической подготовленности к игр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</a:rPr>
              <a:t>ам: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Г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ородки</a:t>
            </a:r>
            <a:r>
              <a:rPr lang="ru-RU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2667000"/>
            <a:ext cx="9144000" cy="7318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настольный</a:t>
            </a:r>
            <a:r>
              <a:rPr lang="ru-RU" sz="22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теннис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215516" y="4689140"/>
            <a:ext cx="868363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хоккей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367644" y="368660"/>
            <a:ext cx="6849206" cy="342038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ОБРАЗОВАТЕЛЬНАЯ </a:t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ПРОГРАММА </a:t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ДОШКОЛЬНОГО </a:t>
            </a:r>
            <a:b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ОБРАЗОВАНИЯ</a:t>
            </a: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6000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«ТРОПИНКИ»</a:t>
            </a: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12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Picture 5" descr="1002_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400" y="764630"/>
            <a:ext cx="1377950" cy="18542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63688" y="461713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Рекомендована УМО по образованию</a:t>
            </a:r>
            <a:b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области подготовки педагогических кадров </a:t>
            </a:r>
            <a:b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осуществления образовательной деятельности в области дошкольного образования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" y="476590"/>
            <a:ext cx="2303747" cy="46085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marR="0" indent="-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</a:t>
            </a:r>
            <a:r>
              <a:rPr lang="ru-RU" i="1" dirty="0" smtClean="0"/>
              <a:t>ворчество</a:t>
            </a:r>
          </a:p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</a:t>
            </a:r>
            <a:r>
              <a:rPr lang="ru-RU" i="1" dirty="0" smtClean="0"/>
              <a:t>азвивающее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Bookman Old Style" pitchFamily="18" charset="0"/>
              </a:rPr>
              <a:t>О</a:t>
            </a:r>
            <a:r>
              <a:rPr lang="ru-RU" i="1" dirty="0" smtClean="0"/>
              <a:t>бразование</a:t>
            </a:r>
          </a:p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</a:t>
            </a:r>
            <a:r>
              <a:rPr lang="ru-RU" i="1" dirty="0" smtClean="0"/>
              <a:t>едагогические</a:t>
            </a:r>
          </a:p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</a:t>
            </a:r>
            <a:r>
              <a:rPr lang="ru-RU" i="1" dirty="0" smtClean="0"/>
              <a:t>нновации</a:t>
            </a:r>
          </a:p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</a:t>
            </a:r>
            <a:r>
              <a:rPr lang="ru-RU" i="1" dirty="0" smtClean="0"/>
              <a:t>овые</a:t>
            </a:r>
          </a:p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</a:t>
            </a:r>
            <a:r>
              <a:rPr lang="ru-RU" i="1" dirty="0" smtClean="0"/>
              <a:t>онструктивные</a:t>
            </a:r>
          </a:p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</a:t>
            </a:r>
            <a:r>
              <a:rPr lang="ru-RU" i="1" dirty="0" smtClean="0"/>
              <a:t>деи</a:t>
            </a:r>
            <a:endParaRPr lang="ru-RU" i="1" dirty="0"/>
          </a:p>
        </p:txBody>
      </p:sp>
      <p:pic>
        <p:nvPicPr>
          <p:cNvPr id="6" name="Рисунок 2" descr="2FON_05.jpg"/>
          <p:cNvPicPr>
            <a:picLocks noChangeAspect="1"/>
          </p:cNvPicPr>
          <p:nvPr/>
        </p:nvPicPr>
        <p:blipFill>
          <a:blip r:embed="rId3" cstate="print"/>
          <a:srcRect r="77950" b="34214"/>
          <a:stretch>
            <a:fillRect/>
          </a:stretch>
        </p:blipFill>
        <p:spPr bwMode="auto">
          <a:xfrm rot="10800000">
            <a:off x="7415808" y="2816932"/>
            <a:ext cx="1728192" cy="385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900000" sx="82000" sy="82000" algn="ctr" rotWithShape="0">
              <a:srgbClr val="000000">
                <a:alpha val="0"/>
              </a:srgbClr>
            </a:outerShd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280920" cy="237626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40050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Контакты для связи:</a:t>
            </a:r>
            <a:endParaRPr lang="en-US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+7 (495) 000 00 00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name@drofa.ru</a:t>
            </a: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6057292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47936" y="1997224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Благодарим за внимание!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952" y="4157464"/>
            <a:ext cx="8064896" cy="1503784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Контакты для связи: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Ерофеева Татьяна Николаевна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Ведущий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методист по дошкольному образованию</a:t>
            </a:r>
          </a:p>
          <a:p>
            <a:pPr lvl="0" algn="ctr">
              <a:spcBef>
                <a:spcPct val="0"/>
              </a:spcBef>
            </a:pP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Методического центра дошкольного и начального образования</a:t>
            </a:r>
          </a:p>
          <a:p>
            <a:pPr lvl="0" algn="ctr">
              <a:spcBef>
                <a:spcPct val="0"/>
              </a:spcBef>
            </a:pP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Дирекции по продвижению Издательской группы «ДРОФА-ВЕНТАНА-ГРАФ»</a:t>
            </a:r>
            <a:endParaRPr lang="en-U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1100" dirty="0" smtClean="0"/>
              <a:t>8-800-2000-550 (</a:t>
            </a:r>
            <a:r>
              <a:rPr lang="ru-RU" sz="1100" dirty="0" err="1" smtClean="0"/>
              <a:t>беспл</a:t>
            </a:r>
            <a:r>
              <a:rPr lang="ru-RU" sz="1100" dirty="0" smtClean="0"/>
              <a:t>.)</a:t>
            </a:r>
            <a:br>
              <a:rPr lang="ru-RU" sz="1100" dirty="0" smtClean="0"/>
            </a:br>
            <a:r>
              <a:rPr lang="ru-RU" sz="1100" dirty="0" smtClean="0"/>
              <a:t>+7 (499) 270-13-53</a:t>
            </a:r>
            <a:endParaRPr lang="en-US" sz="1100" dirty="0" smtClean="0"/>
          </a:p>
          <a:p>
            <a:pPr lvl="0" algn="ctr">
              <a:spcBef>
                <a:spcPct val="0"/>
              </a:spcBef>
            </a:pPr>
            <a:r>
              <a:rPr lang="en-US" sz="1100" dirty="0" smtClean="0"/>
              <a:t>metod@vgf.ru</a:t>
            </a:r>
            <a:endParaRPr lang="ru-RU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tatero@mail.ru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53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293096"/>
            <a:ext cx="3151063" cy="222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697113292"/>
              </p:ext>
            </p:extLst>
          </p:nvPr>
        </p:nvGraphicFramePr>
        <p:xfrm>
          <a:off x="1115616" y="221842"/>
          <a:ext cx="63727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527884" y="548680"/>
            <a:ext cx="532859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Научный руководитель программы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</a:rPr>
              <a:t>Владимир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</a:rPr>
              <a:t>Товиевич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</a:rPr>
              <a:t> Кудрявцев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Д.психол.н., профессор, 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заведующий кафедрой теории и истории психологии Института психологии 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им. Л.С. Выготского, РГГУ, 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гл. научный сотрудник Института психолого-педагогических проблем детства 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РАО, советник директора ФИРО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 descr="http://ww.w.tovievich.ru/uploads/posts/2014-05/1399232981_10277606_704040476300830_66317407554516919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7"/>
            <a:ext cx="3265790" cy="21962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9532" y="2996952"/>
            <a:ext cx="81369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Ученик и соратник выдающегося отечественного мыслителя, психолога и педагога В.В.Давыдова. </a:t>
            </a:r>
          </a:p>
          <a:p>
            <a:r>
              <a:rPr lang="ru-RU" b="1" dirty="0" smtClean="0"/>
              <a:t>Создатель концепции и программы развивающего дошкольного образования</a:t>
            </a:r>
            <a:endParaRPr lang="ru-RU" b="1" dirty="0"/>
          </a:p>
        </p:txBody>
      </p:sp>
      <p:pic>
        <p:nvPicPr>
          <p:cNvPr id="9" name="Picture 5" descr="1002_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76772"/>
            <a:ext cx="945982" cy="1272934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5516" y="4149080"/>
            <a:ext cx="853294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…Прямая задача дошкольного образования – открыть ребенку путь к освоению таких способов и средств расширения перспективы своего индивидуального опыта, которыми он не сможет овладеть вне ДОО. Эти способы и средства должны быть отчетливо представлены в самом содержании образования, а не только в формах его усвоения детьми. Таково элементарное требование к образованию, претендующему называться развивающим.</a:t>
            </a:r>
          </a:p>
          <a:p>
            <a:r>
              <a:rPr lang="ru-RU" i="1" dirty="0" smtClean="0"/>
              <a:t>							В.Т. Кудрявцев</a:t>
            </a:r>
          </a:p>
          <a:p>
            <a:pPr algn="r"/>
            <a:r>
              <a:rPr lang="en-US" sz="800" i="1" dirty="0" smtClean="0">
                <a:hlinkClick r:id="rId4"/>
              </a:rPr>
              <a:t>http://www.obruch.ru/index.php?id=8&amp;n=90&amp;r=2</a:t>
            </a:r>
            <a:r>
              <a:rPr lang="ru-RU" sz="800" i="1" dirty="0" smtClean="0"/>
              <a:t> </a:t>
            </a:r>
            <a:endParaRPr lang="ru-RU" sz="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735796" y="458669"/>
            <a:ext cx="536459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Основная идея программы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: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создание условий для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общего психического развития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детей 3-7 лет средствами развития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творческих способностей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в частности, условий формирования у них готовности к современному (развивающему) школьному обучению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/>
              <a:t>«…для того чтобы «открыть» мир - необходимо развивать творческое воображение ребенка».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				</a:t>
            </a: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В.Т. Кудрявцев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6652"/>
            <a:ext cx="2052228" cy="294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771800" y="2492896"/>
            <a:ext cx="3240360" cy="43204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Особенности программы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: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923928" y="2996952"/>
            <a:ext cx="5077072" cy="212423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</a:rPr>
              <a:t>«Тропинки»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 представляют собой чего-то уже готового и «проторенного»;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по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</a:rPr>
              <a:t>«Тропинкам»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ребенок приходит к творческому осмыслению;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</a:rPr>
              <a:t>«Тропинки»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пересекаются и тесно переплетаются друг с другом.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80012" y="5265204"/>
            <a:ext cx="4067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…погожий день, малыш с няней прогуливаются в саду. Малыш спрашивает: «Няня, что за рай такой?» – «А это, где яблоки, груши, апельсины, черешни..» – «Понимаю, рай – это компот», – удовлетворенно «обобщает» малыш.</a:t>
            </a:r>
          </a:p>
          <a:p>
            <a:r>
              <a:rPr lang="ru-RU" sz="1200" dirty="0" smtClean="0"/>
              <a:t>                                             К.И. Чуковского «От двух до пяти»</a:t>
            </a:r>
            <a:endParaRPr lang="ru-RU" sz="12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9512" y="3284984"/>
            <a:ext cx="3636404" cy="300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В программе отражены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стратегические ориентиры развивающей работы с детьми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, представленные в пяти направлениях образовательного процесса: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ts val="1400"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«Развитие культуры общения»,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ts val="1400"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«Развитие культуры познания»,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ts val="1400"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«Развитие культуры речи»,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ts val="1400"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«Развитие художественно-эстетической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ts val="1400"/>
              <a:tabLst/>
            </a:pPr>
            <a:r>
              <a:rPr lang="ru-RU" sz="1200" b="1" dirty="0" smtClean="0">
                <a:latin typeface="Times New Roman" pitchFamily="18" charset="0"/>
              </a:rPr>
              <a:t>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культуры»,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ts val="1400"/>
              <a:buFontTx/>
              <a:buChar char="•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«Развитие культуры движений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ts val="1400"/>
              <a:tabLst/>
            </a:pPr>
            <a:r>
              <a:rPr lang="ru-RU" sz="1200" b="1" dirty="0" smtClean="0">
                <a:latin typeface="Times New Roman" pitchFamily="18" charset="0"/>
              </a:rPr>
              <a:t>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и оздоровительная работа».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07604" y="296652"/>
            <a:ext cx="7526796" cy="75895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 </a:t>
            </a:r>
            <a:r>
              <a:rPr lang="ru-RU" sz="3100" dirty="0" smtClean="0">
                <a:solidFill>
                  <a:srgbClr val="C00000"/>
                </a:solidFill>
              </a:rPr>
              <a:t>Программно-методическое оснащение ОП«Тропинки»:</a:t>
            </a:r>
            <a:endParaRPr lang="ru-RU" sz="3100" dirty="0">
              <a:solidFill>
                <a:srgbClr val="C00000"/>
              </a:solidFill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quarter" idx="1"/>
          </p:nvPr>
        </p:nvSpPr>
        <p:spPr>
          <a:xfrm>
            <a:off x="2339752" y="1448780"/>
            <a:ext cx="8503920" cy="48542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Программа</a:t>
            </a:r>
          </a:p>
          <a:p>
            <a:endParaRPr lang="ru-RU" sz="2800" dirty="0" smtClean="0"/>
          </a:p>
          <a:p>
            <a:r>
              <a:rPr lang="ru-RU" sz="2800" dirty="0" smtClean="0"/>
              <a:t>Методические рекомендации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Планирование </a:t>
            </a:r>
          </a:p>
          <a:p>
            <a:r>
              <a:rPr lang="ru-RU" sz="2800" dirty="0" smtClean="0"/>
              <a:t>образовательной работы</a:t>
            </a:r>
            <a:endParaRPr lang="ru-RU" sz="2800" dirty="0"/>
          </a:p>
        </p:txBody>
      </p:sp>
      <p:pic>
        <p:nvPicPr>
          <p:cNvPr id="1028" name="Picture 4" descr="https://www.vgf.ru/Portals/0/Images/Proekty/5044_2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15" y="3789040"/>
            <a:ext cx="1363665" cy="177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2" descr="2FON_05.jpg"/>
          <p:cNvPicPr>
            <a:picLocks noChangeAspect="1"/>
          </p:cNvPicPr>
          <p:nvPr/>
        </p:nvPicPr>
        <p:blipFill>
          <a:blip r:embed="rId3" cstate="print"/>
          <a:srcRect r="77950" b="34214"/>
          <a:stretch>
            <a:fillRect/>
          </a:stretch>
        </p:blipFill>
        <p:spPr bwMode="auto">
          <a:xfrm rot="10800000">
            <a:off x="7415808" y="2816932"/>
            <a:ext cx="1728192" cy="385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900000" sx="82000" sy="82000" algn="ctr" rotWithShape="0">
              <a:srgbClr val="000000">
                <a:alpha val="0"/>
              </a:srgbClr>
            </a:outerShdw>
            <a:softEdge rad="3175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180" y="1412777"/>
            <a:ext cx="1379568" cy="198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84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7416824" cy="15121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2400" dirty="0" smtClean="0"/>
              <a:t>В программе </a:t>
            </a:r>
            <a:r>
              <a:rPr lang="ru-RU" sz="2400" i="1" dirty="0" smtClean="0">
                <a:solidFill>
                  <a:srgbClr val="C00000"/>
                </a:solidFill>
                <a:latin typeface="Bookman Old Style" pitchFamily="18" charset="0"/>
              </a:rPr>
              <a:t>«Тропинки» </a:t>
            </a:r>
            <a:r>
              <a:rPr lang="ru-RU" sz="2400" b="0" dirty="0" smtClean="0"/>
              <a:t>предусмотрена</a:t>
            </a:r>
            <a:r>
              <a:rPr lang="ru-RU" sz="2400" dirty="0" smtClean="0"/>
              <a:t> система мониторинга освоения программы</a:t>
            </a:r>
            <a:r>
              <a:rPr lang="ru-RU" sz="2400" b="0" dirty="0" smtClean="0"/>
              <a:t>, представленная в виде педагогической диагностики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2050" name="Picture 2" descr="https://www.vgf.ru/Portals/0/Images/Proekty/4260_2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19050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vgf.ru/Portals/0/Images/Proekty/4443_2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67369"/>
            <a:ext cx="1905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2" descr="2FON_05.jpg"/>
          <p:cNvPicPr>
            <a:picLocks noChangeAspect="1"/>
          </p:cNvPicPr>
          <p:nvPr/>
        </p:nvPicPr>
        <p:blipFill>
          <a:blip r:embed="rId4" cstate="print"/>
          <a:srcRect r="77950" b="34214"/>
          <a:stretch>
            <a:fillRect/>
          </a:stretch>
        </p:blipFill>
        <p:spPr bwMode="auto">
          <a:xfrm rot="10800000">
            <a:off x="7415808" y="2816932"/>
            <a:ext cx="1728192" cy="385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900000" sx="82000" sy="82000" algn="ctr" rotWithShape="0">
              <a:srgbClr val="000000">
                <a:alpha val="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070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250825" y="188913"/>
            <a:ext cx="8353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УМК программы «Тропинки», в соответствии с требованиями ФГОС ДО, содержит 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+mj-lt"/>
              </a:rPr>
              <a:t>методические рекомендации по пяти образовательным областям и включает:  сценарии непосредственно организованной образовательной        деятельности, игры, дидактические материалы, пособия для дошкольников.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6" y="1484313"/>
            <a:ext cx="3529012" cy="4392612"/>
            <a:chOff x="68" y="73"/>
            <a:chExt cx="2695" cy="4206"/>
          </a:xfrm>
        </p:grpSpPr>
        <p:pic>
          <p:nvPicPr>
            <p:cNvPr id="83986" name="Picture 18" descr="1360_20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6" y="255"/>
              <a:ext cx="794" cy="104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87" name="Picture 19" descr="1359_2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" y="73"/>
              <a:ext cx="803" cy="104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88" name="Picture 20" descr="1366_20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" y="73"/>
              <a:ext cx="803" cy="104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89" name="Picture 21" descr="1371_20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56" y="255"/>
              <a:ext cx="803" cy="104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90" name="Picture 22" descr="1059_20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5" y="1344"/>
              <a:ext cx="828" cy="113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91" name="Picture 23" descr="1203_2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83" y="1344"/>
              <a:ext cx="804" cy="1136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92" name="Picture 24" descr="1993_2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" y="2568"/>
              <a:ext cx="867" cy="1132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93" name="Picture 25" descr="1756_2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3" y="3403"/>
              <a:ext cx="1200" cy="876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94" name="Picture 26" descr="1204_2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75" y="2568"/>
              <a:ext cx="871" cy="1132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95" name="Picture 27" descr="1786_20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66" y="3337"/>
              <a:ext cx="1200" cy="942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3996" name="Picture 28" descr="1877_2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82" y="2568"/>
              <a:ext cx="881" cy="1132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  <p:pic>
        <p:nvPicPr>
          <p:cNvPr id="83997" name="Picture 29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67175" y="4221163"/>
            <a:ext cx="11525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3998" name="Picture 30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63193" y="3013960"/>
            <a:ext cx="979253" cy="151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9803" dir="27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635375" y="1412875"/>
            <a:ext cx="3025775" cy="2674938"/>
            <a:chOff x="2245" y="981"/>
            <a:chExt cx="2495" cy="2092"/>
          </a:xfrm>
        </p:grpSpPr>
        <p:pic>
          <p:nvPicPr>
            <p:cNvPr id="84000" name="Picture 32" descr="140_20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45" y="981"/>
              <a:ext cx="897" cy="1237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4001" name="Picture 33" descr="400_2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95" y="1889"/>
              <a:ext cx="868" cy="118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4002" name="Picture 34" descr="414_20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435" y="981"/>
              <a:ext cx="897" cy="1237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84003" name="Picture 35" descr="402_20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72" y="1889"/>
              <a:ext cx="868" cy="1184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661150" y="1515205"/>
            <a:ext cx="2194701" cy="4361720"/>
            <a:chOff x="3367" y="771"/>
            <a:chExt cx="2157" cy="3955"/>
          </a:xfrm>
        </p:grpSpPr>
        <p:sp>
          <p:nvSpPr>
            <p:cNvPr id="84005" name="Rectangle 37"/>
            <p:cNvSpPr>
              <a:spLocks noChangeArrowheads="1"/>
            </p:cNvSpPr>
            <p:nvPr/>
          </p:nvSpPr>
          <p:spPr bwMode="auto">
            <a:xfrm>
              <a:off x="3367" y="771"/>
              <a:ext cx="1023" cy="1359"/>
            </a:xfrm>
            <a:prstGeom prst="rect">
              <a:avLst/>
            </a:prstGeom>
            <a:blipFill dpi="0" rotWithShape="1">
              <a:blip r:embed="rId1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006" name="Rectangle 38"/>
            <p:cNvSpPr>
              <a:spLocks noChangeArrowheads="1"/>
            </p:cNvSpPr>
            <p:nvPr/>
          </p:nvSpPr>
          <p:spPr bwMode="auto">
            <a:xfrm>
              <a:off x="4501" y="771"/>
              <a:ext cx="1023" cy="1359"/>
            </a:xfrm>
            <a:prstGeom prst="rect">
              <a:avLst/>
            </a:prstGeom>
            <a:blipFill dpi="0" rotWithShape="1">
              <a:blip r:embed="rId20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007" name="Rectangle 39"/>
            <p:cNvSpPr>
              <a:spLocks noChangeArrowheads="1"/>
            </p:cNvSpPr>
            <p:nvPr/>
          </p:nvSpPr>
          <p:spPr bwMode="auto">
            <a:xfrm>
              <a:off x="3367" y="2524"/>
              <a:ext cx="1023" cy="1359"/>
            </a:xfrm>
            <a:prstGeom prst="rect">
              <a:avLst/>
            </a:prstGeom>
            <a:blipFill dpi="0" rotWithShape="1">
              <a:blip r:embed="rId21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008" name="Rectangle 40"/>
            <p:cNvSpPr>
              <a:spLocks noChangeArrowheads="1"/>
            </p:cNvSpPr>
            <p:nvPr/>
          </p:nvSpPr>
          <p:spPr bwMode="auto">
            <a:xfrm>
              <a:off x="4501" y="2524"/>
              <a:ext cx="1023" cy="1359"/>
            </a:xfrm>
            <a:prstGeom prst="rect">
              <a:avLst/>
            </a:prstGeom>
            <a:blipFill dpi="0" rotWithShape="1">
              <a:blip r:embed="rId22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009" name="Rectangle 41"/>
            <p:cNvSpPr>
              <a:spLocks noChangeArrowheads="1"/>
            </p:cNvSpPr>
            <p:nvPr/>
          </p:nvSpPr>
          <p:spPr bwMode="auto">
            <a:xfrm>
              <a:off x="3878" y="1616"/>
              <a:ext cx="1023" cy="1359"/>
            </a:xfrm>
            <a:prstGeom prst="rect">
              <a:avLst/>
            </a:prstGeom>
            <a:blipFill dpi="0" rotWithShape="1">
              <a:blip r:embed="rId23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010" name="Rectangle 42" descr="1931"/>
            <p:cNvSpPr>
              <a:spLocks noChangeArrowheads="1"/>
            </p:cNvSpPr>
            <p:nvPr/>
          </p:nvSpPr>
          <p:spPr bwMode="auto">
            <a:xfrm rot="5400000">
              <a:off x="3989" y="3535"/>
              <a:ext cx="1023" cy="1359"/>
            </a:xfrm>
            <a:prstGeom prst="rect">
              <a:avLst/>
            </a:prstGeom>
            <a:blipFill dpi="0" rotWithShape="0">
              <a:blip r:embed="rId2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84011" name="Picture 43" descr="1635_20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292080" y="4149080"/>
            <a:ext cx="1276350" cy="1758950"/>
          </a:xfrm>
          <a:prstGeom prst="rect">
            <a:avLst/>
          </a:prstGeom>
          <a:noFill/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41" y="4947233"/>
            <a:ext cx="1241263" cy="171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rgbClr val="0070C0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</TotalTime>
  <Words>2189</Words>
  <Application>Microsoft Office PowerPoint</Application>
  <PresentationFormat>Экран (4:3)</PresentationFormat>
  <Paragraphs>364</Paragraphs>
  <Slides>30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Adobe Caslon Pro Bold</vt:lpstr>
      <vt:lpstr>Arial</vt:lpstr>
      <vt:lpstr>Bookman Old Style</vt:lpstr>
      <vt:lpstr>Calibri</vt:lpstr>
      <vt:lpstr>Century Gothic</vt:lpstr>
      <vt:lpstr>Gabriola</vt:lpstr>
      <vt:lpstr>Times New Roman</vt:lpstr>
      <vt:lpstr>Verdana</vt:lpstr>
      <vt:lpstr>Wingdings</vt:lpstr>
      <vt:lpstr>Тема Office</vt:lpstr>
      <vt:lpstr>Образовательное пространство программы дошкольного образования«Тропинки»: традиции, инновации, перспективы </vt:lpstr>
      <vt:lpstr>Презентация PowerPoint</vt:lpstr>
      <vt:lpstr>   ОБРАЗОВАТЕЛЬНАЯ  ПРОГРАММА  ДОШКОЛЬНОГО  ОБРАЗОВАНИЯ «ТРОПИНКИ»   </vt:lpstr>
      <vt:lpstr>Презентация PowerPoint</vt:lpstr>
      <vt:lpstr>Презентация PowerPoint</vt:lpstr>
      <vt:lpstr>Презентация PowerPoint</vt:lpstr>
      <vt:lpstr>     Программно-методическое оснащение ОП«Тропинки»: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«Думаем» (Когнитивное развитие)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программы</vt:lpstr>
      <vt:lpstr>Структура программы</vt:lpstr>
      <vt:lpstr>Презентация PowerPoint</vt:lpstr>
      <vt:lpstr>Образовательные задачи  программы «Играйте на здоровье</vt:lpstr>
      <vt:lpstr>Презентация PowerPoint</vt:lpstr>
      <vt:lpstr>Презентация PowerPoint</vt:lpstr>
      <vt:lpstr>Благодарим за внимание!</vt:lpstr>
    </vt:vector>
  </TitlesOfParts>
  <Company>Drofa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Информационно-методическое обеспечение образовательного процесса средствами УМК по искусству</dc:title>
  <dc:creator>zgonnik.m</dc:creator>
  <cp:lastModifiedBy>KROSS-5</cp:lastModifiedBy>
  <cp:revision>111</cp:revision>
  <dcterms:created xsi:type="dcterms:W3CDTF">2016-02-29T07:29:54Z</dcterms:created>
  <dcterms:modified xsi:type="dcterms:W3CDTF">2016-05-18T08:22:52Z</dcterms:modified>
</cp:coreProperties>
</file>