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0" r:id="rId3"/>
    <p:sldId id="273" r:id="rId4"/>
    <p:sldId id="267" r:id="rId5"/>
    <p:sldId id="265" r:id="rId6"/>
    <p:sldId id="268" r:id="rId7"/>
    <p:sldId id="27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728-A5DD-4EB2-9813-9A2E8188216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9317-DFA3-4EEC-BC2D-94BC1FC2D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7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9317-DFA3-4EEC-BC2D-94BC1FC2DC2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не можем влиять на ребёнка, но можем влиять на окружающее пространство, формировать его так, чтобы</a:t>
            </a:r>
            <a:r>
              <a:rPr lang="ru-RU" baseline="0" dirty="0" smtClean="0"/>
              <a:t> были стимулы для развития.</a:t>
            </a:r>
          </a:p>
          <a:p>
            <a:r>
              <a:rPr lang="ru-RU" baseline="0" dirty="0" smtClean="0"/>
              <a:t>Дом для ребёнка – всё по росту, всё можно, всё по силам. ТЫ МОЖЕШЬ!!!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9317-DFA3-4EEC-BC2D-94BC1FC2DC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9317-DFA3-4EEC-BC2D-94BC1FC2DC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Конструктивная сущность ребёнка</a:t>
            </a:r>
          </a:p>
          <a:p>
            <a:r>
              <a:rPr lang="ru-RU" dirty="0" smtClean="0"/>
              <a:t>Задача</a:t>
            </a:r>
            <a:r>
              <a:rPr lang="ru-RU" baseline="0" dirty="0" smtClean="0"/>
              <a:t> взрослого – охранять концентрацию.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9317-DFA3-4EEC-BC2D-94BC1FC2DC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9317-DFA3-4EEC-BC2D-94BC1FC2DC2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</a:t>
            </a:r>
            <a:r>
              <a:rPr lang="ru-RU" baseline="0" dirty="0" smtClean="0"/>
              <a:t> воспитывайте детей, всё равно они будут похожи на вас, воспитывайте себя.</a:t>
            </a:r>
          </a:p>
          <a:p>
            <a:r>
              <a:rPr lang="ru-RU" baseline="0" dirty="0" err="1" smtClean="0"/>
              <a:t>Дресскод</a:t>
            </a:r>
            <a:r>
              <a:rPr lang="ru-RU" baseline="0" dirty="0" smtClean="0"/>
              <a:t>, завтрак и обед вместе с детьми…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9317-DFA3-4EEC-BC2D-94BC1FC2DC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8577-D4B7-414F-A055-1D539E19C75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10A8-CADE-4900-8EA6-1AEDFA3A9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ufile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391306" cy="157163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800" b="1" kern="0" dirty="0">
                <a:solidFill>
                  <a:srgbClr val="1B75BB"/>
                </a:solidFill>
                <a:latin typeface="Optima Cyr"/>
                <a:ea typeface="Calibri"/>
                <a:cs typeface="Times New Roman"/>
              </a:rPr>
              <a:t>С</a:t>
            </a:r>
            <a:r>
              <a:rPr lang="ru-RU" sz="2800" b="1" kern="0" dirty="0" smtClean="0">
                <a:solidFill>
                  <a:srgbClr val="1B75BB"/>
                </a:solidFill>
                <a:latin typeface="Optima Cyr"/>
                <a:ea typeface="Calibri"/>
                <a:cs typeface="Times New Roman"/>
              </a:rPr>
              <a:t>тановление личности ребёнка в условиях Монтессори пространства</a:t>
            </a:r>
            <a:r>
              <a:rPr lang="ru-RU" sz="2000" b="1" kern="0" dirty="0" smtClean="0">
                <a:solidFill>
                  <a:srgbClr val="1B75BB"/>
                </a:solidFill>
                <a:latin typeface="Optima Cyr"/>
                <a:ea typeface="Calibri"/>
                <a:cs typeface="Times New Roman"/>
              </a:rPr>
              <a:t/>
            </a:r>
            <a:br>
              <a:rPr lang="ru-RU" sz="2000" b="1" kern="0" dirty="0" smtClean="0">
                <a:solidFill>
                  <a:srgbClr val="1B75BB"/>
                </a:solidFill>
                <a:latin typeface="Optima Cyr"/>
                <a:ea typeface="Calibri"/>
                <a:cs typeface="Times New Roman"/>
              </a:rPr>
            </a:br>
            <a:endParaRPr lang="ru-RU" sz="1600" dirty="0">
              <a:solidFill>
                <a:srgbClr val="36BBA4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571736" y="5085184"/>
            <a:ext cx="628654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36BBA4"/>
              </a:solidFill>
              <a:ea typeface="Calibri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36BBA4"/>
                </a:solidFill>
                <a:ea typeface="Calibri"/>
                <a:cs typeface="Times New Roman"/>
              </a:rPr>
              <a:t>Юрий Филёв  (диплом </a:t>
            </a:r>
            <a:r>
              <a:rPr lang="en-US" sz="1600" b="1" dirty="0" smtClean="0">
                <a:solidFill>
                  <a:srgbClr val="36BBA4"/>
                </a:solidFill>
                <a:ea typeface="Calibri"/>
                <a:cs typeface="Times New Roman"/>
              </a:rPr>
              <a:t>Montessori Pedagogy  3-6 years old) </a:t>
            </a:r>
            <a:r>
              <a:rPr lang="ru-RU" sz="1600" b="1" dirty="0" smtClean="0">
                <a:solidFill>
                  <a:srgbClr val="36BBA4"/>
                </a:solidFill>
                <a:ea typeface="Calibri"/>
                <a:cs typeface="Times New Roman"/>
              </a:rPr>
              <a:t> </a:t>
            </a:r>
            <a:endParaRPr lang="en-US" sz="1600" b="1" dirty="0" smtClean="0">
              <a:solidFill>
                <a:srgbClr val="36BBA4"/>
              </a:solidFill>
              <a:ea typeface="Calibri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36BBA4"/>
                </a:solidFill>
                <a:ea typeface="Calibri"/>
                <a:cs typeface="Times New Roman"/>
              </a:rPr>
              <a:t>курс </a:t>
            </a:r>
            <a:r>
              <a:rPr lang="en-US" sz="1600" b="1" dirty="0" smtClean="0">
                <a:solidFill>
                  <a:srgbClr val="36BBA4"/>
                </a:solidFill>
                <a:ea typeface="Calibri"/>
                <a:cs typeface="Times New Roman"/>
              </a:rPr>
              <a:t>Association Montessori International (</a:t>
            </a:r>
            <a:r>
              <a:rPr lang="ru-RU" sz="1600" b="1" dirty="0" smtClean="0">
                <a:solidFill>
                  <a:srgbClr val="36BBA4"/>
                </a:solidFill>
                <a:ea typeface="Calibri"/>
                <a:cs typeface="Times New Roman"/>
              </a:rPr>
              <a:t>Испания, </a:t>
            </a:r>
            <a:r>
              <a:rPr lang="en-US" sz="1600" b="1" dirty="0" err="1" smtClean="0">
                <a:solidFill>
                  <a:srgbClr val="36BBA4"/>
                </a:solidFill>
                <a:ea typeface="Calibri"/>
                <a:cs typeface="Times New Roman"/>
              </a:rPr>
              <a:t>Universitat</a:t>
            </a:r>
            <a:r>
              <a:rPr lang="en-US" sz="1600" b="1" dirty="0" smtClean="0">
                <a:solidFill>
                  <a:srgbClr val="36BBA4"/>
                </a:solidFill>
                <a:ea typeface="Calibri"/>
                <a:cs typeface="Times New Roman"/>
              </a:rPr>
              <a:t> de VIC)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rgbClr val="36BBA4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5"/>
            <a:ext cx="9180512" cy="346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аница разде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698" t="2368" r="1390" b="-793"/>
          <a:stretch>
            <a:fillRect/>
          </a:stretch>
        </p:blipFill>
        <p:spPr bwMode="auto">
          <a:xfrm rot="16200000">
            <a:off x="1128900" y="-1026415"/>
            <a:ext cx="3465013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4175004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"Если общество считает необходимым сделать образование обязательным, то это значит, что образование должно осуществляться и развиваться практически, и если мы сейчас соглашаемся, что образование начинается при рождении, тогда становится жизненно необходимым для каждого знать законы развития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”.</a:t>
            </a:r>
          </a:p>
          <a:p>
            <a:pPr algn="r">
              <a:spcBef>
                <a:spcPct val="0"/>
              </a:spcBef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Мария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Монтессори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"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Впитывающий разум ребенка" гл.2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стр.26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аница разде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14356"/>
            <a:ext cx="571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Пропорциональная среда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1" y="5357826"/>
            <a:ext cx="88582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	«Создайте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для ребёнка пропорциональную среду и позвольте ему там жить. Тогда в нём разовьётся активность, к которой он и </a:t>
            </a:r>
            <a:r>
              <a:rPr lang="ru-RU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сам </a:t>
            </a:r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стремится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поскольку это уже не игра, а пробуждение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души»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Мария Монтессори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ru-RU" sz="2000" dirty="0"/>
          </a:p>
        </p:txBody>
      </p:sp>
      <p:pic>
        <p:nvPicPr>
          <p:cNvPr id="33794" name="Picture 2" descr="https://pp.vk.me/c417526/v417526452/a614/nqCcUwMQkfs.jpg"/>
          <p:cNvPicPr>
            <a:picLocks noChangeAspect="1" noChangeArrowheads="1"/>
          </p:cNvPicPr>
          <p:nvPr/>
        </p:nvPicPr>
        <p:blipFill>
          <a:blip r:embed="rId4"/>
          <a:srcRect b="3049"/>
          <a:stretch>
            <a:fillRect/>
          </a:stretch>
        </p:blipFill>
        <p:spPr bwMode="auto">
          <a:xfrm>
            <a:off x="155575" y="1419256"/>
            <a:ext cx="5760000" cy="388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аница разде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Мила\Documents\документы\Изумрудный город\1 Тоддлеры\vrzzk-kSAq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6480000" cy="431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714356"/>
            <a:ext cx="571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Свободный выбор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1" y="5929331"/>
            <a:ext cx="8858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Ребёнок имеет полное право САМ решать когда, чем и сколько времени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ему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заниматься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аница разде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00041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Концентрация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214818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«Сконцентрировавшийся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ребёнок счастлив сам по себе, независимо от близких людей и своего окружения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".</a:t>
            </a:r>
          </a:p>
          <a:p>
            <a:pPr algn="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Мария Монтессори</a:t>
            </a:r>
          </a:p>
        </p:txBody>
      </p:sp>
      <p:pic>
        <p:nvPicPr>
          <p:cNvPr id="4100" name="Picture 4" descr="https://pp.vk.me/c637928/v637928277/9b7d/uDhFuV84P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458024"/>
            <a:ext cx="360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аница разде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00041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2" descr="C:\Users\Мила\Documents\документы\Изумрудный город\1 Тоддлеры\Мирослав Свеколкин\1\P1019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74" y="2786058"/>
            <a:ext cx="5760000" cy="38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1714488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Дети смотрят, наблюдают, анализируют. Часто очень пристально, не отводя взгляд. Впитывают всё, что получают и превращают это в знания.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аница разде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00041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Модели поведения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https://pp.vk.me/c637928/v637928277/9b60/NWN7PyNBX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40" y="2881148"/>
            <a:ext cx="5760000" cy="38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" y="1500174"/>
            <a:ext cx="600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	«Уважать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ребёнка – это значит предложить ему модель поведения и предоставить возможность не подражать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ей».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Франсуаза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Дольто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так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01" y="0"/>
            <a:ext cx="91173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07220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www.facebook.com/ufilev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204</Words>
  <Application>Microsoft Office PowerPoint</Application>
  <PresentationFormat>Экран (4:3)</PresentationFormat>
  <Paragraphs>37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Становление личности ребёнка в условиях Монтессори пространства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Монтессори-класс: типичные трудности и как их преодолеть? Цикл встреч «Управление классом»</dc:title>
  <dc:creator>Мила</dc:creator>
  <cp:lastModifiedBy>KROS21</cp:lastModifiedBy>
  <cp:revision>31</cp:revision>
  <dcterms:created xsi:type="dcterms:W3CDTF">2016-08-27T23:38:06Z</dcterms:created>
  <dcterms:modified xsi:type="dcterms:W3CDTF">2016-08-29T10:13:28Z</dcterms:modified>
</cp:coreProperties>
</file>