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4"/>
  </p:notesMasterIdLst>
  <p:sldIdLst>
    <p:sldId id="284" r:id="rId3"/>
    <p:sldId id="271" r:id="rId4"/>
    <p:sldId id="355" r:id="rId5"/>
    <p:sldId id="344" r:id="rId6"/>
    <p:sldId id="353" r:id="rId7"/>
    <p:sldId id="354" r:id="rId8"/>
    <p:sldId id="293" r:id="rId9"/>
    <p:sldId id="296" r:id="rId10"/>
    <p:sldId id="340" r:id="rId11"/>
    <p:sldId id="341" r:id="rId12"/>
    <p:sldId id="265" r:id="rId13"/>
    <p:sldId id="263" r:id="rId14"/>
    <p:sldId id="329" r:id="rId15"/>
    <p:sldId id="294" r:id="rId16"/>
    <p:sldId id="342" r:id="rId17"/>
    <p:sldId id="356" r:id="rId18"/>
    <p:sldId id="261" r:id="rId19"/>
    <p:sldId id="320" r:id="rId20"/>
    <p:sldId id="318" r:id="rId21"/>
    <p:sldId id="306" r:id="rId22"/>
    <p:sldId id="330" r:id="rId23"/>
    <p:sldId id="259" r:id="rId24"/>
    <p:sldId id="268" r:id="rId25"/>
    <p:sldId id="332" r:id="rId26"/>
    <p:sldId id="334" r:id="rId27"/>
    <p:sldId id="331" r:id="rId28"/>
    <p:sldId id="333" r:id="rId29"/>
    <p:sldId id="336" r:id="rId30"/>
    <p:sldId id="335" r:id="rId31"/>
    <p:sldId id="358" r:id="rId32"/>
    <p:sldId id="359" r:id="rId33"/>
    <p:sldId id="360" r:id="rId34"/>
    <p:sldId id="347" r:id="rId35"/>
    <p:sldId id="361" r:id="rId36"/>
    <p:sldId id="362" r:id="rId37"/>
    <p:sldId id="325" r:id="rId38"/>
    <p:sldId id="357" r:id="rId39"/>
    <p:sldId id="310" r:id="rId40"/>
    <p:sldId id="311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2" r:id="rId49"/>
    <p:sldId id="373" r:id="rId50"/>
    <p:sldId id="371" r:id="rId51"/>
    <p:sldId id="352" r:id="rId52"/>
    <p:sldId id="33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CCFFCC"/>
    <a:srgbClr val="CC0000"/>
    <a:srgbClr val="99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67" autoAdjust="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8D961-9F58-4716-BFE2-7BBB896AB360}" type="doc">
      <dgm:prSet loTypeId="urn:microsoft.com/office/officeart/2005/8/layout/radial6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540739B7-8C4F-4691-A7F2-E6407CBE1A75}">
      <dgm:prSet phldrT="[Текст]" phldr="1"/>
      <dgm:spPr>
        <a:solidFill>
          <a:schemeClr val="bg1">
            <a:lumMod val="95000"/>
          </a:schemeClr>
        </a:solidFill>
        <a:ln>
          <a:solidFill>
            <a:srgbClr val="002963"/>
          </a:solidFill>
        </a:ln>
      </dgm:spPr>
      <dgm:t>
        <a:bodyPr/>
        <a:lstStyle/>
        <a:p>
          <a:endParaRPr lang="ru-RU" dirty="0"/>
        </a:p>
      </dgm:t>
    </dgm:pt>
    <dgm:pt modelId="{E3ABC4D7-F41F-4398-9871-16A8AFB10992}" type="parTrans" cxnId="{3AA2F18C-041B-4716-A568-8305A0AB0C42}">
      <dgm:prSet/>
      <dgm:spPr/>
      <dgm:t>
        <a:bodyPr/>
        <a:lstStyle/>
        <a:p>
          <a:endParaRPr lang="ru-RU"/>
        </a:p>
      </dgm:t>
    </dgm:pt>
    <dgm:pt modelId="{D0FF14C0-1A4D-44A7-B0DE-AFACE8253344}" type="sibTrans" cxnId="{3AA2F18C-041B-4716-A568-8305A0AB0C42}">
      <dgm:prSet/>
      <dgm:spPr>
        <a:solidFill>
          <a:srgbClr val="002963">
            <a:alpha val="69804"/>
          </a:srgbClr>
        </a:solidFill>
      </dgm:spPr>
      <dgm:t>
        <a:bodyPr/>
        <a:lstStyle/>
        <a:p>
          <a:endParaRPr lang="ru-RU"/>
        </a:p>
      </dgm:t>
    </dgm:pt>
    <dgm:pt modelId="{6697C024-7746-44C4-A8FF-740A0EB4D16F}">
      <dgm:prSet phldrT="[Текст]"/>
      <dgm:spPr>
        <a:solidFill>
          <a:schemeClr val="bg1">
            <a:lumMod val="95000"/>
          </a:schemeClr>
        </a:solidFill>
        <a:ln>
          <a:solidFill>
            <a:srgbClr val="002963"/>
          </a:solidFill>
        </a:ln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71172E73-103E-47A3-AB0F-C1C79E0383EB}" type="parTrans" cxnId="{96DF4945-242E-4114-BA8B-9CE69E504CDB}">
      <dgm:prSet/>
      <dgm:spPr/>
      <dgm:t>
        <a:bodyPr/>
        <a:lstStyle/>
        <a:p>
          <a:endParaRPr lang="ru-RU"/>
        </a:p>
      </dgm:t>
    </dgm:pt>
    <dgm:pt modelId="{FC06DB6C-1DA5-4EF8-B363-063F3B972901}" type="sibTrans" cxnId="{96DF4945-242E-4114-BA8B-9CE69E504CDB}">
      <dgm:prSet/>
      <dgm:spPr>
        <a:solidFill>
          <a:srgbClr val="002963">
            <a:alpha val="69804"/>
          </a:srgbClr>
        </a:solidFill>
      </dgm:spPr>
      <dgm:t>
        <a:bodyPr/>
        <a:lstStyle/>
        <a:p>
          <a:endParaRPr lang="ru-RU"/>
        </a:p>
      </dgm:t>
    </dgm:pt>
    <dgm:pt modelId="{0FD3AD60-4A07-4109-B807-1A4613B2A91F}">
      <dgm:prSet phldrT="[Текст]" phldr="1"/>
      <dgm:spPr>
        <a:solidFill>
          <a:schemeClr val="bg1">
            <a:lumMod val="95000"/>
          </a:schemeClr>
        </a:solidFill>
        <a:ln>
          <a:solidFill>
            <a:srgbClr val="002963"/>
          </a:solidFill>
        </a:ln>
      </dgm:spPr>
      <dgm:t>
        <a:bodyPr/>
        <a:lstStyle/>
        <a:p>
          <a:endParaRPr lang="ru-RU" dirty="0"/>
        </a:p>
      </dgm:t>
    </dgm:pt>
    <dgm:pt modelId="{86642ABD-9AE4-49F2-952A-D73EAE71D524}" type="parTrans" cxnId="{E1A22D44-5F46-4530-A038-2B5F2D1FFBE6}">
      <dgm:prSet/>
      <dgm:spPr/>
      <dgm:t>
        <a:bodyPr/>
        <a:lstStyle/>
        <a:p>
          <a:endParaRPr lang="ru-RU"/>
        </a:p>
      </dgm:t>
    </dgm:pt>
    <dgm:pt modelId="{97039654-FE21-447F-A06A-52B31D5D6FD2}" type="sibTrans" cxnId="{E1A22D44-5F46-4530-A038-2B5F2D1FFBE6}">
      <dgm:prSet/>
      <dgm:spPr>
        <a:solidFill>
          <a:srgbClr val="002963">
            <a:alpha val="69804"/>
          </a:srgbClr>
        </a:solidFill>
      </dgm:spPr>
      <dgm:t>
        <a:bodyPr/>
        <a:lstStyle/>
        <a:p>
          <a:endParaRPr lang="ru-RU"/>
        </a:p>
      </dgm:t>
    </dgm:pt>
    <dgm:pt modelId="{AE2BBBB1-A917-4132-B7A1-4F111168AB0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B2F874A-5CCC-4744-B580-344CE556417A}" type="sibTrans" cxnId="{5DF2B331-55A9-47CD-A9EC-7843510A6BDA}">
      <dgm:prSet/>
      <dgm:spPr/>
      <dgm:t>
        <a:bodyPr/>
        <a:lstStyle/>
        <a:p>
          <a:endParaRPr lang="ru-RU"/>
        </a:p>
      </dgm:t>
    </dgm:pt>
    <dgm:pt modelId="{C414F092-9299-4E8D-BB9F-8E1997936395}" type="parTrans" cxnId="{5DF2B331-55A9-47CD-A9EC-7843510A6BDA}">
      <dgm:prSet/>
      <dgm:spPr/>
      <dgm:t>
        <a:bodyPr/>
        <a:lstStyle/>
        <a:p>
          <a:endParaRPr lang="ru-RU"/>
        </a:p>
      </dgm:t>
    </dgm:pt>
    <dgm:pt modelId="{D40828D5-A2D8-4A30-BBCD-EB146676058C}" type="pres">
      <dgm:prSet presAssocID="{3198D961-9F58-4716-BFE2-7BBB896AB3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134C5C-2CAA-4F81-BEE2-5218AA7207CA}" type="pres">
      <dgm:prSet presAssocID="{AE2BBBB1-A917-4132-B7A1-4F111168AB02}" presName="centerShape" presStyleLbl="node0" presStyleIdx="0" presStyleCnt="1" custLinFactNeighborY="-6573"/>
      <dgm:spPr/>
      <dgm:t>
        <a:bodyPr/>
        <a:lstStyle/>
        <a:p>
          <a:endParaRPr lang="ru-RU"/>
        </a:p>
      </dgm:t>
    </dgm:pt>
    <dgm:pt modelId="{71294988-B38C-424D-B75C-03B3315247AA}" type="pres">
      <dgm:prSet presAssocID="{540739B7-8C4F-4691-A7F2-E6407CBE1A7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33CE5-F891-4DC2-8A0D-CCD75DEBD730}" type="pres">
      <dgm:prSet presAssocID="{540739B7-8C4F-4691-A7F2-E6407CBE1A75}" presName="dummy" presStyleCnt="0"/>
      <dgm:spPr/>
    </dgm:pt>
    <dgm:pt modelId="{475CA703-C13D-4A9D-87DD-68ECF69685AE}" type="pres">
      <dgm:prSet presAssocID="{D0FF14C0-1A4D-44A7-B0DE-AFACE8253344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E1CCEBD-9380-43D9-A458-0C19B49F0027}" type="pres">
      <dgm:prSet presAssocID="{6697C024-7746-44C4-A8FF-740A0EB4D16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A6900-D8D8-4FD3-82AA-C0EBE7F2B805}" type="pres">
      <dgm:prSet presAssocID="{6697C024-7746-44C4-A8FF-740A0EB4D16F}" presName="dummy" presStyleCnt="0"/>
      <dgm:spPr/>
    </dgm:pt>
    <dgm:pt modelId="{F36CCC24-B7F2-4878-B033-E4AAB48A238D}" type="pres">
      <dgm:prSet presAssocID="{FC06DB6C-1DA5-4EF8-B363-063F3B97290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93BCBC6-B681-4DAC-AEDB-0532960D4404}" type="pres">
      <dgm:prSet presAssocID="{0FD3AD60-4A07-4109-B807-1A4613B2A91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9A701-1008-45BF-8295-C297D61E8DE3}" type="pres">
      <dgm:prSet presAssocID="{0FD3AD60-4A07-4109-B807-1A4613B2A91F}" presName="dummy" presStyleCnt="0"/>
      <dgm:spPr/>
    </dgm:pt>
    <dgm:pt modelId="{10C8257F-E861-4C7A-9879-CDE2B988C0EB}" type="pres">
      <dgm:prSet presAssocID="{97039654-FE21-447F-A06A-52B31D5D6FD2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5DF2B331-55A9-47CD-A9EC-7843510A6BDA}" srcId="{3198D961-9F58-4716-BFE2-7BBB896AB360}" destId="{AE2BBBB1-A917-4132-B7A1-4F111168AB02}" srcOrd="0" destOrd="0" parTransId="{C414F092-9299-4E8D-BB9F-8E1997936395}" sibTransId="{FB2F874A-5CCC-4744-B580-344CE556417A}"/>
    <dgm:cxn modelId="{EC1884FB-880A-4F06-A54E-F125D9060E95}" type="presOf" srcId="{D0FF14C0-1A4D-44A7-B0DE-AFACE8253344}" destId="{475CA703-C13D-4A9D-87DD-68ECF69685AE}" srcOrd="0" destOrd="0" presId="urn:microsoft.com/office/officeart/2005/8/layout/radial6"/>
    <dgm:cxn modelId="{96DF4945-242E-4114-BA8B-9CE69E504CDB}" srcId="{AE2BBBB1-A917-4132-B7A1-4F111168AB02}" destId="{6697C024-7746-44C4-A8FF-740A0EB4D16F}" srcOrd="1" destOrd="0" parTransId="{71172E73-103E-47A3-AB0F-C1C79E0383EB}" sibTransId="{FC06DB6C-1DA5-4EF8-B363-063F3B972901}"/>
    <dgm:cxn modelId="{A862C0B4-DDFF-4CE9-B180-C7532D035C86}" type="presOf" srcId="{6697C024-7746-44C4-A8FF-740A0EB4D16F}" destId="{CE1CCEBD-9380-43D9-A458-0C19B49F0027}" srcOrd="0" destOrd="0" presId="urn:microsoft.com/office/officeart/2005/8/layout/radial6"/>
    <dgm:cxn modelId="{13AA1A5C-4746-4BFE-8E66-FE662EC65642}" type="presOf" srcId="{0FD3AD60-4A07-4109-B807-1A4613B2A91F}" destId="{893BCBC6-B681-4DAC-AEDB-0532960D4404}" srcOrd="0" destOrd="0" presId="urn:microsoft.com/office/officeart/2005/8/layout/radial6"/>
    <dgm:cxn modelId="{3AA2F18C-041B-4716-A568-8305A0AB0C42}" srcId="{AE2BBBB1-A917-4132-B7A1-4F111168AB02}" destId="{540739B7-8C4F-4691-A7F2-E6407CBE1A75}" srcOrd="0" destOrd="0" parTransId="{E3ABC4D7-F41F-4398-9871-16A8AFB10992}" sibTransId="{D0FF14C0-1A4D-44A7-B0DE-AFACE8253344}"/>
    <dgm:cxn modelId="{94820437-10FC-4F20-8060-A86F23FF5712}" type="presOf" srcId="{AE2BBBB1-A917-4132-B7A1-4F111168AB02}" destId="{92134C5C-2CAA-4F81-BEE2-5218AA7207CA}" srcOrd="0" destOrd="0" presId="urn:microsoft.com/office/officeart/2005/8/layout/radial6"/>
    <dgm:cxn modelId="{E1A22D44-5F46-4530-A038-2B5F2D1FFBE6}" srcId="{AE2BBBB1-A917-4132-B7A1-4F111168AB02}" destId="{0FD3AD60-4A07-4109-B807-1A4613B2A91F}" srcOrd="2" destOrd="0" parTransId="{86642ABD-9AE4-49F2-952A-D73EAE71D524}" sibTransId="{97039654-FE21-447F-A06A-52B31D5D6FD2}"/>
    <dgm:cxn modelId="{D5485E82-1B4E-4B11-BFFF-E24593B23239}" type="presOf" srcId="{540739B7-8C4F-4691-A7F2-E6407CBE1A75}" destId="{71294988-B38C-424D-B75C-03B3315247AA}" srcOrd="0" destOrd="0" presId="urn:microsoft.com/office/officeart/2005/8/layout/radial6"/>
    <dgm:cxn modelId="{5769CDA3-3276-4943-AAE6-F92E0DFC3EC5}" type="presOf" srcId="{3198D961-9F58-4716-BFE2-7BBB896AB360}" destId="{D40828D5-A2D8-4A30-BBCD-EB146676058C}" srcOrd="0" destOrd="0" presId="urn:microsoft.com/office/officeart/2005/8/layout/radial6"/>
    <dgm:cxn modelId="{A0F4B2B5-36A7-42F4-A075-789ED2FD2C6C}" type="presOf" srcId="{FC06DB6C-1DA5-4EF8-B363-063F3B972901}" destId="{F36CCC24-B7F2-4878-B033-E4AAB48A238D}" srcOrd="0" destOrd="0" presId="urn:microsoft.com/office/officeart/2005/8/layout/radial6"/>
    <dgm:cxn modelId="{F5D72330-0DEE-4F9E-9A8D-CAE66471279F}" type="presOf" srcId="{97039654-FE21-447F-A06A-52B31D5D6FD2}" destId="{10C8257F-E861-4C7A-9879-CDE2B988C0EB}" srcOrd="0" destOrd="0" presId="urn:microsoft.com/office/officeart/2005/8/layout/radial6"/>
    <dgm:cxn modelId="{F678EC40-2E40-4750-B7E7-D0AECD5F13A5}" type="presParOf" srcId="{D40828D5-A2D8-4A30-BBCD-EB146676058C}" destId="{92134C5C-2CAA-4F81-BEE2-5218AA7207CA}" srcOrd="0" destOrd="0" presId="urn:microsoft.com/office/officeart/2005/8/layout/radial6"/>
    <dgm:cxn modelId="{C1E75E09-16A1-468D-A375-7D97488A5F1B}" type="presParOf" srcId="{D40828D5-A2D8-4A30-BBCD-EB146676058C}" destId="{71294988-B38C-424D-B75C-03B3315247AA}" srcOrd="1" destOrd="0" presId="urn:microsoft.com/office/officeart/2005/8/layout/radial6"/>
    <dgm:cxn modelId="{ECB1DCC9-91C2-49BF-9058-8944738BD312}" type="presParOf" srcId="{D40828D5-A2D8-4A30-BBCD-EB146676058C}" destId="{C7E33CE5-F891-4DC2-8A0D-CCD75DEBD730}" srcOrd="2" destOrd="0" presId="urn:microsoft.com/office/officeart/2005/8/layout/radial6"/>
    <dgm:cxn modelId="{E85959C3-EDCA-4C4F-9309-3EB6FDC18A60}" type="presParOf" srcId="{D40828D5-A2D8-4A30-BBCD-EB146676058C}" destId="{475CA703-C13D-4A9D-87DD-68ECF69685AE}" srcOrd="3" destOrd="0" presId="urn:microsoft.com/office/officeart/2005/8/layout/radial6"/>
    <dgm:cxn modelId="{1EE7FDD3-F35A-48D1-A715-1CAB6BA59C5E}" type="presParOf" srcId="{D40828D5-A2D8-4A30-BBCD-EB146676058C}" destId="{CE1CCEBD-9380-43D9-A458-0C19B49F0027}" srcOrd="4" destOrd="0" presId="urn:microsoft.com/office/officeart/2005/8/layout/radial6"/>
    <dgm:cxn modelId="{2B74CA2D-1B03-4560-9FC4-7B73DDFF6C3C}" type="presParOf" srcId="{D40828D5-A2D8-4A30-BBCD-EB146676058C}" destId="{4EAA6900-D8D8-4FD3-82AA-C0EBE7F2B805}" srcOrd="5" destOrd="0" presId="urn:microsoft.com/office/officeart/2005/8/layout/radial6"/>
    <dgm:cxn modelId="{314A5EA6-5DD5-4A5E-8E28-C11CDADD9AE2}" type="presParOf" srcId="{D40828D5-A2D8-4A30-BBCD-EB146676058C}" destId="{F36CCC24-B7F2-4878-B033-E4AAB48A238D}" srcOrd="6" destOrd="0" presId="urn:microsoft.com/office/officeart/2005/8/layout/radial6"/>
    <dgm:cxn modelId="{06D2D61E-B0CC-4B5E-90F9-BD90A306ECFF}" type="presParOf" srcId="{D40828D5-A2D8-4A30-BBCD-EB146676058C}" destId="{893BCBC6-B681-4DAC-AEDB-0532960D4404}" srcOrd="7" destOrd="0" presId="urn:microsoft.com/office/officeart/2005/8/layout/radial6"/>
    <dgm:cxn modelId="{9812182A-53E1-4F2B-A179-D2571582A688}" type="presParOf" srcId="{D40828D5-A2D8-4A30-BBCD-EB146676058C}" destId="{2589A701-1008-45BF-8295-C297D61E8DE3}" srcOrd="8" destOrd="0" presId="urn:microsoft.com/office/officeart/2005/8/layout/radial6"/>
    <dgm:cxn modelId="{B0E056E2-0026-4A61-BE52-6D04EF63B9CC}" type="presParOf" srcId="{D40828D5-A2D8-4A30-BBCD-EB146676058C}" destId="{10C8257F-E861-4C7A-9879-CDE2B988C0EB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AD519-48DF-4021-B467-BA382013623D}" type="doc">
      <dgm:prSet loTypeId="urn:microsoft.com/office/officeart/2005/8/layout/matrix1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8F694A7-9A1F-497C-B46B-2B19650C999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ЭФУ КАК НОВОЕ СРЕДСТВО ОРГАНИЗАЦИИ ОБУЧЕНИЯ</a:t>
          </a:r>
          <a:endParaRPr lang="ru-RU" sz="2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7AAA1F-420C-4717-84C6-F62632CDF52B}" type="parTrans" cxnId="{E73B11C0-A996-4022-9ED8-F369212E2F3A}">
      <dgm:prSet/>
      <dgm:spPr/>
      <dgm:t>
        <a:bodyPr/>
        <a:lstStyle/>
        <a:p>
          <a:endParaRPr lang="ru-RU"/>
        </a:p>
      </dgm:t>
    </dgm:pt>
    <dgm:pt modelId="{24134F0A-61CF-4F4C-80BE-4ED39145649E}" type="sibTrans" cxnId="{E73B11C0-A996-4022-9ED8-F369212E2F3A}">
      <dgm:prSet/>
      <dgm:spPr/>
      <dgm:t>
        <a:bodyPr/>
        <a:lstStyle/>
        <a:p>
          <a:endParaRPr lang="ru-RU"/>
        </a:p>
      </dgm:t>
    </dgm:pt>
    <dgm:pt modelId="{027E7ACF-E408-4C0F-9689-3AEDED7D7DE3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СМЕШАННОЕ ОБУЧЕНИЕ</a:t>
          </a:r>
          <a:endParaRPr lang="ru-RU" sz="2800" b="1" dirty="0">
            <a:solidFill>
              <a:srgbClr val="0066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BF814-C26B-4BED-9374-47B164A09061}" type="parTrans" cxnId="{340E85CB-A730-409F-9DED-7CA8B686980D}">
      <dgm:prSet/>
      <dgm:spPr/>
      <dgm:t>
        <a:bodyPr/>
        <a:lstStyle/>
        <a:p>
          <a:endParaRPr lang="ru-RU"/>
        </a:p>
      </dgm:t>
    </dgm:pt>
    <dgm:pt modelId="{B2CBED89-EF9B-4EB1-8B21-025A88B0557A}" type="sibTrans" cxnId="{340E85CB-A730-409F-9DED-7CA8B686980D}">
      <dgm:prSet/>
      <dgm:spPr/>
      <dgm:t>
        <a:bodyPr/>
        <a:lstStyle/>
        <a:p>
          <a:endParaRPr lang="ru-RU"/>
        </a:p>
      </dgm:t>
    </dgm:pt>
    <dgm:pt modelId="{EE6B82BC-95CE-4B4E-8442-A197C278B90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КЛАССНО-УРОЧНАЯ СИСТЕМА</a:t>
          </a:r>
          <a:endParaRPr lang="ru-RU" sz="28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0FEC44-CDAC-4C30-8416-AD7E0855573E}" type="parTrans" cxnId="{BAE256F0-C79C-4AFF-9A03-E20C25A29030}">
      <dgm:prSet/>
      <dgm:spPr/>
      <dgm:t>
        <a:bodyPr/>
        <a:lstStyle/>
        <a:p>
          <a:endParaRPr lang="ru-RU"/>
        </a:p>
      </dgm:t>
    </dgm:pt>
    <dgm:pt modelId="{9A084692-444D-424B-B5A6-877FD0FA6812}" type="sibTrans" cxnId="{BAE256F0-C79C-4AFF-9A03-E20C25A29030}">
      <dgm:prSet/>
      <dgm:spPr/>
      <dgm:t>
        <a:bodyPr/>
        <a:lstStyle/>
        <a:p>
          <a:endParaRPr lang="ru-RU"/>
        </a:p>
      </dgm:t>
    </dgm:pt>
    <dgm:pt modelId="{95E58492-71DA-4AE4-9EBE-5705597AF28B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ДИСТАНЦИОННОЕ ОБУЧЕНИЕ</a:t>
          </a:r>
          <a:endParaRPr lang="ru-RU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A9FEEB-FB3D-4BDE-8B8E-87DCCFECFEE6}" type="parTrans" cxnId="{427D83AF-0C9B-426D-9501-59FC9BCAEB7B}">
      <dgm:prSet/>
      <dgm:spPr/>
      <dgm:t>
        <a:bodyPr/>
        <a:lstStyle/>
        <a:p>
          <a:endParaRPr lang="ru-RU"/>
        </a:p>
      </dgm:t>
    </dgm:pt>
    <dgm:pt modelId="{4F65FA2D-D721-4268-832C-BC001101092C}" type="sibTrans" cxnId="{427D83AF-0C9B-426D-9501-59FC9BCAEB7B}">
      <dgm:prSet/>
      <dgm:spPr/>
      <dgm:t>
        <a:bodyPr/>
        <a:lstStyle/>
        <a:p>
          <a:endParaRPr lang="ru-RU"/>
        </a:p>
      </dgm:t>
    </dgm:pt>
    <dgm:pt modelId="{796E4312-C349-4C77-A024-610F4AD125CE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ЭЛЕКТРОННОЕ ОБУЧЕНИЕ</a:t>
          </a:r>
          <a:endParaRPr lang="ru-RU" sz="2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A7D5F7-55A0-4954-9750-D690EC3565E0}" type="parTrans" cxnId="{40EFC2BC-417B-48B3-8DA5-85798FAE1B70}">
      <dgm:prSet/>
      <dgm:spPr/>
      <dgm:t>
        <a:bodyPr/>
        <a:lstStyle/>
        <a:p>
          <a:endParaRPr lang="ru-RU"/>
        </a:p>
      </dgm:t>
    </dgm:pt>
    <dgm:pt modelId="{CA36733A-8B3F-47C4-BC71-F41FCEB40F21}" type="sibTrans" cxnId="{40EFC2BC-417B-48B3-8DA5-85798FAE1B70}">
      <dgm:prSet/>
      <dgm:spPr/>
      <dgm:t>
        <a:bodyPr/>
        <a:lstStyle/>
        <a:p>
          <a:endParaRPr lang="ru-RU"/>
        </a:p>
      </dgm:t>
    </dgm:pt>
    <dgm:pt modelId="{DE875276-2444-4687-ABC9-C45BFB7E8EA0}" type="pres">
      <dgm:prSet presAssocID="{6CAAD519-48DF-4021-B467-BA382013623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2F117F-C484-4166-8437-6121E40A7D82}" type="pres">
      <dgm:prSet presAssocID="{6CAAD519-48DF-4021-B467-BA382013623D}" presName="matrix" presStyleCnt="0"/>
      <dgm:spPr/>
      <dgm:t>
        <a:bodyPr/>
        <a:lstStyle/>
        <a:p>
          <a:endParaRPr lang="ru-RU"/>
        </a:p>
      </dgm:t>
    </dgm:pt>
    <dgm:pt modelId="{3E4C6135-F8FF-4E1C-BCB0-1106372600AD}" type="pres">
      <dgm:prSet presAssocID="{6CAAD519-48DF-4021-B467-BA382013623D}" presName="tile1" presStyleLbl="node1" presStyleIdx="0" presStyleCnt="4"/>
      <dgm:spPr/>
      <dgm:t>
        <a:bodyPr/>
        <a:lstStyle/>
        <a:p>
          <a:endParaRPr lang="ru-RU"/>
        </a:p>
      </dgm:t>
    </dgm:pt>
    <dgm:pt modelId="{0FEB5301-654A-4368-BA9D-A1C9DCB24ACE}" type="pres">
      <dgm:prSet presAssocID="{6CAAD519-48DF-4021-B467-BA382013623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E4C13-C67F-4EA1-850A-7287C64A5A7F}" type="pres">
      <dgm:prSet presAssocID="{6CAAD519-48DF-4021-B467-BA382013623D}" presName="tile2" presStyleLbl="node1" presStyleIdx="1" presStyleCnt="4"/>
      <dgm:spPr/>
      <dgm:t>
        <a:bodyPr/>
        <a:lstStyle/>
        <a:p>
          <a:endParaRPr lang="ru-RU"/>
        </a:p>
      </dgm:t>
    </dgm:pt>
    <dgm:pt modelId="{217A480A-3633-4C74-813C-3D40641BCDF6}" type="pres">
      <dgm:prSet presAssocID="{6CAAD519-48DF-4021-B467-BA382013623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C8330-86AD-4770-9E21-8D5099C49740}" type="pres">
      <dgm:prSet presAssocID="{6CAAD519-48DF-4021-B467-BA382013623D}" presName="tile3" presStyleLbl="node1" presStyleIdx="2" presStyleCnt="4"/>
      <dgm:spPr/>
      <dgm:t>
        <a:bodyPr/>
        <a:lstStyle/>
        <a:p>
          <a:endParaRPr lang="ru-RU"/>
        </a:p>
      </dgm:t>
    </dgm:pt>
    <dgm:pt modelId="{8BC7EA3C-ABC6-4B32-999C-F6B9C0A92526}" type="pres">
      <dgm:prSet presAssocID="{6CAAD519-48DF-4021-B467-BA382013623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DE2EA-6460-41FE-927A-4DB7995768E8}" type="pres">
      <dgm:prSet presAssocID="{6CAAD519-48DF-4021-B467-BA382013623D}" presName="tile4" presStyleLbl="node1" presStyleIdx="3" presStyleCnt="4"/>
      <dgm:spPr/>
      <dgm:t>
        <a:bodyPr/>
        <a:lstStyle/>
        <a:p>
          <a:endParaRPr lang="ru-RU"/>
        </a:p>
      </dgm:t>
    </dgm:pt>
    <dgm:pt modelId="{3E2707CC-2FEB-42F1-8B3A-5C700F2D7A8C}" type="pres">
      <dgm:prSet presAssocID="{6CAAD519-48DF-4021-B467-BA382013623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E6B21-7AD1-489E-B50B-C3BDCF8E923D}" type="pres">
      <dgm:prSet presAssocID="{6CAAD519-48DF-4021-B467-BA382013623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9278609-A488-4BB6-949F-D5CA1D0FF22A}" type="presOf" srcId="{027E7ACF-E408-4C0F-9689-3AEDED7D7DE3}" destId="{0FEB5301-654A-4368-BA9D-A1C9DCB24ACE}" srcOrd="1" destOrd="0" presId="urn:microsoft.com/office/officeart/2005/8/layout/matrix1"/>
    <dgm:cxn modelId="{BAE256F0-C79C-4AFF-9A03-E20C25A29030}" srcId="{18F694A7-9A1F-497C-B46B-2B19650C999B}" destId="{EE6B82BC-95CE-4B4E-8442-A197C278B90F}" srcOrd="1" destOrd="0" parTransId="{4F0FEC44-CDAC-4C30-8416-AD7E0855573E}" sibTransId="{9A084692-444D-424B-B5A6-877FD0FA6812}"/>
    <dgm:cxn modelId="{E3A861DF-55D1-40EB-A751-0AC773D9C801}" type="presOf" srcId="{6CAAD519-48DF-4021-B467-BA382013623D}" destId="{DE875276-2444-4687-ABC9-C45BFB7E8EA0}" srcOrd="0" destOrd="0" presId="urn:microsoft.com/office/officeart/2005/8/layout/matrix1"/>
    <dgm:cxn modelId="{8C31D6F0-37EE-471A-8FF9-759EB9340330}" type="presOf" srcId="{796E4312-C349-4C77-A024-610F4AD125CE}" destId="{3E2707CC-2FEB-42F1-8B3A-5C700F2D7A8C}" srcOrd="1" destOrd="0" presId="urn:microsoft.com/office/officeart/2005/8/layout/matrix1"/>
    <dgm:cxn modelId="{340E85CB-A730-409F-9DED-7CA8B686980D}" srcId="{18F694A7-9A1F-497C-B46B-2B19650C999B}" destId="{027E7ACF-E408-4C0F-9689-3AEDED7D7DE3}" srcOrd="0" destOrd="0" parTransId="{E2ABF814-C26B-4BED-9374-47B164A09061}" sibTransId="{B2CBED89-EF9B-4EB1-8B21-025A88B0557A}"/>
    <dgm:cxn modelId="{221E7155-D034-4E29-B582-A6619649D21B}" type="presOf" srcId="{EE6B82BC-95CE-4B4E-8442-A197C278B90F}" destId="{23EE4C13-C67F-4EA1-850A-7287C64A5A7F}" srcOrd="0" destOrd="0" presId="urn:microsoft.com/office/officeart/2005/8/layout/matrix1"/>
    <dgm:cxn modelId="{E73B11C0-A996-4022-9ED8-F369212E2F3A}" srcId="{6CAAD519-48DF-4021-B467-BA382013623D}" destId="{18F694A7-9A1F-497C-B46B-2B19650C999B}" srcOrd="0" destOrd="0" parTransId="{107AAA1F-420C-4717-84C6-F62632CDF52B}" sibTransId="{24134F0A-61CF-4F4C-80BE-4ED39145649E}"/>
    <dgm:cxn modelId="{B64668C0-F916-4EA9-B79C-6583CA52FDFA}" type="presOf" srcId="{95E58492-71DA-4AE4-9EBE-5705597AF28B}" destId="{8BC7EA3C-ABC6-4B32-999C-F6B9C0A92526}" srcOrd="1" destOrd="0" presId="urn:microsoft.com/office/officeart/2005/8/layout/matrix1"/>
    <dgm:cxn modelId="{D213C77C-2B5F-42E3-8B17-294CF3E56FD6}" type="presOf" srcId="{EE6B82BC-95CE-4B4E-8442-A197C278B90F}" destId="{217A480A-3633-4C74-813C-3D40641BCDF6}" srcOrd="1" destOrd="0" presId="urn:microsoft.com/office/officeart/2005/8/layout/matrix1"/>
    <dgm:cxn modelId="{427D83AF-0C9B-426D-9501-59FC9BCAEB7B}" srcId="{18F694A7-9A1F-497C-B46B-2B19650C999B}" destId="{95E58492-71DA-4AE4-9EBE-5705597AF28B}" srcOrd="2" destOrd="0" parTransId="{24A9FEEB-FB3D-4BDE-8B8E-87DCCFECFEE6}" sibTransId="{4F65FA2D-D721-4268-832C-BC001101092C}"/>
    <dgm:cxn modelId="{5E00FB42-8630-4EFC-8745-635495A5F7ED}" type="presOf" srcId="{796E4312-C349-4C77-A024-610F4AD125CE}" destId="{BFFDE2EA-6460-41FE-927A-4DB7995768E8}" srcOrd="0" destOrd="0" presId="urn:microsoft.com/office/officeart/2005/8/layout/matrix1"/>
    <dgm:cxn modelId="{40EFC2BC-417B-48B3-8DA5-85798FAE1B70}" srcId="{18F694A7-9A1F-497C-B46B-2B19650C999B}" destId="{796E4312-C349-4C77-A024-610F4AD125CE}" srcOrd="3" destOrd="0" parTransId="{31A7D5F7-55A0-4954-9750-D690EC3565E0}" sibTransId="{CA36733A-8B3F-47C4-BC71-F41FCEB40F21}"/>
    <dgm:cxn modelId="{82DD2D6B-8BA0-497F-98CB-CDB738868FFD}" type="presOf" srcId="{027E7ACF-E408-4C0F-9689-3AEDED7D7DE3}" destId="{3E4C6135-F8FF-4E1C-BCB0-1106372600AD}" srcOrd="0" destOrd="0" presId="urn:microsoft.com/office/officeart/2005/8/layout/matrix1"/>
    <dgm:cxn modelId="{8D0FAFA3-C64A-43D5-8EFA-8D316521B8F3}" type="presOf" srcId="{18F694A7-9A1F-497C-B46B-2B19650C999B}" destId="{536E6B21-7AD1-489E-B50B-C3BDCF8E923D}" srcOrd="0" destOrd="0" presId="urn:microsoft.com/office/officeart/2005/8/layout/matrix1"/>
    <dgm:cxn modelId="{9FE0989C-DDAE-475A-A257-519962AB4089}" type="presOf" srcId="{95E58492-71DA-4AE4-9EBE-5705597AF28B}" destId="{68DC8330-86AD-4770-9E21-8D5099C49740}" srcOrd="0" destOrd="0" presId="urn:microsoft.com/office/officeart/2005/8/layout/matrix1"/>
    <dgm:cxn modelId="{2E8AB49B-EA53-49F4-B01B-76257128BFEB}" type="presParOf" srcId="{DE875276-2444-4687-ABC9-C45BFB7E8EA0}" destId="{DB2F117F-C484-4166-8437-6121E40A7D82}" srcOrd="0" destOrd="0" presId="urn:microsoft.com/office/officeart/2005/8/layout/matrix1"/>
    <dgm:cxn modelId="{50E7DA11-1064-4DEA-BEC3-2277BDA9F2DF}" type="presParOf" srcId="{DB2F117F-C484-4166-8437-6121E40A7D82}" destId="{3E4C6135-F8FF-4E1C-BCB0-1106372600AD}" srcOrd="0" destOrd="0" presId="urn:microsoft.com/office/officeart/2005/8/layout/matrix1"/>
    <dgm:cxn modelId="{40891827-4D31-499A-A69E-6E3091B57047}" type="presParOf" srcId="{DB2F117F-C484-4166-8437-6121E40A7D82}" destId="{0FEB5301-654A-4368-BA9D-A1C9DCB24ACE}" srcOrd="1" destOrd="0" presId="urn:microsoft.com/office/officeart/2005/8/layout/matrix1"/>
    <dgm:cxn modelId="{F7A2FBA4-BE8B-4995-8C3E-769FAC56ECD8}" type="presParOf" srcId="{DB2F117F-C484-4166-8437-6121E40A7D82}" destId="{23EE4C13-C67F-4EA1-850A-7287C64A5A7F}" srcOrd="2" destOrd="0" presId="urn:microsoft.com/office/officeart/2005/8/layout/matrix1"/>
    <dgm:cxn modelId="{F8566AA7-384F-43E4-B395-4B7B1716A7F5}" type="presParOf" srcId="{DB2F117F-C484-4166-8437-6121E40A7D82}" destId="{217A480A-3633-4C74-813C-3D40641BCDF6}" srcOrd="3" destOrd="0" presId="urn:microsoft.com/office/officeart/2005/8/layout/matrix1"/>
    <dgm:cxn modelId="{AAB2CE13-F15A-49EE-9300-1C0DF9D996EC}" type="presParOf" srcId="{DB2F117F-C484-4166-8437-6121E40A7D82}" destId="{68DC8330-86AD-4770-9E21-8D5099C49740}" srcOrd="4" destOrd="0" presId="urn:microsoft.com/office/officeart/2005/8/layout/matrix1"/>
    <dgm:cxn modelId="{976536D9-29C7-44B1-B79D-A3B0FB3F960F}" type="presParOf" srcId="{DB2F117F-C484-4166-8437-6121E40A7D82}" destId="{8BC7EA3C-ABC6-4B32-999C-F6B9C0A92526}" srcOrd="5" destOrd="0" presId="urn:microsoft.com/office/officeart/2005/8/layout/matrix1"/>
    <dgm:cxn modelId="{67382C65-6822-43CD-8258-D772D95CD6F1}" type="presParOf" srcId="{DB2F117F-C484-4166-8437-6121E40A7D82}" destId="{BFFDE2EA-6460-41FE-927A-4DB7995768E8}" srcOrd="6" destOrd="0" presId="urn:microsoft.com/office/officeart/2005/8/layout/matrix1"/>
    <dgm:cxn modelId="{8A64AEC8-C83C-4A6C-9970-B91BCDD7593E}" type="presParOf" srcId="{DB2F117F-C484-4166-8437-6121E40A7D82}" destId="{3E2707CC-2FEB-42F1-8B3A-5C700F2D7A8C}" srcOrd="7" destOrd="0" presId="urn:microsoft.com/office/officeart/2005/8/layout/matrix1"/>
    <dgm:cxn modelId="{A3D8A34D-9E35-426A-B548-353ED7B6A12D}" type="presParOf" srcId="{DE875276-2444-4687-ABC9-C45BFB7E8EA0}" destId="{536E6B21-7AD1-489E-B50B-C3BDCF8E923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8257F-E861-4C7A-9879-CDE2B988C0EB}">
      <dsp:nvSpPr>
        <dsp:cNvPr id="0" name=""/>
        <dsp:cNvSpPr/>
      </dsp:nvSpPr>
      <dsp:spPr>
        <a:xfrm>
          <a:off x="2190598" y="650292"/>
          <a:ext cx="4332591" cy="4332591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rgbClr val="002963">
            <a:alpha val="69804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CCC24-B7F2-4878-B033-E4AAB48A238D}">
      <dsp:nvSpPr>
        <dsp:cNvPr id="0" name=""/>
        <dsp:cNvSpPr/>
      </dsp:nvSpPr>
      <dsp:spPr>
        <a:xfrm>
          <a:off x="2190598" y="650292"/>
          <a:ext cx="4332591" cy="4332591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rgbClr val="002963">
            <a:alpha val="69804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CA703-C13D-4A9D-87DD-68ECF69685AE}">
      <dsp:nvSpPr>
        <dsp:cNvPr id="0" name=""/>
        <dsp:cNvSpPr/>
      </dsp:nvSpPr>
      <dsp:spPr>
        <a:xfrm>
          <a:off x="2190598" y="650292"/>
          <a:ext cx="4332591" cy="4332591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rgbClr val="002963">
            <a:alpha val="69804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34C5C-2CAA-4F81-BEE2-5218AA7207CA}">
      <dsp:nvSpPr>
        <dsp:cNvPr id="0" name=""/>
        <dsp:cNvSpPr/>
      </dsp:nvSpPr>
      <dsp:spPr>
        <a:xfrm>
          <a:off x="3359148" y="1540672"/>
          <a:ext cx="1995491" cy="19954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3651381" y="1832905"/>
        <a:ext cx="1411025" cy="1411025"/>
      </dsp:txXfrm>
    </dsp:sp>
    <dsp:sp modelId="{71294988-B38C-424D-B75C-03B3315247AA}">
      <dsp:nvSpPr>
        <dsp:cNvPr id="0" name=""/>
        <dsp:cNvSpPr/>
      </dsp:nvSpPr>
      <dsp:spPr>
        <a:xfrm>
          <a:off x="3658472" y="2157"/>
          <a:ext cx="1396844" cy="1396844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rgbClr val="0029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3863035" y="206720"/>
        <a:ext cx="987718" cy="987718"/>
      </dsp:txXfrm>
    </dsp:sp>
    <dsp:sp modelId="{CE1CCEBD-9380-43D9-A458-0C19B49F0027}">
      <dsp:nvSpPr>
        <dsp:cNvPr id="0" name=""/>
        <dsp:cNvSpPr/>
      </dsp:nvSpPr>
      <dsp:spPr>
        <a:xfrm>
          <a:off x="5490990" y="3176171"/>
          <a:ext cx="1396844" cy="1396844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rgbClr val="0029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/>
            <a:t> </a:t>
          </a:r>
          <a:endParaRPr lang="ru-RU" sz="5100" kern="1200" dirty="0"/>
        </a:p>
      </dsp:txBody>
      <dsp:txXfrm>
        <a:off x="5695553" y="3380734"/>
        <a:ext cx="987718" cy="987718"/>
      </dsp:txXfrm>
    </dsp:sp>
    <dsp:sp modelId="{893BCBC6-B681-4DAC-AEDB-0532960D4404}">
      <dsp:nvSpPr>
        <dsp:cNvPr id="0" name=""/>
        <dsp:cNvSpPr/>
      </dsp:nvSpPr>
      <dsp:spPr>
        <a:xfrm>
          <a:off x="1825954" y="3176171"/>
          <a:ext cx="1396844" cy="1396844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rgbClr val="0029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2030517" y="3380734"/>
        <a:ext cx="987718" cy="987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C6135-F8FF-4E1C-BCB0-1106372600AD}">
      <dsp:nvSpPr>
        <dsp:cNvPr id="0" name=""/>
        <dsp:cNvSpPr/>
      </dsp:nvSpPr>
      <dsp:spPr>
        <a:xfrm rot="16200000">
          <a:off x="839396" y="-839396"/>
          <a:ext cx="2464611" cy="414340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СМЕШАННОЕ ОБУЧЕНИЕ</a:t>
          </a:r>
          <a:endParaRPr lang="ru-RU" sz="2800" b="1" kern="1200" dirty="0">
            <a:solidFill>
              <a:srgbClr val="0066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-1" y="1"/>
        <a:ext cx="4143404" cy="1848458"/>
      </dsp:txXfrm>
    </dsp:sp>
    <dsp:sp modelId="{23EE4C13-C67F-4EA1-850A-7287C64A5A7F}">
      <dsp:nvSpPr>
        <dsp:cNvPr id="0" name=""/>
        <dsp:cNvSpPr/>
      </dsp:nvSpPr>
      <dsp:spPr>
        <a:xfrm>
          <a:off x="4143404" y="0"/>
          <a:ext cx="4143404" cy="2464611"/>
        </a:xfrm>
        <a:prstGeom prst="round1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КЛАССНО-УРОЧНАЯ СИСТЕМА</a:t>
          </a:r>
          <a:endParaRPr lang="ru-RU" sz="28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3404" y="0"/>
        <a:ext cx="4143404" cy="1848458"/>
      </dsp:txXfrm>
    </dsp:sp>
    <dsp:sp modelId="{68DC8330-86AD-4770-9E21-8D5099C49740}">
      <dsp:nvSpPr>
        <dsp:cNvPr id="0" name=""/>
        <dsp:cNvSpPr/>
      </dsp:nvSpPr>
      <dsp:spPr>
        <a:xfrm rot="10800000">
          <a:off x="0" y="2464611"/>
          <a:ext cx="4143404" cy="2464611"/>
        </a:xfrm>
        <a:prstGeom prst="round1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ДИСТАНЦИОННОЕ ОБУЧЕНИЕ</a:t>
          </a:r>
          <a:endParaRPr lang="ru-RU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3080763"/>
        <a:ext cx="4143404" cy="1848458"/>
      </dsp:txXfrm>
    </dsp:sp>
    <dsp:sp modelId="{BFFDE2EA-6460-41FE-927A-4DB7995768E8}">
      <dsp:nvSpPr>
        <dsp:cNvPr id="0" name=""/>
        <dsp:cNvSpPr/>
      </dsp:nvSpPr>
      <dsp:spPr>
        <a:xfrm rot="5400000">
          <a:off x="4982800" y="1625214"/>
          <a:ext cx="2464611" cy="4143404"/>
        </a:xfrm>
        <a:prstGeom prst="round1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ЭЛЕКТРОННОЕ ОБУЧЕНИЕ</a:t>
          </a:r>
          <a:endParaRPr lang="ru-RU" sz="2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43403" y="3080763"/>
        <a:ext cx="4143404" cy="1848458"/>
      </dsp:txXfrm>
    </dsp:sp>
    <dsp:sp modelId="{536E6B21-7AD1-489E-B50B-C3BDCF8E923D}">
      <dsp:nvSpPr>
        <dsp:cNvPr id="0" name=""/>
        <dsp:cNvSpPr/>
      </dsp:nvSpPr>
      <dsp:spPr>
        <a:xfrm>
          <a:off x="2900382" y="1848458"/>
          <a:ext cx="2486042" cy="1232305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ЭФУ КАК НОВОЕ СРЕДСТВО ОРГАНИЗАЦИИ ОБУЧЕНИЯ</a:t>
          </a:r>
          <a:endParaRPr lang="ru-RU" sz="2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60538" y="1908614"/>
        <a:ext cx="2365730" cy="1111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8E578-29D6-4A8B-8038-29A095248AD8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54A13-5E8E-45F1-89A0-B5749D3E4E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9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993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A99F9-4564-4A4E-99B1-BD1B01A70E43}" type="slidenum">
              <a:rPr lang="ru-RU" altLang="ru-RU" smtClean="0">
                <a:latin typeface="Arial" pitchFamily="34" charset="0"/>
              </a:rPr>
              <a:pPr/>
              <a:t>1</a:t>
            </a:fld>
            <a:endParaRPr lang="ru-RU" alt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5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54A13-5E8E-45F1-89A0-B5749D3E4ED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17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13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6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97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66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59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Что же такое электронная форма учебника (ЭФУ)?</a:t>
            </a:r>
          </a:p>
          <a:p>
            <a:r>
              <a:rPr lang="ru-RU" smtClean="0"/>
              <a:t>Определение электронной формы учебника дано в Приказе Министерства образования и науки РФ от 8 декабря 2014 г. № 1559 и звучит следующим образом: </a:t>
            </a:r>
            <a:r>
              <a:rPr lang="ru-RU" b="1" smtClean="0"/>
              <a:t>Электронная форма учебника </a:t>
            </a:r>
            <a:r>
              <a:rPr lang="ru-RU" smtClean="0"/>
              <a:t>– электронное издание, соответствующее по структуре, содержанию и художественному оформлению печатной форме учебника, содержащее мультимедийные элементы и интерактивные ссылки, расширяющие и дополняющие содержание учебника.</a:t>
            </a:r>
          </a:p>
          <a:p>
            <a:endParaRPr lang="ru-RU" smtClean="0"/>
          </a:p>
        </p:txBody>
      </p:sp>
      <p:sp>
        <p:nvSpPr>
          <p:cNvPr id="442371" name="Номер слайда 3"/>
          <p:cNvSpPr txBox="1">
            <a:spLocks noGrp="1"/>
          </p:cNvSpPr>
          <p:nvPr/>
        </p:nvSpPr>
        <p:spPr bwMode="auto">
          <a:xfrm>
            <a:off x="3884614" y="8684927"/>
            <a:ext cx="2971800" cy="4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C93B3E-CDFA-4C17-ABC4-57EF05B0855E}" type="slidenum">
              <a:rPr lang="ru-RU" sz="1200"/>
              <a:pPr algn="r"/>
              <a:t>2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54456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42371" name="Номер слайда 3"/>
          <p:cNvSpPr txBox="1">
            <a:spLocks noGrp="1"/>
          </p:cNvSpPr>
          <p:nvPr/>
        </p:nvSpPr>
        <p:spPr bwMode="auto">
          <a:xfrm>
            <a:off x="3884614" y="8684927"/>
            <a:ext cx="2971800" cy="4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C93B3E-CDFA-4C17-ABC4-57EF05B0855E}" type="slidenum">
              <a:rPr lang="ru-RU" sz="1200"/>
              <a:pPr algn="r"/>
              <a:t>7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309991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lvl="1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SzPct val="80000"/>
              <a:tabLst>
                <a:tab pos="360363" algn="l"/>
              </a:tabLst>
              <a:defRPr/>
            </a:pPr>
            <a:endParaRPr lang="ru-RU" altLang="ru-RU" sz="2000" dirty="0" smtClean="0">
              <a:latin typeface="Arial" pitchFamily="34" charset="0"/>
            </a:endParaRPr>
          </a:p>
        </p:txBody>
      </p:sp>
      <p:sp>
        <p:nvSpPr>
          <p:cNvPr id="547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609FB-C59E-48C7-90DA-018BC65F6463}" type="slidenum">
              <a:rPr lang="ru-RU" altLang="ru-RU" smtClean="0">
                <a:cs typeface="Arial" charset="0"/>
              </a:rPr>
              <a:pPr/>
              <a:t>8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8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lvl="1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SzPct val="80000"/>
              <a:tabLst>
                <a:tab pos="360363" algn="l"/>
              </a:tabLst>
              <a:defRPr/>
            </a:pPr>
            <a:endParaRPr lang="ru-RU" altLang="ru-RU" sz="2000" dirty="0" smtClean="0">
              <a:latin typeface="Arial" pitchFamily="34" charset="0"/>
            </a:endParaRPr>
          </a:p>
        </p:txBody>
      </p:sp>
      <p:sp>
        <p:nvSpPr>
          <p:cNvPr id="547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609FB-C59E-48C7-90DA-018BC65F6463}" type="slidenum">
              <a:rPr lang="ru-RU" altLang="ru-RU" smtClean="0">
                <a:cs typeface="Arial" charset="0"/>
              </a:rPr>
              <a:pPr/>
              <a:t>9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5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lvl="1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SzPct val="80000"/>
              <a:tabLst>
                <a:tab pos="360363" algn="l"/>
              </a:tabLst>
              <a:defRPr/>
            </a:pPr>
            <a:endParaRPr lang="ru-RU" altLang="ru-RU" sz="2000" dirty="0" smtClean="0">
              <a:latin typeface="Arial" pitchFamily="34" charset="0"/>
            </a:endParaRPr>
          </a:p>
        </p:txBody>
      </p:sp>
      <p:sp>
        <p:nvSpPr>
          <p:cNvPr id="547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609FB-C59E-48C7-90DA-018BC65F6463}" type="slidenum">
              <a:rPr lang="ru-RU" altLang="ru-RU" smtClean="0">
                <a:cs typeface="Arial" charset="0"/>
              </a:rPr>
              <a:pPr/>
              <a:t>10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9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lvl="1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SzPct val="80000"/>
              <a:tabLst>
                <a:tab pos="360363" algn="l"/>
              </a:tabLst>
              <a:defRPr/>
            </a:pPr>
            <a:endParaRPr lang="ru-RU" altLang="ru-RU" sz="2000" dirty="0" smtClean="0">
              <a:latin typeface="Arial" pitchFamily="34" charset="0"/>
            </a:endParaRPr>
          </a:p>
        </p:txBody>
      </p:sp>
      <p:sp>
        <p:nvSpPr>
          <p:cNvPr id="54067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19433-FDE8-44F2-8C32-D1248BD8E1A5}" type="slidenum">
              <a:rPr lang="ru-RU" altLang="ru-RU" smtClean="0">
                <a:cs typeface="Arial" charset="0"/>
              </a:rPr>
              <a:pPr/>
              <a:t>14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99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lvl="1">
              <a:lnSpc>
                <a:spcPct val="80000"/>
              </a:lnSpc>
              <a:spcAft>
                <a:spcPts val="1200"/>
              </a:spcAft>
              <a:buClr>
                <a:schemeClr val="accent1"/>
              </a:buClr>
              <a:buSzPct val="80000"/>
              <a:tabLst>
                <a:tab pos="360363" algn="l"/>
              </a:tabLst>
              <a:defRPr/>
            </a:pPr>
            <a:endParaRPr lang="ru-RU" altLang="ru-RU" sz="2000" dirty="0" smtClean="0">
              <a:latin typeface="Arial" pitchFamily="34" charset="0"/>
            </a:endParaRPr>
          </a:p>
        </p:txBody>
      </p:sp>
      <p:sp>
        <p:nvSpPr>
          <p:cNvPr id="54784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609FB-C59E-48C7-90DA-018BC65F6463}" type="slidenum">
              <a:rPr lang="ru-RU" altLang="ru-RU" smtClean="0">
                <a:cs typeface="Arial" charset="0"/>
              </a:rPr>
              <a:pPr/>
              <a:t>15</a:t>
            </a:fld>
            <a:endParaRPr lang="ru-RU" altLang="ru-RU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54A13-5E8E-45F1-89A0-B5749D3E4ED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7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50825" y="215900"/>
            <a:ext cx="8642350" cy="215900"/>
          </a:xfrm>
        </p:spPr>
        <p:txBody>
          <a:bodyPr lIns="0" tIns="0" rIns="0" bIns="18000" anchor="b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250825" y="6337300"/>
            <a:ext cx="8640000" cy="288000"/>
          </a:xfrm>
        </p:spPr>
        <p:txBody>
          <a:bodyPr lIns="0" tIns="0" rIns="0" bIns="0" anchor="b"/>
          <a:lstStyle>
            <a:lvl1pPr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B19D-1837-4F84-83DF-FD37EE9D5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654982-ECE3-4B5B-8E77-B72776F88895}" type="datetime1">
              <a:rPr lang="ru-RU" smtClean="0">
                <a:solidFill>
                  <a:prstClr val="white"/>
                </a:solidFill>
              </a:rPr>
              <a:pPr/>
              <a:t>12.06.2016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1728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89FF-C488-4330-89BA-6B8DC53F0B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5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2B8708-D45F-4B89-B047-EC7B00E0CFD2}" type="datetime1">
              <a:rPr lang="ru-RU" smtClean="0">
                <a:solidFill>
                  <a:prstClr val="white"/>
                </a:solidFill>
              </a:rPr>
              <a:pPr/>
              <a:t>12.06.2016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51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C647-B502-47F2-B896-5CE1E04EC7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51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31F40-1874-4F64-B44F-20A15D634C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05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C10C-38E3-437F-9E9F-5F0FBF4DE2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2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4628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5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D0FC-C1F1-489B-B61D-C32AA09ED9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FD4-C34C-408C-90A3-E4D108ADFA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0529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748496" y="6501176"/>
            <a:ext cx="360008" cy="22117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1B7F3F9D-235A-40C4-B761-E46D92AE2492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43490" y="1124744"/>
            <a:ext cx="8457020" cy="5001419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q"/>
              <a:defRPr sz="2000" b="1"/>
            </a:lvl1pPr>
            <a:lvl2pPr marL="742950" indent="-285750">
              <a:buFont typeface="Wingdings" pitchFamily="2" charset="2"/>
              <a:buChar char="§"/>
              <a:defRPr sz="1800"/>
            </a:lvl2pPr>
            <a:lvl3pPr marL="1143000" indent="-228600">
              <a:buFont typeface="Wingdings" pitchFamily="2" charset="2"/>
              <a:buChar char="ü"/>
              <a:defRPr sz="1600"/>
            </a:lvl3pPr>
            <a:lvl4pPr marL="1600200" indent="-228600">
              <a:buFont typeface="Wingdings" pitchFamily="2" charset="2"/>
              <a:buChar char="ü"/>
              <a:defRPr sz="1400"/>
            </a:lvl4pPr>
            <a:lvl5pPr marL="2057400" indent="-228600">
              <a:buFont typeface="Wingdings" pitchFamily="2" charset="2"/>
              <a:buChar char="ü"/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idx="10"/>
          </p:nvPr>
        </p:nvSpPr>
        <p:spPr>
          <a:xfrm>
            <a:off x="336118" y="6458720"/>
            <a:ext cx="8341157" cy="24688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000" b="0"/>
            </a:lvl1pPr>
            <a:lvl2pPr marL="742950" indent="-285750">
              <a:buFont typeface="Wingdings" pitchFamily="2" charset="2"/>
              <a:buChar char="§"/>
              <a:defRPr sz="1800"/>
            </a:lvl2pPr>
            <a:lvl3pPr marL="1143000" indent="-228600">
              <a:buFont typeface="Wingdings" pitchFamily="2" charset="2"/>
              <a:buChar char="ü"/>
              <a:defRPr sz="1600"/>
            </a:lvl3pPr>
            <a:lvl4pPr marL="1600200" indent="-228600">
              <a:buFont typeface="Wingdings" pitchFamily="2" charset="2"/>
              <a:buChar char="ü"/>
              <a:defRPr sz="1400"/>
            </a:lvl4pPr>
            <a:lvl5pPr marL="2057400" indent="-228600">
              <a:buFont typeface="Wingdings" pitchFamily="2" charset="2"/>
              <a:buChar char="ü"/>
              <a:defRPr sz="1400"/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12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8460432" y="6501176"/>
            <a:ext cx="360008" cy="22117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1B7F3F9D-235A-40C4-B761-E46D92AE2492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50825" y="215900"/>
            <a:ext cx="8642350" cy="215900"/>
          </a:xfrm>
        </p:spPr>
        <p:txBody>
          <a:bodyPr lIns="0" tIns="0" rIns="0" bIns="18000" anchor="b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250825" y="6337300"/>
            <a:ext cx="8640000" cy="288000"/>
          </a:xfrm>
        </p:spPr>
        <p:txBody>
          <a:bodyPr lIns="0" tIns="0" rIns="0" bIns="0" anchor="b"/>
          <a:lstStyle>
            <a:lvl1pPr>
              <a:spcBef>
                <a:spcPts val="300"/>
              </a:spcBef>
              <a:defRPr sz="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356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3F92-96D4-4399-A66F-B29363FC5D42}" type="datetimeFigureOut">
              <a:rPr lang="ru-RU" smtClean="0"/>
              <a:pPr/>
              <a:t>12.06.2016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282-A3A4-4B05-B92B-44469B9D6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89F7D-DDB0-4D63-942B-73224E0808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12.06.2016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7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openxmlformats.org/officeDocument/2006/relationships/image" Target="../media/image45.png"/><Relationship Id="rId2" Type="http://schemas.openxmlformats.org/officeDocument/2006/relationships/tags" Target="../tags/tag10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emf"/><Relationship Id="rId11" Type="http://schemas.openxmlformats.org/officeDocument/2006/relationships/image" Target="../media/image28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44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diagramData" Target="../diagrams/data1.xml"/><Relationship Id="rId12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11" Type="http://schemas.microsoft.com/office/2007/relationships/diagramDrawing" Target="../diagrams/drawing1.xml"/><Relationship Id="rId5" Type="http://schemas.openxmlformats.org/officeDocument/2006/relationships/oleObject" Target="../embeddings/oleObject5.bin"/><Relationship Id="rId15" Type="http://schemas.openxmlformats.org/officeDocument/2006/relationships/image" Target="../media/image12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15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14.jpeg"/><Relationship Id="rId17" Type="http://schemas.openxmlformats.org/officeDocument/2006/relationships/image" Target="../media/image6.png"/><Relationship Id="rId2" Type="http://schemas.openxmlformats.org/officeDocument/2006/relationships/tags" Target="../tags/tag13.xml"/><Relationship Id="rId16" Type="http://schemas.openxmlformats.org/officeDocument/2006/relationships/image" Target="../media/image5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13.jpeg"/><Relationship Id="rId5" Type="http://schemas.openxmlformats.org/officeDocument/2006/relationships/tags" Target="../tags/tag16.xml"/><Relationship Id="rId15" Type="http://schemas.openxmlformats.org/officeDocument/2006/relationships/image" Target="../media/image117.png"/><Relationship Id="rId10" Type="http://schemas.openxmlformats.org/officeDocument/2006/relationships/image" Target="../media/image112.jpeg"/><Relationship Id="rId4" Type="http://schemas.openxmlformats.org/officeDocument/2006/relationships/tags" Target="../tags/tag15.xml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fu.drofa.r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efu.drofa.ru/competition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metodist@drofa.ru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metod@vgf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object_b000397-001_history6/objects/b032284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hyperlink" Target="object_b000397-001_history6/objects/b0322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object_b000397-001_history6/objects/b038822" TargetMode="External"/><Relationship Id="rId5" Type="http://schemas.openxmlformats.org/officeDocument/2006/relationships/image" Target="../media/image21.png"/><Relationship Id="rId4" Type="http://schemas.openxmlformats.org/officeDocument/2006/relationships/hyperlink" Target="object_b000397-001_history6/objects/b038937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6" Type="http://schemas.openxmlformats.org/officeDocument/2006/relationships/image" Target="../media/image36.jpeg"/><Relationship Id="rId1" Type="http://schemas.openxmlformats.org/officeDocument/2006/relationships/vmlDrawing" Target="../drawings/vmlDrawing8.vml"/><Relationship Id="rId6" Type="http://schemas.openxmlformats.org/officeDocument/2006/relationships/image" Target="../media/image31.e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51520" y="620688"/>
            <a:ext cx="8784976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pPr algn="ctr" eaLnBrk="0" hangingPunct="0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ambria" pitchFamily="18" charset="0"/>
              </a:rPr>
              <a:t>ЭЛЕКТРОННАЯ</a:t>
            </a:r>
            <a:r>
              <a:rPr lang="en-US" sz="2800" b="1" dirty="0" smtClean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Cambria" pitchFamily="18" charset="0"/>
              </a:rPr>
              <a:t>ФОРМА УЧЕБНИКА (ЭФУ) – </a:t>
            </a:r>
          </a:p>
          <a:p>
            <a:pPr algn="ctr" eaLnBrk="0" hangingPunct="0">
              <a:defRPr/>
            </a:pPr>
            <a:r>
              <a:rPr lang="ru-RU" sz="1800" b="1" kern="0" dirty="0" smtClean="0">
                <a:solidFill>
                  <a:srgbClr val="0070C0"/>
                </a:solidFill>
                <a:latin typeface="Cambria" pitchFamily="18" charset="0"/>
                <a:ea typeface="+mj-ea"/>
                <a:cs typeface="+mj-cs"/>
              </a:rPr>
              <a:t>современное интерактивное дидактическое средство</a:t>
            </a:r>
            <a:endParaRPr lang="ru-RU" sz="1800" kern="0" dirty="0">
              <a:solidFill>
                <a:srgbClr val="0070C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4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23520" y="1772816"/>
            <a:ext cx="4320480" cy="504577"/>
          </a:xfrm>
        </p:spPr>
        <p:txBody>
          <a:bodyPr lIns="0" tIns="0" rIns="0" bIns="0" anchor="b">
            <a:noAutofit/>
          </a:bodyPr>
          <a:lstStyle/>
          <a:p>
            <a:pPr>
              <a:spcBef>
                <a:spcPts val="0"/>
              </a:spcBef>
            </a:pPr>
            <a:r>
              <a:rPr lang="ru-RU" alt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примере ЭФУ «История России» издательства «ДРОФА»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7812360" y="5445224"/>
            <a:ext cx="1152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fld id="{2FB14242-84B3-4F50-A7A9-D2B8DE611CA7}" type="datetime1">
              <a:rPr lang="ru-RU" altLang="ru-RU" sz="1400" b="1">
                <a:solidFill>
                  <a:srgbClr val="0070C0"/>
                </a:solidFill>
                <a:latin typeface="Cambria" pitchFamily="18" charset="0"/>
              </a:rPr>
              <a:pPr/>
              <a:t>12.06.2016</a:t>
            </a:fld>
            <a:endParaRPr lang="ru-RU" altLang="ru-RU" sz="14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10" name="Picture 3" descr="C:\Documents and Settings\gubatenko.t\Мои документы\Инструкция по управлению ЭФУ (в планшете).png"/>
          <p:cNvPicPr>
            <a:picLocks noChangeAspect="1" noChangeArrowheads="1"/>
          </p:cNvPicPr>
          <p:nvPr/>
        </p:nvPicPr>
        <p:blipFill>
          <a:blip r:embed="rId7" cstate="print"/>
          <a:srcRect l="10683" t="6543" r="10149" b="6230"/>
          <a:stretch>
            <a:fillRect/>
          </a:stretch>
        </p:blipFill>
        <p:spPr bwMode="auto">
          <a:xfrm>
            <a:off x="6228184" y="2564904"/>
            <a:ext cx="1914044" cy="27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 l="20830" t="13889" r="34492" b="7028"/>
          <a:stretch>
            <a:fillRect/>
          </a:stretch>
        </p:blipFill>
        <p:spPr bwMode="auto">
          <a:xfrm>
            <a:off x="6300192" y="2780928"/>
            <a:ext cx="1715642" cy="223224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844824"/>
            <a:ext cx="517435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2" name="Object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485" name="Picture 2"/>
          <p:cNvPicPr>
            <a:picLocks noChangeAspect="1" noChangeArrowheads="1"/>
          </p:cNvPicPr>
          <p:nvPr/>
        </p:nvPicPr>
        <p:blipFill>
          <a:blip r:embed="rId7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94" name="TextBox 41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6D918508-7647-44A5-8D4C-84130F65DF44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10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 r="40304" b="25449"/>
          <a:stretch>
            <a:fillRect/>
          </a:stretch>
        </p:blipFill>
        <p:spPr bwMode="auto">
          <a:xfrm>
            <a:off x="285720" y="714355"/>
            <a:ext cx="3214710" cy="207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 cstate="print"/>
          <a:srcRect l="54845" t="18202" r="18943" b="55749"/>
          <a:stretch>
            <a:fillRect/>
          </a:stretch>
        </p:blipFill>
        <p:spPr bwMode="auto">
          <a:xfrm>
            <a:off x="2987824" y="1556792"/>
            <a:ext cx="41116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TextBox 6"/>
          <p:cNvSpPr txBox="1"/>
          <p:nvPr/>
        </p:nvSpPr>
        <p:spPr>
          <a:xfrm>
            <a:off x="0" y="4005064"/>
            <a:ext cx="842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Фиксируют собственную интерпретацию учебной информации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37112"/>
            <a:ext cx="9011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Фиксируют личное отношение к учебной </a:t>
            </a:r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 </a:t>
            </a:r>
          </a:p>
          <a:p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(</a:t>
            </a:r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интересно/не интересно</a:t>
            </a:r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значимо/не </a:t>
            </a:r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 и тп)</a:t>
            </a:r>
            <a:endParaRPr lang="ru-RU" sz="20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57192"/>
            <a:ext cx="8294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Извлекают необходимую информацию из теста, иллюстраций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517232"/>
            <a:ext cx="654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Осуществляют поиск необходимой информации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21288"/>
            <a:ext cx="405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Структурируют информацию</a:t>
            </a:r>
            <a:endParaRPr lang="ru-RU" sz="20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998" y="249577"/>
            <a:ext cx="604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ИНСТРУМЕНТ «ЗАМЕТКИ, ЗАКЛАДКИ»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 rot="649055">
            <a:off x="7614942" y="1015896"/>
            <a:ext cx="690339" cy="333299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9775" t="13750" r="25293" b="12500"/>
          <a:stretch>
            <a:fillRect/>
          </a:stretch>
        </p:blipFill>
        <p:spPr bwMode="auto">
          <a:xfrm>
            <a:off x="285720" y="928670"/>
            <a:ext cx="4905045" cy="46434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499992" y="322466"/>
            <a:ext cx="426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ИСПОЛЬЗОВАНИЯ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«ПОИСК»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632691" y="1098796"/>
            <a:ext cx="55607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48064" y="1700808"/>
            <a:ext cx="38833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Подготовка к написанию сочинения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 историческом деятеле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Выделите все события, связанные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 жизнью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деятельностью Батыя;</a:t>
            </a:r>
          </a:p>
          <a:p>
            <a:pPr marL="342900" indent="-3429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Найдите все географические названия,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связанные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его деятельностью;</a:t>
            </a:r>
          </a:p>
          <a:p>
            <a:pPr marL="342900" indent="-34290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Какие исторические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личности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были</a:t>
            </a:r>
          </a:p>
          <a:p>
            <a:pPr marL="342900" indent="-34290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современниками Батыя?</a:t>
            </a:r>
          </a:p>
          <a:p>
            <a:pPr marL="342900" indent="-342900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Заполните таблицу.</a:t>
            </a:r>
          </a:p>
          <a:p>
            <a:pPr marL="342900" indent="-342900"/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264488"/>
              </p:ext>
            </p:extLst>
          </p:nvPr>
        </p:nvGraphicFramePr>
        <p:xfrm>
          <a:off x="5219212" y="4653136"/>
          <a:ext cx="3684240" cy="121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060"/>
                <a:gridCol w="879140"/>
                <a:gridCol w="936104"/>
                <a:gridCol w="947936"/>
              </a:tblGrid>
              <a:tr h="5760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Основные события и даты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Современ-ники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Географические</a:t>
                      </a:r>
                      <a:r>
                        <a:rPr lang="ru-RU" sz="1200" baseline="0" dirty="0" smtClean="0"/>
                        <a:t> объекты</a:t>
                      </a:r>
                      <a:endParaRPr lang="ru-RU" sz="12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БАТЫЙ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490" t="8121" r="20857" b="16575"/>
          <a:stretch>
            <a:fillRect/>
          </a:stretch>
        </p:blipFill>
        <p:spPr bwMode="auto">
          <a:xfrm>
            <a:off x="285720" y="928670"/>
            <a:ext cx="4880896" cy="49292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79530" y="571480"/>
            <a:ext cx="426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ИСПОЛЬЗОВАНИЯ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«ПОИСК»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Выгнутая вниз стрелка 3"/>
          <p:cNvSpPr/>
          <p:nvPr/>
        </p:nvSpPr>
        <p:spPr>
          <a:xfrm rot="16433774">
            <a:off x="3525807" y="3587987"/>
            <a:ext cx="2707445" cy="101180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2317" y="1628800"/>
            <a:ext cx="3632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инструмента «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поиск» по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ключевому слову можно найти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необходимую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(забытую, недостающую)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информацию для ответа на вопрос.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ttp://uchkollektor39.ru/uploads/images/items/3f082c2b0cef05d8e7ad4196e5545c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548" y="3393281"/>
            <a:ext cx="1283362" cy="962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t="15000" r="3320" b="15000"/>
          <a:stretch>
            <a:fillRect/>
          </a:stretch>
        </p:blipFill>
        <p:spPr bwMode="auto">
          <a:xfrm>
            <a:off x="0" y="4009126"/>
            <a:ext cx="6715204" cy="284887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 t="13750" r="3125" b="10000"/>
          <a:stretch>
            <a:fillRect/>
          </a:stretch>
        </p:blipFill>
        <p:spPr bwMode="auto">
          <a:xfrm>
            <a:off x="285720" y="285728"/>
            <a:ext cx="6089209" cy="280829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 cstate="print"/>
          <a:srcRect t="13750" r="3125" b="12500"/>
          <a:stretch>
            <a:fillRect/>
          </a:stretch>
        </p:blipFill>
        <p:spPr bwMode="auto">
          <a:xfrm>
            <a:off x="2963472" y="1857364"/>
            <a:ext cx="6180528" cy="275695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04248" y="620688"/>
            <a:ext cx="1765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ПОНЯТИЙНЫМ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АППАРАТОМ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http://uchkollektor39.ru/uploads/images/items/3f082c2b0cef05d8e7ad4196e5545c3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4653136"/>
            <a:ext cx="1283362" cy="962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Заголовок 6"/>
          <p:cNvSpPr txBox="1">
            <a:spLocks/>
          </p:cNvSpPr>
          <p:nvPr/>
        </p:nvSpPr>
        <p:spPr bwMode="auto">
          <a:xfrm>
            <a:off x="503237" y="285728"/>
            <a:ext cx="86407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ЭФУ издательства «ДРОФА» 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отличает разнообразие типов и видов интерактивных объектов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7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Прямоугольник 57"/>
          <p:cNvSpPr/>
          <p:nvPr/>
        </p:nvSpPr>
        <p:spPr>
          <a:xfrm>
            <a:off x="3132138" y="1196975"/>
            <a:ext cx="5751512" cy="4895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32775" name="TextBox 61"/>
          <p:cNvSpPr txBox="1">
            <a:spLocks noChangeArrowheads="1"/>
          </p:cNvSpPr>
          <p:nvPr/>
        </p:nvSpPr>
        <p:spPr bwMode="auto">
          <a:xfrm>
            <a:off x="4040188" y="1108075"/>
            <a:ext cx="38893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Практические ресурсы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250825" y="1196975"/>
            <a:ext cx="2592388" cy="48958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32777" name="TextBox 69"/>
          <p:cNvSpPr txBox="1">
            <a:spLocks noChangeArrowheads="1"/>
          </p:cNvSpPr>
          <p:nvPr/>
        </p:nvSpPr>
        <p:spPr bwMode="auto">
          <a:xfrm>
            <a:off x="322263" y="1108075"/>
            <a:ext cx="24479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 algn="ctr"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Информационные ресурсы</a:t>
            </a:r>
          </a:p>
        </p:txBody>
      </p:sp>
      <p:grpSp>
        <p:nvGrpSpPr>
          <p:cNvPr id="2" name="Группа 93"/>
          <p:cNvGrpSpPr>
            <a:grpSpLocks/>
          </p:cNvGrpSpPr>
          <p:nvPr/>
        </p:nvGrpSpPr>
        <p:grpSpPr bwMode="auto">
          <a:xfrm>
            <a:off x="322263" y="1341438"/>
            <a:ext cx="1747837" cy="503237"/>
            <a:chOff x="322834" y="1340768"/>
            <a:chExt cx="1747936" cy="504056"/>
          </a:xfrm>
        </p:grpSpPr>
        <p:pic>
          <p:nvPicPr>
            <p:cNvPr id="32810" name="Рисунок 70" descr="http://lib.drofa.ru/files/base/binaries/b000026/b000026-001w/help/icons/text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2834" y="1340768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11" name="TextBox 78"/>
            <p:cNvSpPr txBox="1">
              <a:spLocks noChangeArrowheads="1"/>
            </p:cNvSpPr>
            <p:nvPr/>
          </p:nvSpPr>
          <p:spPr bwMode="auto">
            <a:xfrm>
              <a:off x="963672" y="1512748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Текст</a:t>
              </a:r>
            </a:p>
          </p:txBody>
        </p:sp>
      </p:grpSp>
      <p:grpSp>
        <p:nvGrpSpPr>
          <p:cNvPr id="3" name="Группа 92"/>
          <p:cNvGrpSpPr>
            <a:grpSpLocks/>
          </p:cNvGrpSpPr>
          <p:nvPr/>
        </p:nvGrpSpPr>
        <p:grpSpPr bwMode="auto">
          <a:xfrm>
            <a:off x="358775" y="1865313"/>
            <a:ext cx="1981200" cy="504825"/>
            <a:chOff x="358838" y="1916832"/>
            <a:chExt cx="1980914" cy="504056"/>
          </a:xfrm>
        </p:grpSpPr>
        <p:pic>
          <p:nvPicPr>
            <p:cNvPr id="32808" name="Рисунок 71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9" name="TextBox 79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Иллюстрация</a:t>
              </a:r>
            </a:p>
          </p:txBody>
        </p:sp>
      </p:grpSp>
      <p:grpSp>
        <p:nvGrpSpPr>
          <p:cNvPr id="4" name="Группа 91"/>
          <p:cNvGrpSpPr>
            <a:grpSpLocks/>
          </p:cNvGrpSpPr>
          <p:nvPr/>
        </p:nvGrpSpPr>
        <p:grpSpPr bwMode="auto">
          <a:xfrm>
            <a:off x="358775" y="3582988"/>
            <a:ext cx="1711325" cy="504825"/>
            <a:chOff x="358838" y="2420888"/>
            <a:chExt cx="1711932" cy="504056"/>
          </a:xfrm>
        </p:grpSpPr>
        <p:pic>
          <p:nvPicPr>
            <p:cNvPr id="32806" name="Рисунок 72" descr="C:\Documents and Settings\alesenko.e\Мои документы\Downloads\attachments (1)\03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8838" y="2420888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7" name="TextBox 80"/>
            <p:cNvSpPr txBox="1">
              <a:spLocks noChangeArrowheads="1"/>
            </p:cNvSpPr>
            <p:nvPr/>
          </p:nvSpPr>
          <p:spPr bwMode="auto">
            <a:xfrm>
              <a:off x="963672" y="2555379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Анимация</a:t>
              </a:r>
            </a:p>
          </p:txBody>
        </p:sp>
      </p:grpSp>
      <p:grpSp>
        <p:nvGrpSpPr>
          <p:cNvPr id="5" name="Группа 89"/>
          <p:cNvGrpSpPr>
            <a:grpSpLocks/>
          </p:cNvGrpSpPr>
          <p:nvPr/>
        </p:nvGrpSpPr>
        <p:grpSpPr bwMode="auto">
          <a:xfrm>
            <a:off x="358775" y="4108450"/>
            <a:ext cx="1711325" cy="576263"/>
            <a:chOff x="358838" y="2924944"/>
            <a:chExt cx="1711932" cy="576064"/>
          </a:xfrm>
        </p:grpSpPr>
        <p:pic>
          <p:nvPicPr>
            <p:cNvPr id="32804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8838" y="2924944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5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Видео</a:t>
              </a:r>
            </a:p>
          </p:txBody>
        </p:sp>
      </p:grpSp>
      <p:grpSp>
        <p:nvGrpSpPr>
          <p:cNvPr id="6" name="Группа 88"/>
          <p:cNvGrpSpPr>
            <a:grpSpLocks/>
          </p:cNvGrpSpPr>
          <p:nvPr/>
        </p:nvGrpSpPr>
        <p:grpSpPr bwMode="auto">
          <a:xfrm>
            <a:off x="322263" y="4705350"/>
            <a:ext cx="1747837" cy="647700"/>
            <a:chOff x="322834" y="3429000"/>
            <a:chExt cx="1747936" cy="648072"/>
          </a:xfrm>
        </p:grpSpPr>
        <p:pic>
          <p:nvPicPr>
            <p:cNvPr id="32802" name="Рисунок 73" descr="http://lib.drofa.ru/files/base/binaries/b000026/b000026-001w/help/icons/audio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22834" y="3429000"/>
              <a:ext cx="57606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3" name="TextBox 82"/>
            <p:cNvSpPr txBox="1">
              <a:spLocks noChangeArrowheads="1"/>
            </p:cNvSpPr>
            <p:nvPr/>
          </p:nvSpPr>
          <p:spPr bwMode="auto">
            <a:xfrm>
              <a:off x="963672" y="3645024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Аудио</a:t>
              </a:r>
            </a:p>
          </p:txBody>
        </p:sp>
      </p:grpSp>
      <p:grpSp>
        <p:nvGrpSpPr>
          <p:cNvPr id="7" name="Группа 87"/>
          <p:cNvGrpSpPr>
            <a:grpSpLocks/>
          </p:cNvGrpSpPr>
          <p:nvPr/>
        </p:nvGrpSpPr>
        <p:grpSpPr bwMode="auto">
          <a:xfrm>
            <a:off x="322263" y="2986088"/>
            <a:ext cx="1747837" cy="576262"/>
            <a:chOff x="322834" y="4077072"/>
            <a:chExt cx="1747936" cy="576064"/>
          </a:xfrm>
        </p:grpSpPr>
        <p:pic>
          <p:nvPicPr>
            <p:cNvPr id="32800" name="Рисунок 74" descr="http://lib.drofa.ru/files/base/binaries/b000026/b000026-001w/help/icons/interactive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2834" y="4077072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1" name="TextBox 83"/>
            <p:cNvSpPr txBox="1">
              <a:spLocks noChangeArrowheads="1"/>
            </p:cNvSpPr>
            <p:nvPr/>
          </p:nvSpPr>
          <p:spPr bwMode="auto">
            <a:xfrm>
              <a:off x="963672" y="4221088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Интерактив</a:t>
              </a:r>
            </a:p>
          </p:txBody>
        </p:sp>
      </p:grpSp>
      <p:grpSp>
        <p:nvGrpSpPr>
          <p:cNvPr id="8" name="Группа 86"/>
          <p:cNvGrpSpPr>
            <a:grpSpLocks/>
          </p:cNvGrpSpPr>
          <p:nvPr/>
        </p:nvGrpSpPr>
        <p:grpSpPr bwMode="auto">
          <a:xfrm>
            <a:off x="358775" y="2390775"/>
            <a:ext cx="1711325" cy="574675"/>
            <a:chOff x="358838" y="4653136"/>
            <a:chExt cx="1711932" cy="576064"/>
          </a:xfrm>
        </p:grpSpPr>
        <p:pic>
          <p:nvPicPr>
            <p:cNvPr id="32798" name="Рисунок 77" descr="C:\Documents and Settings\alesenko.e\Мои документы\Downloads\attachments (1)\04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8838" y="4653136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9" name="TextBox 84"/>
            <p:cNvSpPr txBox="1">
              <a:spLocks noChangeArrowheads="1"/>
            </p:cNvSpPr>
            <p:nvPr/>
          </p:nvSpPr>
          <p:spPr bwMode="auto">
            <a:xfrm>
              <a:off x="963672" y="4838035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Слайд-шоу</a:t>
              </a:r>
            </a:p>
          </p:txBody>
        </p:sp>
      </p:grpSp>
      <p:grpSp>
        <p:nvGrpSpPr>
          <p:cNvPr id="9" name="Группа 90"/>
          <p:cNvGrpSpPr>
            <a:grpSpLocks/>
          </p:cNvGrpSpPr>
          <p:nvPr/>
        </p:nvGrpSpPr>
        <p:grpSpPr bwMode="auto">
          <a:xfrm>
            <a:off x="322263" y="5373688"/>
            <a:ext cx="1747837" cy="647700"/>
            <a:chOff x="322834" y="5229200"/>
            <a:chExt cx="1747936" cy="648072"/>
          </a:xfrm>
        </p:grpSpPr>
        <p:pic>
          <p:nvPicPr>
            <p:cNvPr id="32796" name="Рисунок 75" descr="http://lib.drofa.ru/files/base/binaries/b000026/b000026-001w/help/icons/hiper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22834" y="5229200"/>
              <a:ext cx="57606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7" name="TextBox 85"/>
            <p:cNvSpPr txBox="1">
              <a:spLocks noChangeArrowheads="1"/>
            </p:cNvSpPr>
            <p:nvPr/>
          </p:nvSpPr>
          <p:spPr bwMode="auto">
            <a:xfrm>
              <a:off x="963672" y="5486107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Гиперссылка</a:t>
              </a:r>
            </a:p>
          </p:txBody>
        </p:sp>
      </p:grpSp>
      <p:pic>
        <p:nvPicPr>
          <p:cNvPr id="32786" name="Рисунок 96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19475" y="1373188"/>
            <a:ext cx="576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7" name="TextBox 97"/>
          <p:cNvSpPr txBox="1">
            <a:spLocks noChangeArrowheads="1"/>
          </p:cNvSpPr>
          <p:nvPr/>
        </p:nvSpPr>
        <p:spPr bwMode="auto">
          <a:xfrm>
            <a:off x="4040188" y="1484313"/>
            <a:ext cx="1755775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400" dirty="0">
                <a:latin typeface="Cambria" pitchFamily="18" charset="0"/>
              </a:rPr>
              <a:t>Практический тренажер</a:t>
            </a:r>
          </a:p>
        </p:txBody>
      </p:sp>
      <p:pic>
        <p:nvPicPr>
          <p:cNvPr id="32788" name="Рисунок 98" descr="http://lib.drofa.ru/files/base/binaries/b000026/b000026-001w/help/icons/contro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10300" y="1412875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9" name="TextBox 103"/>
          <p:cNvSpPr txBox="1">
            <a:spLocks noChangeArrowheads="1"/>
          </p:cNvSpPr>
          <p:nvPr/>
        </p:nvSpPr>
        <p:spPr bwMode="auto">
          <a:xfrm>
            <a:off x="6832600" y="1484313"/>
            <a:ext cx="1916113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400">
                <a:latin typeface="Cambria" pitchFamily="18" charset="0"/>
              </a:rPr>
              <a:t>Контрольно-измерительный тест</a:t>
            </a:r>
          </a:p>
        </p:txBody>
      </p:sp>
      <p:sp>
        <p:nvSpPr>
          <p:cNvPr id="32790" name="TextBox 104"/>
          <p:cNvSpPr txBox="1">
            <a:spLocks noChangeArrowheads="1"/>
          </p:cNvSpPr>
          <p:nvPr/>
        </p:nvSpPr>
        <p:spPr bwMode="auto">
          <a:xfrm>
            <a:off x="3492500" y="1990725"/>
            <a:ext cx="2735263" cy="862013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400">
                <a:latin typeface="Cambria" pitchFamily="18" charset="0"/>
              </a:rPr>
              <a:t>Тест-тренажер для самоконтроля знаний с возможностью просмотра ответов</a:t>
            </a:r>
          </a:p>
        </p:txBody>
      </p:sp>
      <p:sp>
        <p:nvSpPr>
          <p:cNvPr id="32791" name="TextBox 105"/>
          <p:cNvSpPr txBox="1">
            <a:spLocks noChangeArrowheads="1"/>
          </p:cNvSpPr>
          <p:nvPr/>
        </p:nvSpPr>
        <p:spPr bwMode="auto">
          <a:xfrm>
            <a:off x="6283325" y="1990725"/>
            <a:ext cx="2465388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indent="-17145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400">
                <a:latin typeface="Cambria" pitchFamily="18" charset="0"/>
              </a:rPr>
              <a:t>Итоговые тесты для контроля знаний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419475" y="2965450"/>
            <a:ext cx="4535488" cy="2908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lIns="0" tIns="0" rIns="0" bIns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002963"/>
              </a:buClr>
              <a:defRPr/>
            </a:pPr>
            <a:r>
              <a:rPr lang="ru-RU" sz="1400" dirty="0">
                <a:solidFill>
                  <a:srgbClr val="FF0000"/>
                </a:solidFill>
                <a:latin typeface="Cambria" pitchFamily="18" charset="0"/>
                <a:cs typeface="+mn-cs"/>
              </a:rPr>
              <a:t>Тестовые задания в открытой и закрытой форме.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«Выбор ответа»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«Ввод данных»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«Выделение объекта»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«Сопоставление объектов»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«Сортировка данных по категориям»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«Выбор из ниспадающего списка»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«Расположение данных на рисунке»</a:t>
            </a:r>
          </a:p>
          <a:p>
            <a:pPr marL="228600" indent="-228600">
              <a:lnSpc>
                <a:spcPct val="150000"/>
              </a:lnSpc>
              <a:buClr>
                <a:srgbClr val="002963"/>
              </a:buClr>
              <a:buFont typeface="Wingdings" pitchFamily="2" charset="2"/>
              <a:buChar char="§"/>
              <a:defRPr/>
            </a:pPr>
            <a:r>
              <a:rPr lang="ru-RU" sz="1400" dirty="0">
                <a:latin typeface="Cambria" pitchFamily="18" charset="0"/>
                <a:cs typeface="+mn-cs"/>
              </a:rPr>
              <a:t>«Восстановление последовательности данных»</a:t>
            </a:r>
          </a:p>
        </p:txBody>
      </p:sp>
      <p:sp>
        <p:nvSpPr>
          <p:cNvPr id="32793" name="TextBox 41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FD7A1607-E2DF-4A56-8B69-B5A7E9359286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14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32794" name="TextBox 41"/>
          <p:cNvSpPr txBox="1">
            <a:spLocks noChangeArrowheads="1"/>
          </p:cNvSpPr>
          <p:nvPr/>
        </p:nvSpPr>
        <p:spPr bwMode="auto">
          <a:xfrm>
            <a:off x="576263" y="6057490"/>
            <a:ext cx="755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Нашими объектами удобно и просто пользоваться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2" name="Object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485" name="Picture 2"/>
          <p:cNvPicPr>
            <a:picLocks noChangeAspect="1" noChangeArrowheads="1"/>
          </p:cNvPicPr>
          <p:nvPr/>
        </p:nvPicPr>
        <p:blipFill>
          <a:blip r:embed="rId7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94" name="TextBox 41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6D918508-7647-44A5-8D4C-84130F65DF44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15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552" y="527234"/>
            <a:ext cx="7563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ЭЛЕКТРОННЫЕ ОБРАЗОВАТЕЛЬНЫЕ РЕСУРСЫ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850" y="1773258"/>
            <a:ext cx="7840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Дополняют и расширяют  основное содержание</a:t>
            </a:r>
            <a:endParaRPr lang="ru-RU" sz="24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786237"/>
            <a:ext cx="5444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Создают мотивацию к обучению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392" y="3676614"/>
            <a:ext cx="8424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основой для разнообразных видов </a:t>
            </a:r>
            <a:r>
              <a:rPr lang="ru-RU" sz="24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деятельности</a:t>
            </a:r>
            <a:endParaRPr lang="ru-RU" sz="24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759017"/>
            <a:ext cx="8371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Представляют объекты и явления в реалистичном </a:t>
            </a: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и динамичном виде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67" t="15750" r="2596" b="7062"/>
          <a:stretch/>
        </p:blipFill>
        <p:spPr>
          <a:xfrm>
            <a:off x="285720" y="2276872"/>
            <a:ext cx="4968552" cy="2278388"/>
          </a:xfrm>
          <a:prstGeom prst="rect">
            <a:avLst/>
          </a:prstGeom>
        </p:spPr>
      </p:pic>
      <p:sp>
        <p:nvSpPr>
          <p:cNvPr id="6" name="Выноска 1 5"/>
          <p:cNvSpPr/>
          <p:nvPr/>
        </p:nvSpPr>
        <p:spPr>
          <a:xfrm>
            <a:off x="179512" y="5373216"/>
            <a:ext cx="4392488" cy="1008112"/>
          </a:xfrm>
          <a:prstGeom prst="borderCallout1">
            <a:avLst>
              <a:gd name="adj1" fmla="val -491"/>
              <a:gd name="adj2" fmla="val 31696"/>
              <a:gd name="adj3" fmla="val -79021"/>
              <a:gd name="adj4" fmla="val 7396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5357826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СЛАЙД – ШОУ</a:t>
            </a:r>
            <a:r>
              <a:rPr lang="ru-RU" altLang="ru-RU" sz="1600" dirty="0" smtClean="0">
                <a:latin typeface="Cambria" pitchFamily="18" charset="0"/>
              </a:rPr>
              <a:t> позволяет просматривать тематически связанные серии изображений</a:t>
            </a:r>
          </a:p>
          <a:p>
            <a:pPr>
              <a:buClr>
                <a:srgbClr val="002963"/>
              </a:buClr>
            </a:pPr>
            <a:r>
              <a:rPr lang="ru-RU" altLang="ru-RU" sz="1600" dirty="0" smtClean="0">
                <a:latin typeface="Cambria" pitchFamily="18" charset="0"/>
              </a:rPr>
              <a:t> и части больших коллажей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68138"/>
            <a:ext cx="245663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Возможность работы с</a:t>
            </a:r>
          </a:p>
          <a:p>
            <a:pPr algn="ctr"/>
            <a:r>
              <a:rPr lang="ru-RU" dirty="0" smtClean="0"/>
              <a:t>иллюстративным </a:t>
            </a:r>
          </a:p>
          <a:p>
            <a:pPr algn="ctr"/>
            <a:r>
              <a:rPr lang="ru-RU" dirty="0" smtClean="0"/>
              <a:t>материалом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(принцип наглядности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53797" y="398261"/>
            <a:ext cx="242829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Возможность работы с</a:t>
            </a:r>
          </a:p>
          <a:p>
            <a:pPr algn="ctr"/>
            <a:r>
              <a:rPr lang="ru-RU" dirty="0" smtClean="0"/>
              <a:t>дополнительной</a:t>
            </a:r>
          </a:p>
          <a:p>
            <a:pPr algn="ctr"/>
            <a:r>
              <a:rPr lang="ru-RU" dirty="0" smtClean="0"/>
              <a:t>информацией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(принцип активности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обучения)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259632" y="1683857"/>
            <a:ext cx="504056" cy="593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9" idx="2"/>
          </p:cNvCxnSpPr>
          <p:nvPr/>
        </p:nvCxnSpPr>
        <p:spPr>
          <a:xfrm flipH="1">
            <a:off x="3400968" y="1875589"/>
            <a:ext cx="666976" cy="401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690" name="Picture 2" descr="q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26" y="273082"/>
            <a:ext cx="1735110" cy="212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q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419" y="2152562"/>
            <a:ext cx="1577258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8" descr="q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87" y="4138081"/>
            <a:ext cx="1998119" cy="17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8" name="Picture 10" descr="q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558" y="2414098"/>
            <a:ext cx="1650182" cy="1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002167" y="506355"/>
            <a:ext cx="205543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Какие виды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емесла были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аиболее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аспространены на Руси? Докажите.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87372" y="2523935"/>
            <a:ext cx="184086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Какими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идами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велирной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ехники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ладели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усские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ремесленники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89732" y="4849994"/>
            <a:ext cx="205543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Дайте определения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овым понятиям.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5357826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СЛАЙД – ШОУ</a:t>
            </a:r>
            <a:r>
              <a:rPr lang="ru-RU" altLang="ru-RU" sz="1600" dirty="0" smtClean="0">
                <a:latin typeface="Cambria" pitchFamily="18" charset="0"/>
              </a:rPr>
              <a:t> позволяет просматривать тематически связанные серии изображений</a:t>
            </a:r>
          </a:p>
          <a:p>
            <a:pPr>
              <a:buClr>
                <a:srgbClr val="002963"/>
              </a:buClr>
            </a:pPr>
            <a:r>
              <a:rPr lang="ru-RU" altLang="ru-RU" sz="1600" dirty="0" smtClean="0">
                <a:latin typeface="Cambria" pitchFamily="18" charset="0"/>
              </a:rPr>
              <a:t> и части больших коллажей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7" name="Выноска 1 6"/>
          <p:cNvSpPr/>
          <p:nvPr/>
        </p:nvSpPr>
        <p:spPr>
          <a:xfrm>
            <a:off x="281027" y="5357826"/>
            <a:ext cx="4392488" cy="1008112"/>
          </a:xfrm>
          <a:prstGeom prst="borderCallout1">
            <a:avLst>
              <a:gd name="adj1" fmla="val -491"/>
              <a:gd name="adj2" fmla="val 31696"/>
              <a:gd name="adj3" fmla="val -154087"/>
              <a:gd name="adj4" fmla="val 459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949866" y="2415144"/>
            <a:ext cx="304636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прозвища получил князь Юрий? За что?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основные направления деятельности князя.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какими городами связано имя князя Юрия?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307265" y="1322034"/>
            <a:ext cx="1587067" cy="1002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вниз 17"/>
          <p:cNvSpPr/>
          <p:nvPr/>
        </p:nvSpPr>
        <p:spPr>
          <a:xfrm>
            <a:off x="7312976" y="1996244"/>
            <a:ext cx="360040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533" t="20242" r="30513" b="7519"/>
          <a:stretch/>
        </p:blipFill>
        <p:spPr>
          <a:xfrm>
            <a:off x="100898" y="685439"/>
            <a:ext cx="3321329" cy="3293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8187" t="30545" r="38569" b="8425"/>
          <a:stretch/>
        </p:blipFill>
        <p:spPr>
          <a:xfrm>
            <a:off x="3054026" y="299557"/>
            <a:ext cx="1317049" cy="1944216"/>
          </a:xfrm>
          <a:prstGeom prst="rect">
            <a:avLst/>
          </a:prstGeom>
        </p:spPr>
      </p:pic>
      <p:pic>
        <p:nvPicPr>
          <p:cNvPr id="116738" name="Picture 2" descr="q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75" y="491530"/>
            <a:ext cx="1222305" cy="169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q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26" y="2251191"/>
            <a:ext cx="2182195" cy="14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q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658434"/>
            <a:ext cx="2374331" cy="158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04960" y="685439"/>
            <a:ext cx="333904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Историко-антропологический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одход: работа с историческими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персоналиями</a:t>
            </a: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38818" t="45000" r="26758" b="10000"/>
          <a:stretch>
            <a:fillRect/>
          </a:stretch>
        </p:blipFill>
        <p:spPr bwMode="auto">
          <a:xfrm>
            <a:off x="285720" y="1071546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6248" y="500042"/>
            <a:ext cx="3232552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ln>
                  <a:solidFill>
                    <a:srgbClr val="C00000"/>
                  </a:solidFill>
                </a:ln>
              </a:rPr>
              <a:t>РЕФОРМИРОВАНИЕ</a:t>
            </a:r>
            <a:r>
              <a:rPr lang="ru-RU" sz="2000" dirty="0" smtClean="0"/>
              <a:t> </a:t>
            </a:r>
            <a:r>
              <a:rPr lang="ru-RU" sz="2000" dirty="0" smtClean="0">
                <a:ln>
                  <a:solidFill>
                    <a:srgbClr val="C00000"/>
                  </a:solidFill>
                </a:ln>
              </a:rPr>
              <a:t>АРМИИ</a:t>
            </a:r>
            <a:endParaRPr lang="ru-RU" sz="200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8926" y="1214422"/>
            <a:ext cx="2878609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КТО ПРОВОДИЛ РЕФОРМУ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28992" y="3000372"/>
            <a:ext cx="1734770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СРОК СЛУЖБЫ?</a:t>
            </a:r>
            <a:endParaRPr lang="ru-RU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3756" y="2928934"/>
            <a:ext cx="2530244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ОРГАНИЗАЦИЯ АРМИИ?</a:t>
            </a:r>
            <a:endParaRPr lang="ru-RU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9190" y="3643314"/>
            <a:ext cx="3453510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Изменения в положении солдат?</a:t>
            </a:r>
            <a:endParaRPr lang="ru-RU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 l="38819" t="45000" r="28222" b="10000"/>
          <a:stretch>
            <a:fillRect/>
          </a:stretch>
        </p:blipFill>
        <p:spPr bwMode="auto">
          <a:xfrm>
            <a:off x="323528" y="3645024"/>
            <a:ext cx="258959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 cstate="print"/>
          <a:srcRect l="38281" t="45000" r="28027" b="11250"/>
          <a:stretch>
            <a:fillRect/>
          </a:stretch>
        </p:blipFill>
        <p:spPr bwMode="auto">
          <a:xfrm>
            <a:off x="2411760" y="4221088"/>
            <a:ext cx="272280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6000760" y="1214422"/>
            <a:ext cx="2771528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ЦЕЛЬ ПРЕОБРАЗОВАНИЙ?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86380" y="514351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СОСТАВЬТЕ КЛАСТЕР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«Реформирование армии при Екатерине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357818" y="4841776"/>
            <a:ext cx="3384376" cy="2016224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715008" y="4357694"/>
            <a:ext cx="1383071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РЕЗУЛЬТАТЫ</a:t>
            </a:r>
            <a:endParaRPr lang="ru-RU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2066" y="2214554"/>
            <a:ext cx="2130135" cy="36933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ЧТО ИЗМЕНИЛОСЬ?</a:t>
            </a:r>
            <a:endParaRPr lang="ru-RU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 l="7519" t="41250" r="23633" b="18750"/>
          <a:stretch>
            <a:fillRect/>
          </a:stretch>
        </p:blipFill>
        <p:spPr bwMode="auto">
          <a:xfrm>
            <a:off x="2214546" y="2071678"/>
            <a:ext cx="4214842" cy="1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 l="22705" t="41250" r="22363" b="8749"/>
          <a:stretch>
            <a:fillRect/>
          </a:stretch>
        </p:blipFill>
        <p:spPr bwMode="auto">
          <a:xfrm>
            <a:off x="0" y="357166"/>
            <a:ext cx="40183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 cstate="print"/>
          <a:srcRect l="17773" t="41250" r="17041" b="10000"/>
          <a:stretch>
            <a:fillRect/>
          </a:stretch>
        </p:blipFill>
        <p:spPr bwMode="auto">
          <a:xfrm>
            <a:off x="3000364" y="4948438"/>
            <a:ext cx="4357718" cy="19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5" cstate="print"/>
          <a:srcRect l="19043" t="41250" r="17968" b="8749"/>
          <a:stretch>
            <a:fillRect/>
          </a:stretch>
        </p:blipFill>
        <p:spPr bwMode="auto">
          <a:xfrm>
            <a:off x="0" y="3571876"/>
            <a:ext cx="4500594" cy="209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6" cstate="print"/>
          <a:srcRect l="36816" t="42500" r="37549" b="12500"/>
          <a:stretch>
            <a:fillRect/>
          </a:stretch>
        </p:blipFill>
        <p:spPr bwMode="auto">
          <a:xfrm>
            <a:off x="3143240" y="428604"/>
            <a:ext cx="159743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1" name="Picture 7"/>
          <p:cNvPicPr>
            <a:picLocks noChangeAspect="1" noChangeArrowheads="1"/>
          </p:cNvPicPr>
          <p:nvPr/>
        </p:nvPicPr>
        <p:blipFill>
          <a:blip r:embed="rId7" cstate="print"/>
          <a:srcRect l="41211" t="42500" r="41211" b="15000"/>
          <a:stretch>
            <a:fillRect/>
          </a:stretch>
        </p:blipFill>
        <p:spPr bwMode="auto">
          <a:xfrm>
            <a:off x="4857752" y="285728"/>
            <a:ext cx="1210261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8" cstate="print"/>
          <a:srcRect l="33887" t="42500" r="33154" b="15000"/>
          <a:stretch>
            <a:fillRect/>
          </a:stretch>
        </p:blipFill>
        <p:spPr bwMode="auto">
          <a:xfrm>
            <a:off x="6215074" y="428604"/>
            <a:ext cx="264740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Выноска 1 8"/>
          <p:cNvSpPr/>
          <p:nvPr/>
        </p:nvSpPr>
        <p:spPr>
          <a:xfrm>
            <a:off x="6479704" y="3212976"/>
            <a:ext cx="2124744" cy="936104"/>
          </a:xfrm>
          <a:prstGeom prst="borderCallout1">
            <a:avLst>
              <a:gd name="adj1" fmla="val 2474"/>
              <a:gd name="adj2" fmla="val 49806"/>
              <a:gd name="adj3" fmla="val -81463"/>
              <a:gd name="adj4" fmla="val -9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04248" y="3429000"/>
            <a:ext cx="1452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СЛАЙД-ШОУ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>
            <a:stCxn id="9" idx="1"/>
            <a:endCxn id="20" idx="0"/>
          </p:cNvCxnSpPr>
          <p:nvPr/>
        </p:nvCxnSpPr>
        <p:spPr>
          <a:xfrm flipH="1">
            <a:off x="7362056" y="4149080"/>
            <a:ext cx="180020" cy="43204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1623" y="4797152"/>
            <a:ext cx="3532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 на исследовательскую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580112" y="4581128"/>
            <a:ext cx="3563888" cy="1152128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Схема 23"/>
          <p:cNvGraphicFramePr/>
          <p:nvPr/>
        </p:nvGraphicFramePr>
        <p:xfrm>
          <a:off x="250824" y="1052736"/>
          <a:ext cx="8713789" cy="5265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Заголовок 6"/>
          <p:cNvSpPr txBox="1">
            <a:spLocks/>
          </p:cNvSpPr>
          <p:nvPr/>
        </p:nvSpPr>
        <p:spPr bwMode="auto">
          <a:xfrm>
            <a:off x="785786" y="285728"/>
            <a:ext cx="764066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 ЭЛЕКТРОННАЯ ФОРМА УЧЕБНИКА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(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ea typeface="+mj-ea"/>
                <a:cs typeface="+mj-cs"/>
              </a:rPr>
              <a:t>ЭФУ)</a:t>
            </a:r>
            <a:r>
              <a:rPr lang="ru-RU" sz="2000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))?</a:t>
            </a:r>
            <a:endParaRPr lang="ru-RU" sz="2000" dirty="0">
              <a:solidFill>
                <a:schemeClr val="bg1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424238" y="4425950"/>
            <a:ext cx="2443162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1200" i="1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Согласно Приказа </a:t>
            </a:r>
            <a:r>
              <a:rPr lang="ru-RU" sz="1200" i="1" dirty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МОиН  РФ </a:t>
            </a:r>
          </a:p>
          <a:p>
            <a:pPr algn="ctr" eaLnBrk="0" hangingPunct="0">
              <a:defRPr/>
            </a:pPr>
            <a:r>
              <a:rPr lang="ru-RU" sz="1200" i="1" dirty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№ 1559 от  8 декабря 2014 г.</a:t>
            </a:r>
            <a:endParaRPr lang="ru-RU" i="1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3559" name="Picture 5" descr="C:\Documents and Settings\gubatenko.t\Мои документы\Downloads\noun_7364_cc.png"/>
          <p:cNvPicPr>
            <a:picLocks noChangeAspect="1" noChangeArrowheads="1"/>
          </p:cNvPicPr>
          <p:nvPr/>
        </p:nvPicPr>
        <p:blipFill>
          <a:blip r:embed="rId12" cstate="print"/>
          <a:srcRect b="16245"/>
          <a:stretch>
            <a:fillRect/>
          </a:stretch>
        </p:blipFill>
        <p:spPr bwMode="auto">
          <a:xfrm>
            <a:off x="3995738" y="1268413"/>
            <a:ext cx="11049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36"/>
          <p:cNvSpPr txBox="1">
            <a:spLocks noChangeArrowheads="1"/>
          </p:cNvSpPr>
          <p:nvPr/>
        </p:nvSpPr>
        <p:spPr bwMode="auto">
          <a:xfrm>
            <a:off x="7235825" y="3435350"/>
            <a:ext cx="17287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600">
                <a:latin typeface="Cambria" pitchFamily="18" charset="0"/>
              </a:rPr>
              <a:t> Соответствует по структуре, содержанию и художественному оформлению печатной форме учебнике</a:t>
            </a:r>
          </a:p>
        </p:txBody>
      </p:sp>
      <p:sp>
        <p:nvSpPr>
          <p:cNvPr id="23561" name="TextBox 40"/>
          <p:cNvSpPr txBox="1">
            <a:spLocks noChangeArrowheads="1"/>
          </p:cNvSpPr>
          <p:nvPr/>
        </p:nvSpPr>
        <p:spPr bwMode="auto">
          <a:xfrm>
            <a:off x="5302250" y="1268413"/>
            <a:ext cx="3662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600">
                <a:latin typeface="Cambria" pitchFamily="18" charset="0"/>
              </a:rPr>
              <a:t> Электронное издание</a:t>
            </a:r>
          </a:p>
        </p:txBody>
      </p:sp>
      <p:sp>
        <p:nvSpPr>
          <p:cNvPr id="23562" name="TextBox 41"/>
          <p:cNvSpPr txBox="1">
            <a:spLocks noChangeArrowheads="1"/>
          </p:cNvSpPr>
          <p:nvPr/>
        </p:nvSpPr>
        <p:spPr bwMode="auto">
          <a:xfrm>
            <a:off x="67223" y="3625849"/>
            <a:ext cx="22336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88900" indent="-88900">
              <a:buClr>
                <a:srgbClr val="002963"/>
              </a:buClr>
              <a:buFont typeface="Wingdings" pitchFamily="2" charset="2"/>
              <a:buChar char="§"/>
            </a:pPr>
            <a:r>
              <a:rPr lang="ru-RU" altLang="ru-RU" sz="1600" dirty="0">
                <a:latin typeface="Cambria" pitchFamily="18" charset="0"/>
              </a:rPr>
              <a:t>Снабжено мультимедийными элементами и интерактивными ссылками, </a:t>
            </a:r>
            <a:r>
              <a:rPr lang="ru-RU" altLang="ru-RU" sz="1600" dirty="0" smtClean="0">
                <a:latin typeface="Cambria" pitchFamily="18" charset="0"/>
              </a:rPr>
              <a:t>расширяющими </a:t>
            </a:r>
            <a:r>
              <a:rPr lang="ru-RU" altLang="ru-RU" sz="1600" dirty="0">
                <a:latin typeface="Cambria" pitchFamily="18" charset="0"/>
              </a:rPr>
              <a:t>и </a:t>
            </a:r>
            <a:r>
              <a:rPr lang="ru-RU" altLang="ru-RU" sz="1600" dirty="0" smtClean="0">
                <a:latin typeface="Cambria" pitchFamily="18" charset="0"/>
              </a:rPr>
              <a:t>дополняющими </a:t>
            </a:r>
            <a:r>
              <a:rPr lang="ru-RU" altLang="ru-RU" sz="1600" dirty="0">
                <a:latin typeface="Cambria" pitchFamily="18" charset="0"/>
              </a:rPr>
              <a:t>содержание учебника</a:t>
            </a:r>
          </a:p>
        </p:txBody>
      </p:sp>
      <p:pic>
        <p:nvPicPr>
          <p:cNvPr id="23563" name="Picture 6" descr="C:\Documents and Settings\gubatenko.t\Мои документы\Downloads\noun_3542_cc.png"/>
          <p:cNvPicPr>
            <a:picLocks noChangeAspect="1" noChangeArrowheads="1"/>
          </p:cNvPicPr>
          <p:nvPr/>
        </p:nvPicPr>
        <p:blipFill>
          <a:blip r:embed="rId13" cstate="print"/>
          <a:srcRect t="11653" b="31676"/>
          <a:stretch>
            <a:fillRect/>
          </a:stretch>
        </p:blipFill>
        <p:spPr bwMode="auto">
          <a:xfrm>
            <a:off x="5867400" y="4524375"/>
            <a:ext cx="11874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7" descr="C:\Documents and Settings\gubatenko.t\Мои документы\Downloads\noun_15307_cc.png"/>
          <p:cNvPicPr>
            <a:picLocks noChangeAspect="1" noChangeArrowheads="1"/>
          </p:cNvPicPr>
          <p:nvPr/>
        </p:nvPicPr>
        <p:blipFill>
          <a:blip r:embed="rId14" cstate="print"/>
          <a:srcRect t="12395" b="30246"/>
          <a:stretch>
            <a:fillRect/>
          </a:stretch>
        </p:blipFill>
        <p:spPr bwMode="auto">
          <a:xfrm>
            <a:off x="2163763" y="4467225"/>
            <a:ext cx="12604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2"/>
          <p:cNvPicPr>
            <a:picLocks noChangeAspect="1" noChangeArrowheads="1"/>
          </p:cNvPicPr>
          <p:nvPr/>
        </p:nvPicPr>
        <p:blipFill>
          <a:blip r:embed="rId15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Box 17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6CB8E0A0-7819-48C3-BD31-1DE6218E3246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2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 l="19043" t="13750" r="19433" b="8750"/>
          <a:stretch>
            <a:fillRect/>
          </a:stretch>
        </p:blipFill>
        <p:spPr bwMode="auto">
          <a:xfrm>
            <a:off x="539552" y="908720"/>
            <a:ext cx="39682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 l="19238" t="15000" r="19238" b="11250"/>
          <a:stretch>
            <a:fillRect/>
          </a:stretch>
        </p:blipFill>
        <p:spPr bwMode="auto">
          <a:xfrm>
            <a:off x="4716016" y="1268760"/>
            <a:ext cx="3893403" cy="273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4" cstate="print"/>
          <a:srcRect l="19970" t="15000" r="19971" b="6250"/>
          <a:stretch>
            <a:fillRect/>
          </a:stretch>
        </p:blipFill>
        <p:spPr bwMode="auto">
          <a:xfrm>
            <a:off x="1043608" y="3717032"/>
            <a:ext cx="3621356" cy="278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5" cstate="print"/>
          <a:srcRect l="19238" t="13750" r="19238" b="6250"/>
          <a:stretch>
            <a:fillRect/>
          </a:stretch>
        </p:blipFill>
        <p:spPr bwMode="auto">
          <a:xfrm>
            <a:off x="4932040" y="3996716"/>
            <a:ext cx="3755435" cy="286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332656"/>
            <a:ext cx="5516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АНИМАЦИЯ «Путешествие Екатерины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Крым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 стрелкой 7"/>
          <p:cNvCxnSpPr>
            <a:stCxn id="6" idx="3"/>
          </p:cNvCxnSpPr>
          <p:nvPr/>
        </p:nvCxnSpPr>
        <p:spPr>
          <a:xfrm>
            <a:off x="5516895" y="532711"/>
            <a:ext cx="747801" cy="1596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2282" y="620688"/>
            <a:ext cx="4871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6666"/>
                </a:solidFill>
              </a:rPr>
              <a:t>Проблема: </a:t>
            </a:r>
            <a:r>
              <a:rPr lang="ru-RU" b="1" dirty="0" smtClean="0">
                <a:solidFill>
                  <a:srgbClr val="006666"/>
                </a:solidFill>
              </a:rPr>
              <a:t>оправданы ли были затраты казны</a:t>
            </a:r>
          </a:p>
          <a:p>
            <a:pPr algn="ctr"/>
            <a:r>
              <a:rPr lang="ru-RU" b="1" dirty="0" smtClean="0">
                <a:solidFill>
                  <a:srgbClr val="006666"/>
                </a:solidFill>
              </a:rPr>
              <a:t>на организацию путешествия? </a:t>
            </a:r>
            <a:endParaRPr lang="ru-RU" b="1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 cstate="print"/>
          <a:srcRect l="21435" t="13750" r="21435" b="8750"/>
          <a:stretch>
            <a:fillRect/>
          </a:stretch>
        </p:blipFill>
        <p:spPr bwMode="auto">
          <a:xfrm>
            <a:off x="0" y="3428976"/>
            <a:ext cx="431393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print"/>
          <a:srcRect l="28760" t="16250" r="14111" b="21250"/>
          <a:stretch>
            <a:fillRect/>
          </a:stretch>
        </p:blipFill>
        <p:spPr bwMode="auto">
          <a:xfrm>
            <a:off x="285720" y="428604"/>
            <a:ext cx="5014946" cy="3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 cstate="print"/>
          <a:srcRect l="22705" t="21908" r="22363" b="7500"/>
          <a:stretch>
            <a:fillRect/>
          </a:stretch>
        </p:blipFill>
        <p:spPr bwMode="auto">
          <a:xfrm>
            <a:off x="4786314" y="857232"/>
            <a:ext cx="4071965" cy="306611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5830" t="21250" r="14843" b="8750"/>
          <a:stretch>
            <a:fillRect/>
          </a:stretch>
        </p:blipFill>
        <p:spPr bwMode="auto">
          <a:xfrm>
            <a:off x="4429124" y="3778228"/>
            <a:ext cx="4454670" cy="30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90573" y="332656"/>
            <a:ext cx="38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АНИМИРОВАННЫЕ КАРТЫ И СХЕМЫ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490" t="8121" r="24401" b="13622"/>
          <a:stretch>
            <a:fillRect/>
          </a:stretch>
        </p:blipFill>
        <p:spPr bwMode="auto">
          <a:xfrm>
            <a:off x="0" y="428604"/>
            <a:ext cx="3549451" cy="396044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544" t="11812" r="3729" b="12884"/>
          <a:stretch>
            <a:fillRect/>
          </a:stretch>
        </p:blipFill>
        <p:spPr bwMode="auto">
          <a:xfrm>
            <a:off x="0" y="3071810"/>
            <a:ext cx="4464496" cy="29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Выгнутая вверх стрелка 6"/>
          <p:cNvSpPr/>
          <p:nvPr/>
        </p:nvSpPr>
        <p:spPr>
          <a:xfrm rot="4138028">
            <a:off x="7218413" y="2681544"/>
            <a:ext cx="1215411" cy="535536"/>
          </a:xfrm>
          <a:prstGeom prst="curvedDownArrow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7620" y="357166"/>
            <a:ext cx="1872208" cy="2708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Возможность </a:t>
            </a:r>
          </a:p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увеличения в ЭФУ иллюстраций</a:t>
            </a:r>
          </a:p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позволяет организовать</a:t>
            </a:r>
          </a:p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более продуктивную работу с ними: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рассмотреть мелкие подробности, описать, составить рассказ, «озвучить».</a:t>
            </a:r>
          </a:p>
          <a:p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6" name="Выгнутая вверх стрелка 5"/>
          <p:cNvSpPr/>
          <p:nvPr/>
        </p:nvSpPr>
        <p:spPr>
          <a:xfrm rot="4247240">
            <a:off x="3108904" y="2775651"/>
            <a:ext cx="1146232" cy="415432"/>
          </a:xfrm>
          <a:prstGeom prst="curved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4" cstate="print"/>
          <a:srcRect l="20508" t="32500" r="33826" b="25000"/>
          <a:stretch>
            <a:fillRect/>
          </a:stretch>
        </p:blipFill>
        <p:spPr bwMode="auto">
          <a:xfrm>
            <a:off x="5786446" y="571480"/>
            <a:ext cx="3357554" cy="183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5" cstate="print"/>
          <a:srcRect l="28760" t="20000" r="23632" b="28750"/>
          <a:stretch>
            <a:fillRect/>
          </a:stretch>
        </p:blipFill>
        <p:spPr bwMode="auto">
          <a:xfrm>
            <a:off x="4727041" y="3286124"/>
            <a:ext cx="441695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9490" t="8121" r="20857" b="23958"/>
          <a:stretch>
            <a:fillRect/>
          </a:stretch>
        </p:blipFill>
        <p:spPr bwMode="auto">
          <a:xfrm>
            <a:off x="323528" y="404664"/>
            <a:ext cx="4320480" cy="43924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" name="Выгнутая вниз стрелка 2"/>
          <p:cNvSpPr/>
          <p:nvPr/>
        </p:nvSpPr>
        <p:spPr>
          <a:xfrm rot="16433774">
            <a:off x="2921981" y="2815293"/>
            <a:ext cx="2736627" cy="69239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26" y="5157192"/>
            <a:ext cx="426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ИСПОЛЬЗОВАНИЯ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«ПОИСК»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0100" y="620688"/>
            <a:ext cx="3597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С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ХРОНОЛОГИЕЙ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(«Лента времени»)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22443" t="65046" r="20857" b="17974"/>
          <a:stretch>
            <a:fillRect/>
          </a:stretch>
        </p:blipFill>
        <p:spPr bwMode="auto">
          <a:xfrm>
            <a:off x="4788024" y="1844824"/>
            <a:ext cx="3935394" cy="9428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1812" t="15504" r="11408" b="7716"/>
          <a:stretch>
            <a:fillRect/>
          </a:stretch>
        </p:blipFill>
        <p:spPr bwMode="auto">
          <a:xfrm>
            <a:off x="4860032" y="3284984"/>
            <a:ext cx="3780420" cy="302433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9" name="Прямая со стрелкой 8"/>
          <p:cNvCxnSpPr>
            <a:stCxn id="3" idx="2"/>
          </p:cNvCxnSpPr>
          <p:nvPr/>
        </p:nvCxnSpPr>
        <p:spPr>
          <a:xfrm>
            <a:off x="3857802" y="4416769"/>
            <a:ext cx="1002230" cy="102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3" idx="2"/>
          </p:cNvCxnSpPr>
          <p:nvPr/>
        </p:nvCxnSpPr>
        <p:spPr>
          <a:xfrm flipV="1">
            <a:off x="3857802" y="2780928"/>
            <a:ext cx="1290262" cy="16358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Выгнутая вправо стрелка 11"/>
          <p:cNvSpPr/>
          <p:nvPr/>
        </p:nvSpPr>
        <p:spPr>
          <a:xfrm>
            <a:off x="8604448" y="2204864"/>
            <a:ext cx="432048" cy="17281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564" t="28512" r="21631" b="21250"/>
          <a:stretch/>
        </p:blipFill>
        <p:spPr bwMode="auto">
          <a:xfrm>
            <a:off x="169942" y="836712"/>
            <a:ext cx="4012952" cy="237176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 l="21435" t="21250" r="22168" b="7500"/>
          <a:stretch>
            <a:fillRect/>
          </a:stretch>
        </p:blipFill>
        <p:spPr bwMode="auto">
          <a:xfrm>
            <a:off x="4000496" y="714356"/>
            <a:ext cx="4214842" cy="312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 l="22168" t="21250" r="21435" b="6250"/>
          <a:stretch>
            <a:fillRect/>
          </a:stretch>
        </p:blipFill>
        <p:spPr bwMode="auto">
          <a:xfrm>
            <a:off x="352340" y="3357562"/>
            <a:ext cx="417296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5" cstate="print"/>
          <a:srcRect l="25830" t="26250" r="25830" b="8750"/>
          <a:stretch>
            <a:fillRect/>
          </a:stretch>
        </p:blipFill>
        <p:spPr bwMode="auto">
          <a:xfrm>
            <a:off x="4572000" y="3643314"/>
            <a:ext cx="36268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15616" y="253068"/>
            <a:ext cx="7258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по темам, связанным с культурой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 l="20508" t="20000" r="20898" b="8750"/>
          <a:stretch>
            <a:fillRect/>
          </a:stretch>
        </p:blipFill>
        <p:spPr bwMode="auto">
          <a:xfrm>
            <a:off x="285720" y="285728"/>
            <a:ext cx="4342678" cy="309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 l="22168" t="21250" r="22168" b="8750"/>
          <a:stretch>
            <a:fillRect/>
          </a:stretch>
        </p:blipFill>
        <p:spPr bwMode="auto">
          <a:xfrm>
            <a:off x="4929190" y="928670"/>
            <a:ext cx="368416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4" cstate="print"/>
          <a:srcRect l="21435" t="23750" r="22168" b="8750"/>
          <a:stretch>
            <a:fillRect/>
          </a:stretch>
        </p:blipFill>
        <p:spPr bwMode="auto">
          <a:xfrm>
            <a:off x="357158" y="3451243"/>
            <a:ext cx="4857784" cy="340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5" cstate="print"/>
          <a:srcRect l="25830" t="21250" r="21972" b="7500"/>
          <a:stretch>
            <a:fillRect/>
          </a:stretch>
        </p:blipFill>
        <p:spPr bwMode="auto">
          <a:xfrm>
            <a:off x="4857752" y="3714728"/>
            <a:ext cx="393000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94058" y="292798"/>
            <a:ext cx="4057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ИСТОРИЯ ПОВСЕДНЕВНОСТИ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14648" t="5000" r="15039" b="8750"/>
          <a:stretch>
            <a:fillRect/>
          </a:stretch>
        </p:blipFill>
        <p:spPr bwMode="auto">
          <a:xfrm>
            <a:off x="3851920" y="2276872"/>
            <a:ext cx="4874173" cy="35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 l="28027" t="20000" r="26562" b="8750"/>
          <a:stretch>
            <a:fillRect/>
          </a:stretch>
        </p:blipFill>
        <p:spPr bwMode="auto">
          <a:xfrm>
            <a:off x="323528" y="1052736"/>
            <a:ext cx="3496728" cy="321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427984" y="1052736"/>
            <a:ext cx="4057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ИСТОРИЯ ПОВСЕДНЕВНОСТИ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 l="28564" t="18750" r="28955" b="10000"/>
          <a:stretch>
            <a:fillRect/>
          </a:stretch>
        </p:blipFill>
        <p:spPr bwMode="auto">
          <a:xfrm>
            <a:off x="285720" y="285728"/>
            <a:ext cx="327110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 l="28760" t="27500" r="28759" b="11250"/>
          <a:stretch>
            <a:fillRect/>
          </a:stretch>
        </p:blipFill>
        <p:spPr bwMode="auto">
          <a:xfrm>
            <a:off x="3491880" y="764704"/>
            <a:ext cx="355148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 l="25097" t="20000" r="22900" b="7500"/>
          <a:stretch>
            <a:fillRect/>
          </a:stretch>
        </p:blipFill>
        <p:spPr bwMode="auto">
          <a:xfrm>
            <a:off x="262350" y="3571876"/>
            <a:ext cx="3666740" cy="299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 cstate="print"/>
          <a:srcRect l="22168" t="21250" r="22168" b="8750"/>
          <a:stretch>
            <a:fillRect/>
          </a:stretch>
        </p:blipFill>
        <p:spPr bwMode="auto">
          <a:xfrm>
            <a:off x="4000496" y="4068158"/>
            <a:ext cx="3786214" cy="278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44851" y="1906100"/>
            <a:ext cx="3086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ДОПОЛНИТЕЛЬНАЯ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ВИЗУАЛЬНАЯ ИНФОРМАЦИЯ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 cstate="print"/>
          <a:srcRect l="3125" t="13750" r="34619" b="22500"/>
          <a:stretch>
            <a:fillRect/>
          </a:stretch>
        </p:blipFill>
        <p:spPr bwMode="auto">
          <a:xfrm>
            <a:off x="4572000" y="3571876"/>
            <a:ext cx="4286257" cy="257176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 t="12500" r="24560" b="17500"/>
          <a:stretch>
            <a:fillRect/>
          </a:stretch>
        </p:blipFill>
        <p:spPr bwMode="auto">
          <a:xfrm>
            <a:off x="4320125" y="1094476"/>
            <a:ext cx="4506197" cy="244998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4" cstate="print"/>
          <a:srcRect l="3125" t="15000" r="27295" b="21250"/>
          <a:stretch>
            <a:fillRect/>
          </a:stretch>
        </p:blipFill>
        <p:spPr bwMode="auto">
          <a:xfrm>
            <a:off x="428596" y="1465983"/>
            <a:ext cx="4458226" cy="239337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5" cstate="print"/>
          <a:srcRect l="3125" t="31250" r="36816" b="21250"/>
          <a:stretch>
            <a:fillRect/>
          </a:stretch>
        </p:blipFill>
        <p:spPr bwMode="auto">
          <a:xfrm>
            <a:off x="428596" y="4214818"/>
            <a:ext cx="4929222" cy="228428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09714" y="259091"/>
            <a:ext cx="5924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(ВИЗУАЛЬНЫЙ И ИНФОРМАЦИОННЫЙ РЯД)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 l="21972" t="21250" r="21631" b="7500"/>
          <a:stretch>
            <a:fillRect/>
          </a:stretch>
        </p:blipFill>
        <p:spPr bwMode="auto">
          <a:xfrm>
            <a:off x="285720" y="285728"/>
            <a:ext cx="472869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 l="22900" t="21250" r="22168" b="7500"/>
          <a:stretch>
            <a:fillRect/>
          </a:stretch>
        </p:blipFill>
        <p:spPr bwMode="auto">
          <a:xfrm>
            <a:off x="3714744" y="2571744"/>
            <a:ext cx="5143536" cy="390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89"/>
          <p:cNvGrpSpPr>
            <a:grpSpLocks/>
          </p:cNvGrpSpPr>
          <p:nvPr/>
        </p:nvGrpSpPr>
        <p:grpSpPr bwMode="auto">
          <a:xfrm>
            <a:off x="467544" y="4108450"/>
            <a:ext cx="3240360" cy="1120750"/>
            <a:chOff x="358838" y="2924944"/>
            <a:chExt cx="1711932" cy="576064"/>
          </a:xfrm>
        </p:grpSpPr>
        <p:pic>
          <p:nvPicPr>
            <p:cNvPr id="5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838" y="2924944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2147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Видео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9904" y="414107"/>
            <a:ext cx="8667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ценности ЭФУ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издательства «ДРОФА» </a:t>
            </a:r>
            <a:endParaRPr lang="ru-RU" sz="24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904" y="1438763"/>
            <a:ext cx="311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Удобство и простота использования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904" y="2732203"/>
            <a:ext cx="417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Интуитивно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-понятный интерфейс 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6EE2-21BF-084C-A395-D2591F19D71D}" type="slidenum">
              <a:rPr lang="ru-RU" smtClean="0"/>
              <a:t>3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89480" y="1438763"/>
            <a:ext cx="430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</a:t>
            </a:r>
          </a:p>
          <a:p>
            <a:r>
              <a:rPr lang="ru-RU" sz="20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педагогических возможностей</a:t>
            </a:r>
            <a:endParaRPr lang="ru-RU" sz="2000" dirty="0">
              <a:solidFill>
                <a:srgbClr val="00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904" y="3301810"/>
            <a:ext cx="3511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Единый дизайн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ЭОРов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соответствии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возрастными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особенностями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восприятия информации</a:t>
            </a:r>
            <a:endParaRPr lang="ru-RU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007" y="4683209"/>
            <a:ext cx="4025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(мягкой) верстки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регулирование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размера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шрифта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корректное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отображение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любом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устройстве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5007" y="1197139"/>
            <a:ext cx="41020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623521" y="1197139"/>
            <a:ext cx="4102068" cy="0"/>
          </a:xfrm>
          <a:prstGeom prst="line">
            <a:avLst/>
          </a:prstGeom>
          <a:ln>
            <a:solidFill>
              <a:srgbClr val="0066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65007" y="2515403"/>
            <a:ext cx="410206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623521" y="2515403"/>
            <a:ext cx="4102068" cy="0"/>
          </a:xfrm>
          <a:prstGeom prst="line">
            <a:avLst/>
          </a:prstGeom>
          <a:ln>
            <a:solidFill>
              <a:srgbClr val="0066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23521" y="2732203"/>
            <a:ext cx="3506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Разнообразие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типов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видов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электронных образовательных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(ЭОР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3521" y="3901974"/>
            <a:ext cx="38495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педагогической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елесообразности: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ЭОР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четкой привязке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изучаемому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7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9622" y="33923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использования ЭФУ в обучении</a:t>
            </a:r>
            <a:endParaRPr lang="ru-RU" sz="2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2128" y="2732751"/>
            <a:ext cx="5286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Выполнение домашнего задания,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с тренажерами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опережающие задания,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«Перевернутый класс»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904" y="3872342"/>
            <a:ext cx="2432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Мобильный или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компьютерный класс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904" y="1031483"/>
            <a:ext cx="3227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Материально-техническое</a:t>
            </a:r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904" y="1863989"/>
            <a:ext cx="3456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 учителя,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проектор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интерактивная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доска в классе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49904" y="1798009"/>
            <a:ext cx="336130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96595" y="1798009"/>
            <a:ext cx="485999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42128" y="1863989"/>
            <a:ext cx="340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Фронтальная работа на уроке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2128" y="1031483"/>
            <a:ext cx="424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ЭФУ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49904" y="2659294"/>
            <a:ext cx="33613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896595" y="2659294"/>
            <a:ext cx="48599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9904" y="2732751"/>
            <a:ext cx="272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Домашние компьютеры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49904" y="3768427"/>
            <a:ext cx="33613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896595" y="3768427"/>
            <a:ext cx="48599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9904" y="5408625"/>
            <a:ext cx="3344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компьютер: 1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ученик или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обственные электронные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устройства учащихся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BYOD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49904" y="5327569"/>
            <a:ext cx="33613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896595" y="5349670"/>
            <a:ext cx="48599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42128" y="3872342"/>
            <a:ext cx="5074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в парах и группах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работа с тренажерами,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етод кейсов,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мини-исследования,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виртуальные лаборатории и практикумы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«Смена рабочих зон»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8314" y="5453584"/>
            <a:ext cx="507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Применимы любые перечисленные направления и модели использования</a:t>
            </a: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8561386" y="636904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DF3DA6DF-51DA-4A32-B257-40E6980899C4}" type="slidenum">
              <a:rPr lang="ru-RU" sz="1200" b="1">
                <a:solidFill>
                  <a:srgbClr val="002963"/>
                </a:solidFill>
                <a:latin typeface="PT Sans"/>
                <a:cs typeface="PT Sans"/>
              </a:rPr>
              <a:pPr algn="ctr"/>
              <a:t>30</a:t>
            </a:fld>
            <a:endParaRPr lang="ru-RU" sz="1200" b="1" dirty="0">
              <a:solidFill>
                <a:srgbClr val="002963"/>
              </a:solidFill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0834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6106" y="4344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Модель «перевернутый класс»</a:t>
            </a:r>
          </a:p>
        </p:txBody>
      </p:sp>
      <p:pic>
        <p:nvPicPr>
          <p:cNvPr id="13" name="Изображение 12"/>
          <p:cNvPicPr>
            <a:picLocks/>
          </p:cNvPicPr>
          <p:nvPr/>
        </p:nvPicPr>
        <p:blipFill rotWithShape="1">
          <a:blip r:embed="rId2"/>
          <a:srcRect l="15786" r="16000"/>
          <a:stretch/>
        </p:blipFill>
        <p:spPr>
          <a:xfrm>
            <a:off x="5220072" y="1484784"/>
            <a:ext cx="2408657" cy="2242827"/>
          </a:xfrm>
          <a:prstGeom prst="ellipse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/>
          <a:srcRect l="22222" t="23782" r="34640"/>
          <a:stretch/>
        </p:blipFill>
        <p:spPr>
          <a:xfrm>
            <a:off x="1115616" y="1628800"/>
            <a:ext cx="2251727" cy="2242827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80528" y="10772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Традиционная</a:t>
            </a:r>
          </a:p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  <a:endParaRPr lang="ru-RU" sz="20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887" y="4077072"/>
            <a:ext cx="397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уроке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редъявление учебного материала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7374" y="4077072"/>
            <a:ext cx="35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отработка учебного материала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58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«перевернутый класс»</a:t>
            </a:r>
          </a:p>
        </p:txBody>
      </p:sp>
      <p:pic>
        <p:nvPicPr>
          <p:cNvPr id="11" name="Picture 4" descr="http://nealmeadows.com/default_files/image003.jpg"/>
          <p:cNvPicPr>
            <a:picLocks noChangeAspect="1" noChangeArrowheads="1"/>
          </p:cNvPicPr>
          <p:nvPr/>
        </p:nvPicPr>
        <p:blipFill rotWithShape="1">
          <a:blip r:embed="rId2" cstate="print"/>
          <a:srcRect l="17340" r="15446"/>
          <a:stretch/>
        </p:blipFill>
        <p:spPr bwMode="auto">
          <a:xfrm>
            <a:off x="5652120" y="3762946"/>
            <a:ext cx="1851059" cy="1836000"/>
          </a:xfrm>
          <a:prstGeom prst="ellipse">
            <a:avLst/>
          </a:prstGeom>
          <a:noFill/>
        </p:spPr>
      </p:pic>
      <p:pic>
        <p:nvPicPr>
          <p:cNvPr id="12" name="Picture 4" descr="C:\Documents and Settings\kutuzov.s\Рабочий стол\Фотки про электронный учебник\Apple-student.jpg"/>
          <p:cNvPicPr>
            <a:picLocks noChangeAspect="1" noChangeArrowheads="1"/>
          </p:cNvPicPr>
          <p:nvPr/>
        </p:nvPicPr>
        <p:blipFill rotWithShape="1">
          <a:blip r:embed="rId3" cstate="print"/>
          <a:srcRect l="13054" r="11991"/>
          <a:stretch/>
        </p:blipFill>
        <p:spPr bwMode="auto">
          <a:xfrm>
            <a:off x="1731233" y="3811724"/>
            <a:ext cx="1834923" cy="1836000"/>
          </a:xfrm>
          <a:prstGeom prst="ellipse">
            <a:avLst/>
          </a:prstGeom>
          <a:noFill/>
        </p:spPr>
      </p:pic>
      <p:pic>
        <p:nvPicPr>
          <p:cNvPr id="13" name="Изображение 12"/>
          <p:cNvPicPr>
            <a:picLocks/>
          </p:cNvPicPr>
          <p:nvPr/>
        </p:nvPicPr>
        <p:blipFill rotWithShape="1">
          <a:blip r:embed="rId4"/>
          <a:srcRect l="15786" r="16000"/>
          <a:stretch/>
        </p:blipFill>
        <p:spPr>
          <a:xfrm>
            <a:off x="5547719" y="1042157"/>
            <a:ext cx="1839545" cy="1833000"/>
          </a:xfrm>
          <a:prstGeom prst="ellipse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5"/>
          <a:srcRect l="22222" t="23782" r="34640"/>
          <a:stretch/>
        </p:blipFill>
        <p:spPr>
          <a:xfrm>
            <a:off x="1747803" y="1042157"/>
            <a:ext cx="1843286" cy="1836000"/>
          </a:xfrm>
          <a:prstGeom prst="ellips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" y="87747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Традиционная</a:t>
            </a:r>
          </a:p>
          <a:p>
            <a:pPr algn="ctr"/>
            <a:r>
              <a:rPr lang="ru-RU" sz="20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  <a:endParaRPr lang="ru-RU" sz="2000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953735"/>
              </a:solidFill>
              <a:latin typeface="PT Sans"/>
              <a:cs typeface="PT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2357" y="2833334"/>
            <a:ext cx="355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уроке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редъявление учебного материала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5009" y="2833334"/>
            <a:ext cx="3144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отработка учебного материала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75" y="372736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«перевернутый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класс»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665" y="5655584"/>
            <a:ext cx="3436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освоение учебного материала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1944" y="5570969"/>
            <a:ext cx="35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уроке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отработка учебного материала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879164" y="3668144"/>
            <a:ext cx="74938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4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 l="16836" t="15000" r="13574" b="6250"/>
          <a:stretch>
            <a:fillRect/>
          </a:stretch>
        </p:blipFill>
        <p:spPr bwMode="auto">
          <a:xfrm>
            <a:off x="0" y="71414"/>
            <a:ext cx="4857784" cy="32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 cstate="print"/>
          <a:srcRect l="23633" t="13750" r="14111" b="6250"/>
          <a:stretch>
            <a:fillRect/>
          </a:stretch>
        </p:blipFill>
        <p:spPr bwMode="auto">
          <a:xfrm>
            <a:off x="4857752" y="357166"/>
            <a:ext cx="2071702" cy="155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4" cstate="print"/>
          <a:srcRect l="17041" t="20000" r="13379" b="7500"/>
          <a:stretch>
            <a:fillRect/>
          </a:stretch>
        </p:blipFill>
        <p:spPr bwMode="auto">
          <a:xfrm>
            <a:off x="0" y="2928934"/>
            <a:ext cx="4857784" cy="274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5" cstate="print"/>
          <a:srcRect l="20703" t="11250" r="16308" b="8750"/>
          <a:stretch>
            <a:fillRect/>
          </a:stretch>
        </p:blipFill>
        <p:spPr bwMode="auto">
          <a:xfrm>
            <a:off x="4429124" y="2000240"/>
            <a:ext cx="2571768" cy="191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5" name="Picture 7"/>
          <p:cNvPicPr>
            <a:picLocks noChangeAspect="1" noChangeArrowheads="1"/>
          </p:cNvPicPr>
          <p:nvPr/>
        </p:nvPicPr>
        <p:blipFill>
          <a:blip r:embed="rId6" cstate="print"/>
          <a:srcRect l="15381" t="21250" r="13574" b="12500"/>
          <a:stretch>
            <a:fillRect/>
          </a:stretch>
        </p:blipFill>
        <p:spPr bwMode="auto">
          <a:xfrm>
            <a:off x="5357786" y="3500438"/>
            <a:ext cx="3786214" cy="206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7" name="Picture 9"/>
          <p:cNvPicPr>
            <a:picLocks noChangeAspect="1" noChangeArrowheads="1"/>
          </p:cNvPicPr>
          <p:nvPr/>
        </p:nvPicPr>
        <p:blipFill>
          <a:blip r:embed="rId7" cstate="print"/>
          <a:srcRect l="22900" t="15000" r="14844" b="6250"/>
          <a:stretch>
            <a:fillRect/>
          </a:stretch>
        </p:blipFill>
        <p:spPr bwMode="auto">
          <a:xfrm>
            <a:off x="6500826" y="5256108"/>
            <a:ext cx="2161283" cy="160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1018" name="Picture 10"/>
          <p:cNvPicPr>
            <a:picLocks noChangeAspect="1" noChangeArrowheads="1"/>
          </p:cNvPicPr>
          <p:nvPr/>
        </p:nvPicPr>
        <p:blipFill>
          <a:blip r:embed="rId8" cstate="print"/>
          <a:srcRect l="22168" t="15000" r="14843" b="6250"/>
          <a:stretch>
            <a:fillRect/>
          </a:stretch>
        </p:blipFill>
        <p:spPr bwMode="auto">
          <a:xfrm>
            <a:off x="4071934" y="5131028"/>
            <a:ext cx="2357454" cy="172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046043" y="84118"/>
            <a:ext cx="20528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1.Докажите или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опровергните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утверждение: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«Александр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Невский –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выдающийся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полководец»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2. Как вы думаете,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почему он так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непримирим был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по отношению к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крестоносцам?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трелка вправо 28"/>
          <p:cNvSpPr/>
          <p:nvPr/>
        </p:nvSpPr>
        <p:spPr>
          <a:xfrm rot="10800000">
            <a:off x="3695260" y="4983461"/>
            <a:ext cx="1823777" cy="370039"/>
          </a:xfrm>
          <a:prstGeom prst="rightArrow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2830221">
            <a:off x="5132505" y="3591929"/>
            <a:ext cx="1479177" cy="3700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8996202">
            <a:off x="2574531" y="3504558"/>
            <a:ext cx="1479177" cy="37003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22145" y="2617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«смена рабочих зон»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23531" r="20425"/>
          <a:stretch/>
        </p:blipFill>
        <p:spPr>
          <a:xfrm>
            <a:off x="3541367" y="1370348"/>
            <a:ext cx="2152157" cy="2160000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8912" y="6044774"/>
            <a:ext cx="237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работы с ЭФУ</a:t>
            </a:r>
            <a:endParaRPr lang="ru-RU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C:\Documents and Settings\kutuzov.s\Рабочий стол\Фотки про электронный учебник\Apple-student.jpg"/>
          <p:cNvPicPr>
            <a:picLocks noChangeAspect="1" noChangeArrowheads="1"/>
          </p:cNvPicPr>
          <p:nvPr/>
        </p:nvPicPr>
        <p:blipFill rotWithShape="1">
          <a:blip r:embed="rId3" cstate="print"/>
          <a:srcRect l="13054" r="11991"/>
          <a:stretch/>
        </p:blipFill>
        <p:spPr bwMode="auto">
          <a:xfrm>
            <a:off x="1009524" y="3984219"/>
            <a:ext cx="2158733" cy="2160000"/>
          </a:xfrm>
          <a:prstGeom prst="ellipse">
            <a:avLst/>
          </a:prstGeom>
          <a:noFill/>
        </p:spPr>
      </p:pic>
      <p:pic>
        <p:nvPicPr>
          <p:cNvPr id="20" name="Picture 4" descr="http://nealmeadows.com/default_files/image003.jpg"/>
          <p:cNvPicPr>
            <a:picLocks noChangeAspect="1" noChangeArrowheads="1"/>
          </p:cNvPicPr>
          <p:nvPr/>
        </p:nvPicPr>
        <p:blipFill rotWithShape="1">
          <a:blip r:embed="rId4" cstate="print"/>
          <a:srcRect l="17340" r="15446"/>
          <a:stretch/>
        </p:blipFill>
        <p:spPr bwMode="auto">
          <a:xfrm>
            <a:off x="6016561" y="3985646"/>
            <a:ext cx="2196000" cy="2178135"/>
          </a:xfrm>
          <a:prstGeom prst="ellipse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531071" y="3663962"/>
            <a:ext cx="215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работы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парах/группах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0144" y="3592282"/>
            <a:ext cx="296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работы с учителем</a:t>
            </a:r>
            <a:endParaRPr lang="ru-RU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76254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Материально-техническое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обеспечение: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мобильный или компьютерный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333517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6EE2-21BF-084C-A395-D2591F19D71D}" type="slidenum">
              <a:rPr lang="ru-RU" smtClean="0"/>
              <a:t>35</a:t>
            </a:fld>
            <a:endParaRPr lang="ru-RU"/>
          </a:p>
        </p:txBody>
      </p:sp>
      <p:pic>
        <p:nvPicPr>
          <p:cNvPr id="7" name="Изображение 6" descr="Обустройство кабинета для урока ЭФУ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1572"/>
            <a:ext cx="7592380" cy="5226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93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«смена рабочих зон»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4871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Материально-техническое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обеспечение: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мобильный или компьютерный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12353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95536" y="764704"/>
          <a:ext cx="828680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77" y="911704"/>
            <a:ext cx="759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T Sans"/>
                <a:cs typeface="PT Sans"/>
              </a:rPr>
              <a:t>Максимальная непрерывная продолжительность использования</a:t>
            </a:r>
          </a:p>
          <a:p>
            <a:r>
              <a:rPr lang="ru-RU" dirty="0" smtClean="0">
                <a:latin typeface="PT Sans"/>
                <a:cs typeface="PT Sans"/>
              </a:rPr>
              <a:t>компьютеров с жидкокристаллическим монитором на уроках составляет:</a:t>
            </a:r>
            <a:endParaRPr lang="ru-RU" dirty="0">
              <a:latin typeface="PT Sans"/>
              <a:cs typeface="PT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866" y="1816918"/>
            <a:ext cx="27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1–2 класс — 20 минут</a:t>
            </a:r>
            <a:endParaRPr lang="ru-RU" sz="2000" dirty="0">
              <a:latin typeface="PT Sans"/>
              <a:cs typeface="PT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866" y="2270629"/>
            <a:ext cx="27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3–4 класс — 25 минут</a:t>
            </a:r>
            <a:endParaRPr lang="ru-RU" sz="2000" dirty="0">
              <a:latin typeface="PT Sans"/>
              <a:cs typeface="PT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9859" y="1803955"/>
            <a:ext cx="27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5–6 класс — 30 минут</a:t>
            </a:r>
            <a:endParaRPr lang="ru-RU" sz="2000" dirty="0">
              <a:latin typeface="PT Sans"/>
              <a:cs typeface="PT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080" y="2283799"/>
            <a:ext cx="282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7–11 класс — 35 минут</a:t>
            </a:r>
            <a:endParaRPr lang="ru-RU" sz="2000" dirty="0">
              <a:latin typeface="PT Sans"/>
              <a:cs typeface="PT Sans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79164" y="2780928"/>
            <a:ext cx="74938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2079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Нормативы СанПиН</a:t>
            </a:r>
            <a:endParaRPr lang="ru-RU" sz="28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08520" y="64197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  <a:cs typeface="PT Sans"/>
              </a:rPr>
              <a:t>д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T Sans"/>
                <a:cs typeface="PT Sans"/>
              </a:rPr>
              <a:t>ополнения в п. 10.18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473" y="2881185"/>
            <a:ext cx="773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T Sans"/>
                <a:cs typeface="PT Sans"/>
              </a:rPr>
              <a:t>Непрерывная продолжительность работы обучающихся непосредственно с интерактивной доской на уроках не должна превышать </a:t>
            </a:r>
            <a:endParaRPr lang="ru-RU" dirty="0">
              <a:latin typeface="PT Sans"/>
              <a:cs typeface="PT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7866" y="3840671"/>
            <a:ext cx="256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1–4 класс — 5 минут</a:t>
            </a:r>
            <a:endParaRPr lang="ru-RU" sz="2000" dirty="0">
              <a:latin typeface="PT Sans"/>
              <a:cs typeface="PT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9968" y="3840671"/>
            <a:ext cx="2839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5–11 класс — 10 минут</a:t>
            </a:r>
            <a:endParaRPr lang="ru-RU" sz="2000" dirty="0">
              <a:latin typeface="PT Sans"/>
              <a:cs typeface="PT San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16473" y="4437112"/>
            <a:ext cx="749382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1339" y="4633186"/>
            <a:ext cx="773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PT Sans"/>
                <a:cs typeface="PT Sans"/>
              </a:rPr>
              <a:t>Суммарная продолжительность использования интерактивной доски на уроках должна составлять не более</a:t>
            </a:r>
            <a:endParaRPr lang="ru-RU" dirty="0">
              <a:latin typeface="PT Sans"/>
              <a:cs typeface="PT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7866" y="5494743"/>
            <a:ext cx="27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1–2 класс — 25 минут</a:t>
            </a:r>
            <a:endParaRPr lang="ru-RU" sz="2000" dirty="0">
              <a:latin typeface="PT Sans"/>
              <a:cs typeface="PT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9968" y="5475590"/>
            <a:ext cx="2839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PT Sans"/>
                <a:cs typeface="PT Sans"/>
              </a:rPr>
              <a:t> 3–11 класс — 30 минут</a:t>
            </a:r>
            <a:endParaRPr lang="ru-RU" sz="2000" dirty="0">
              <a:latin typeface="PT Sans"/>
              <a:cs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4202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4714876" y="1357298"/>
            <a:ext cx="4429124" cy="4214842"/>
          </a:xfrm>
          <a:prstGeom prst="ellipse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7" descr="https://encrypted-tbn0.gstatic.com/images?q=tbn:ANd9GcSHbnd1bq9qO5y6MQ1l6iGJ0xf-PeQlNm2bZ9PjQbGJRnyTuI0M"/>
          <p:cNvPicPr>
            <a:picLocks noChangeAspect="1" noChangeArrowheads="1"/>
          </p:cNvPicPr>
          <p:nvPr/>
        </p:nvPicPr>
        <p:blipFill>
          <a:blip r:embed="rId9" cstate="print"/>
          <a:srcRect b="9647"/>
          <a:stretch>
            <a:fillRect/>
          </a:stretch>
        </p:blipFill>
        <p:spPr bwMode="auto">
          <a:xfrm>
            <a:off x="357158" y="1785926"/>
            <a:ext cx="1357322" cy="122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1714480" y="2285992"/>
            <a:ext cx="571504" cy="5000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pic>
        <p:nvPicPr>
          <p:cNvPr id="8" name="Picture 31" descr="http://habrastorage.org/getpro/geektimes/comment_images/aa9/5c3/513/aa95c3513b9054aaefc22cf87f67a4e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3357562"/>
            <a:ext cx="1574279" cy="118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6"/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 rot="10800000" flipV="1">
            <a:off x="1571604" y="3571876"/>
            <a:ext cx="590542" cy="6429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pic>
        <p:nvPicPr>
          <p:cNvPr id="10" name="Picture 33" descr="http://cdn.phys.org/newman/gfx/news/hires/2014/ios-logo.jpg"/>
          <p:cNvPicPr>
            <a:picLocks noChangeAspect="1" noChangeArrowheads="1"/>
          </p:cNvPicPr>
          <p:nvPr/>
        </p:nvPicPr>
        <p:blipFill>
          <a:blip r:embed="rId11" cstate="print"/>
          <a:srcRect l="14088" t="16995" r="9366" b="18919"/>
          <a:stretch>
            <a:fillRect/>
          </a:stretch>
        </p:blipFill>
        <p:spPr bwMode="auto">
          <a:xfrm>
            <a:off x="428596" y="4929198"/>
            <a:ext cx="1240279" cy="68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Текст 6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 rot="10800000" flipV="1">
            <a:off x="1643042" y="5000636"/>
            <a:ext cx="661980" cy="5000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15140" y="1643050"/>
            <a:ext cx="1067459" cy="111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3214686"/>
            <a:ext cx="989484" cy="1306503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5" descr="http://www.androidheadlines.com/wp-content/uploads/2013/06/Budget-android-table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29256" y="2714620"/>
            <a:ext cx="1431282" cy="102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29322" y="3857628"/>
            <a:ext cx="1889980" cy="137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6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 rot="10800000" flipV="1">
            <a:off x="6286512" y="1643050"/>
            <a:ext cx="661980" cy="5000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17" name="Текст 6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 rot="10800000" flipV="1">
            <a:off x="4786314" y="3357562"/>
            <a:ext cx="661980" cy="5000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18" name="Текст 6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 rot="10800000" flipV="1">
            <a:off x="5786446" y="4286256"/>
            <a:ext cx="661980" cy="5000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19" name="Текст 6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 rot="10800000" flipV="1">
            <a:off x="8001024" y="2357430"/>
            <a:ext cx="661980" cy="50006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ru-RU" altLang="ru-RU" sz="5400" dirty="0">
                <a:solidFill>
                  <a:srgbClr val="00777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472" y="571480"/>
            <a:ext cx="4667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ОПЕРАЦИОННЫЕ  СИСТЕМЫ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0593" y="5563427"/>
            <a:ext cx="4846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ЭЛЕКТРОННЫЕ  УСТРОЙСТВА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 descr="C:\Documents and Settings\gubatenko.t\Мои документы\Инструкция по управлению ЭФУ (в планшете).png"/>
          <p:cNvPicPr>
            <a:picLocks noChangeAspect="1" noChangeArrowheads="1"/>
          </p:cNvPicPr>
          <p:nvPr/>
        </p:nvPicPr>
        <p:blipFill>
          <a:blip r:embed="rId16" cstate="print"/>
          <a:srcRect l="10683" t="6543" r="10149" b="6230"/>
          <a:stretch>
            <a:fillRect/>
          </a:stretch>
        </p:blipFill>
        <p:spPr bwMode="auto">
          <a:xfrm>
            <a:off x="2857488" y="2214554"/>
            <a:ext cx="1914044" cy="27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7" cstate="print"/>
          <a:srcRect l="20830" t="13889" r="34492" b="7028"/>
          <a:stretch>
            <a:fillRect/>
          </a:stretch>
        </p:blipFill>
        <p:spPr bwMode="auto">
          <a:xfrm>
            <a:off x="2928926" y="2357430"/>
            <a:ext cx="1715642" cy="223224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5" name="Выгнутая влево стрелка 24"/>
          <p:cNvSpPr/>
          <p:nvPr/>
        </p:nvSpPr>
        <p:spPr>
          <a:xfrm rot="12662504">
            <a:off x="7828287" y="4891476"/>
            <a:ext cx="440360" cy="111477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5720" y="1643050"/>
            <a:ext cx="2000264" cy="4357718"/>
          </a:xfrm>
          <a:prstGeom prst="round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Выгнутая влево стрелка 27"/>
          <p:cNvSpPr/>
          <p:nvPr/>
        </p:nvSpPr>
        <p:spPr>
          <a:xfrm>
            <a:off x="0" y="857232"/>
            <a:ext cx="500066" cy="12144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gubatenko.t\Мои документы\Инструкция по управлению ЭФУ (в планшете).png"/>
          <p:cNvPicPr>
            <a:picLocks noChangeAspect="1" noChangeArrowheads="1"/>
          </p:cNvPicPr>
          <p:nvPr/>
        </p:nvPicPr>
        <p:blipFill>
          <a:blip r:embed="rId2" cstate="print"/>
          <a:srcRect l="10683" t="6543" r="10149" b="6230"/>
          <a:stretch>
            <a:fillRect/>
          </a:stretch>
        </p:blipFill>
        <p:spPr bwMode="auto">
          <a:xfrm>
            <a:off x="3286116" y="1643050"/>
            <a:ext cx="1914044" cy="270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0830" t="13889" r="34492" b="7028"/>
          <a:stretch>
            <a:fillRect/>
          </a:stretch>
        </p:blipFill>
        <p:spPr bwMode="auto">
          <a:xfrm>
            <a:off x="3357554" y="1857364"/>
            <a:ext cx="1715642" cy="223224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857488" y="357166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СИНХРОНИЗАЦИЯ 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 УСТРОЙСТВАХ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143636" y="500042"/>
            <a:ext cx="2143140" cy="1071570"/>
          </a:xfrm>
          <a:prstGeom prst="wedgeRectCallout">
            <a:avLst>
              <a:gd name="adj1" fmla="val -94336"/>
              <a:gd name="adj2" fmla="val 102724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215074" y="642918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РАЗНООБРАЗИЕ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ЭОР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158" y="785794"/>
            <a:ext cx="22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71472" y="571480"/>
            <a:ext cx="1357322" cy="1643074"/>
          </a:xfrm>
          <a:prstGeom prst="wedgeRectCallout">
            <a:avLst>
              <a:gd name="adj1" fmla="val 151735"/>
              <a:gd name="adj2" fmla="val 78607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4" descr="http://upload.wikimedia.org/wikipedia/en/thumb/1/14/EPUB_logo.svg/745px-EPUB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714356"/>
            <a:ext cx="86518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77" descr="C:\Documents and Settings\alesenko.e\Мои документы\Downloads\attachments (1)\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928670"/>
            <a:ext cx="50387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76" descr="C:\Documents and Settings\alesenko.e\Мои документы\Downloads\attachments (1)\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1000108"/>
            <a:ext cx="50387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96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928670"/>
            <a:ext cx="576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ая выноска 20"/>
          <p:cNvSpPr/>
          <p:nvPr/>
        </p:nvSpPr>
        <p:spPr>
          <a:xfrm>
            <a:off x="714347" y="4143380"/>
            <a:ext cx="1519103" cy="1589876"/>
          </a:xfrm>
          <a:prstGeom prst="wedgeRectCallout">
            <a:avLst>
              <a:gd name="adj1" fmla="val 148190"/>
              <a:gd name="adj2" fmla="val -111781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14348" y="4429132"/>
            <a:ext cx="1532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ПРОСТО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УДОБНО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ПОНЯТНО</a:t>
            </a:r>
            <a:endParaRPr lang="ru-RU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6215074" y="3714752"/>
            <a:ext cx="2143140" cy="1071570"/>
          </a:xfrm>
          <a:prstGeom prst="wedgeRectCallout">
            <a:avLst>
              <a:gd name="adj1" fmla="val -98827"/>
              <a:gd name="adj2" fmla="val -101625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196624" y="3929066"/>
            <a:ext cx="2144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ПРИВЯЗКА ЭОР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СОДЕРЖАНИЮ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3214678" y="5072074"/>
            <a:ext cx="1928826" cy="1071570"/>
          </a:xfrm>
          <a:prstGeom prst="wedgeRectCallout">
            <a:avLst>
              <a:gd name="adj1" fmla="val 5593"/>
              <a:gd name="adj2" fmla="val -126326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48365" y="5284693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ЕДИНЫЙ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 ЭОР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71604" y="2773433"/>
            <a:ext cx="1000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ЭФУ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29332" y="2773433"/>
            <a:ext cx="357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ИЗДАТЕЛЬСТВА «ДРОФА»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2857488" y="285728"/>
            <a:ext cx="2714644" cy="928694"/>
          </a:xfrm>
          <a:prstGeom prst="wedgeRectCallout">
            <a:avLst>
              <a:gd name="adj1" fmla="val 4057"/>
              <a:gd name="adj2" fmla="val 100133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22705" t="13750" r="25293" b="7500"/>
          <a:stretch>
            <a:fillRect/>
          </a:stretch>
        </p:blipFill>
        <p:spPr bwMode="auto">
          <a:xfrm>
            <a:off x="285720" y="428604"/>
            <a:ext cx="4643470" cy="41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 l="22900" t="15000" r="25098" b="7500"/>
          <a:stretch>
            <a:fillRect/>
          </a:stretch>
        </p:blipFill>
        <p:spPr bwMode="auto">
          <a:xfrm>
            <a:off x="4143372" y="2429874"/>
            <a:ext cx="4661906" cy="40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Прямоугольник 3"/>
          <p:cNvSpPr/>
          <p:nvPr/>
        </p:nvSpPr>
        <p:spPr>
          <a:xfrm>
            <a:off x="5393779" y="1167629"/>
            <a:ext cx="3379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http://efu.drofa.ru/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205" y="5081703"/>
            <a:ext cx="3994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АКТУАЛЬНАЯ ИНФОРМАЦИЯ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 ЭФУ НА САЙТЕ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07033"/>
            <a:ext cx="3897406" cy="1169222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>
          <a:xfrm>
            <a:off x="686273" y="1797158"/>
            <a:ext cx="7772400" cy="685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прель 2016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76963" y="3045261"/>
            <a:ext cx="2451552" cy="1492766"/>
            <a:chOff x="2591541" y="2019927"/>
            <a:chExt cx="3865660" cy="2353826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 rotWithShape="1">
            <a:blip r:embed="rId3" cstate="print"/>
            <a:srcRect l="22664" t="13895" r="20535" b="13648"/>
            <a:stretch/>
          </p:blipFill>
          <p:spPr>
            <a:xfrm>
              <a:off x="2591541" y="2108001"/>
              <a:ext cx="1544790" cy="1477948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1502" y="2019927"/>
              <a:ext cx="1745699" cy="17456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70773" y="3771405"/>
              <a:ext cx="1721556" cy="602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«Дай5!»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7429" y="3771404"/>
              <a:ext cx="1789771" cy="602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«Азбука»</a:t>
              </a:r>
              <a:endParaRPr lang="ru-RU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090" y="577380"/>
            <a:ext cx="914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Старт единой платформы объединенной издательской группы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707904" y="3804784"/>
            <a:ext cx="68277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7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59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1888" y="3584448"/>
            <a:ext cx="2551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у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чебников в электронной форме по всей </a:t>
            </a:r>
            <a:r>
              <a:rPr lang="ru-RU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школьной программе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6984" y="4120896"/>
            <a:ext cx="29260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Атласы и бесплатные электронные дополнения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92875" y="384140"/>
            <a:ext cx="7865751" cy="46964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Школе? – </a:t>
            </a:r>
            <a:r>
              <a:rPr lang="ru-RU" sz="27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КНИГОВЫДАЧА!</a:t>
            </a:r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www.LECTA.ru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t>42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875" y="902332"/>
            <a:ext cx="832501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Для школ мы предлагаем услуги по доступу к электронным изданиям учебников (ЭФУ) объединенной издательской группы «ДРОФА» - «ВЕНТАНА-ГРАФ» - «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Астрель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Элементарная единица услуги – </a:t>
            </a:r>
            <a:r>
              <a:rPr lang="ru-RU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КНИГОВЫДАЧА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, то есть предоставление ученику или учителю доступа на 500 дней к любому ЭФУ или другой книге из библиотеки</a:t>
            </a:r>
          </a:p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Не знаете какие учебники нужны школе? Это не проблема -</a:t>
            </a:r>
            <a:r>
              <a:rPr lang="ru-RU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КНИГОВЫДАЧИ не привязаны к конкретным учебникам (книгам).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Учитель или ученик сами выберут то, что им нужно из библиотеки!</a:t>
            </a:r>
          </a:p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Простое ценообразование: единая цена одной книговыдачи для всех ЭФУ и книг </a:t>
            </a:r>
            <a:r>
              <a:rPr lang="ru-RU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75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рублей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, умноженная на количество купленных книговыдач, равна стоимости услуги для школы</a:t>
            </a:r>
          </a:p>
          <a:p>
            <a:pPr marL="285744" indent="-285744"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Можно приобрести КНИГОВЫДАЧИ «с запасом» и использовать их в любое время, когда они понадобятся! </a:t>
            </a:r>
            <a:r>
              <a:rPr lang="ru-RU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Не использованные КНИГОВЫДАЧИ не «сгорают».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7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49601" y="432692"/>
            <a:ext cx="7865751" cy="469640"/>
          </a:xfrm>
        </p:spPr>
        <p:txBody>
          <a:bodyPr>
            <a:normAutofit/>
          </a:bodyPr>
          <a:lstStyle/>
          <a:p>
            <a:r>
              <a:rPr lang="ru-RU" sz="2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РАБОТАТЬ С КНИГОВЫДАЧАМИ</a:t>
            </a:r>
            <a:r>
              <a:rPr lang="en-US" sz="2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1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ОЧЕНЬ ПРОСТО! 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14005" y="1137052"/>
            <a:ext cx="8336943" cy="3841349"/>
          </a:xfrm>
        </p:spPr>
        <p:txBody>
          <a:bodyPr>
            <a:noAutofit/>
          </a:bodyPr>
          <a:lstStyle/>
          <a:p>
            <a:pPr marL="342891" indent="-342891">
              <a:spcBef>
                <a:spcPts val="0"/>
              </a:spcBef>
              <a:spcAft>
                <a:spcPts val="1100"/>
              </a:spcAft>
              <a:buClr>
                <a:srgbClr val="15ABCD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Выберите класс, введите количество учеников в нем и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LECTA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напечатает необходимое количество сертификатов с кодами доступа и инструкцией по их использованию</a:t>
            </a:r>
          </a:p>
          <a:p>
            <a:pPr marL="342891" indent="-342891">
              <a:spcBef>
                <a:spcPts val="0"/>
              </a:spcBef>
              <a:spcAft>
                <a:spcPts val="1100"/>
              </a:spcAft>
              <a:buClr>
                <a:srgbClr val="15ABCD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Раздайте сертификаты Вашим ученикам и учителям и они смогут самостоятельно зарегистрироваться в библиотеке, создать логин и пароль и взять нужные им ЭФУ и другие книги из библиотеки</a:t>
            </a:r>
          </a:p>
          <a:p>
            <a:pPr marL="342891" indent="-342891">
              <a:spcBef>
                <a:spcPts val="0"/>
              </a:spcBef>
              <a:spcAft>
                <a:spcPts val="1100"/>
              </a:spcAft>
              <a:buClr>
                <a:srgbClr val="15ABCD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Пока учитель или ученик не скачал/открыл ЭФУ или книгу из библиотеки, КНИГОВЫДАЧА не считается осуществленной. </a:t>
            </a:r>
          </a:p>
          <a:p>
            <a:pPr marL="342891" indent="-342891">
              <a:spcBef>
                <a:spcPts val="0"/>
              </a:spcBef>
              <a:spcAft>
                <a:spcPts val="1100"/>
              </a:spcAft>
              <a:buClr>
                <a:srgbClr val="15ABCD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Выбранный учеником или учителем ЭФУ или книга может использоваться в приложении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LECTA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и на сайте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lecta.ru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Для этого пользователю достаточно авторизоваться, введя свои учетные данные (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e-mail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и пароль)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891" indent="-342891">
              <a:spcBef>
                <a:spcPts val="0"/>
              </a:spcBef>
              <a:spcAft>
                <a:spcPts val="1100"/>
              </a:spcAft>
              <a:buClr>
                <a:srgbClr val="15ABCD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Взятый ЭФУ или книгу из библиотеки можно использовать в течение 500 дней дома и в школе</a:t>
            </a:r>
          </a:p>
          <a:p>
            <a:pPr marL="342891" indent="-342891">
              <a:spcBef>
                <a:spcPts val="0"/>
              </a:spcBef>
              <a:spcAft>
                <a:spcPts val="1100"/>
              </a:spcAft>
              <a:buClr>
                <a:srgbClr val="15ABCD"/>
              </a:buClr>
              <a:buFont typeface="+mj-lt"/>
              <a:buAutoNum type="arabicPeriod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www.LECTA.ru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19968" y="908720"/>
            <a:ext cx="7865751" cy="46964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Ученикам и родителям?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– Розничный магазин!</a:t>
            </a:r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3134675" y="413572"/>
            <a:ext cx="2895600" cy="365125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www.LECTA.ru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t>44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1785" y="1508383"/>
            <a:ext cx="8325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Простое ценообразование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единая низкая цена любого ЭФУ  </a:t>
            </a:r>
            <a:r>
              <a:rPr lang="ru-RU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149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рублей</a:t>
            </a:r>
            <a:endParaRPr lang="ru-RU" sz="2800" b="1" dirty="0"/>
          </a:p>
        </p:txBody>
      </p:sp>
      <p:pic>
        <p:nvPicPr>
          <p:cNvPr id="7" name="Изображение 2" descr="Снимок экрана 2016-04-17 в 22.49.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8204" r="3354" b="11399"/>
          <a:stretch/>
        </p:blipFill>
        <p:spPr>
          <a:xfrm>
            <a:off x="1259632" y="2786136"/>
            <a:ext cx="684076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80360"/>
            <a:ext cx="8515350" cy="8686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www.LECTA.ru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t>45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327359"/>
            <a:ext cx="811981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Новый интернет-магазин для физических и юридических лиц</a:t>
            </a: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Онлайн чтение учебников в электронной форме в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WEB-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браузере любой операционной системы (включая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Linux 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OS X</a:t>
            </a:r>
            <a:r>
              <a:rPr lang="ru-RU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Новый личный кабинет для физических и юридических лиц</a:t>
            </a: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40098" y="801799"/>
            <a:ext cx="7442840" cy="46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НОВЫЙ </a:t>
            </a:r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WEB-</a:t>
            </a:r>
            <a:r>
              <a:rPr lang="ru-RU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ПОРТАЛ </a:t>
            </a:r>
            <a:r>
              <a:rPr lang="en-US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LECTA.ru</a:t>
            </a:r>
            <a:r>
              <a:rPr lang="ru-RU" sz="24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1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– ИЮЛЬ 2016</a:t>
            </a:r>
            <a:endParaRPr lang="ru-RU" sz="21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www.LECTA.ru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F71F9-7DAD-7849-8098-1599716C2088}" type="slidenum">
              <a:rPr lang="ru-RU" smtClean="0"/>
              <a:t>46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59632" y="815698"/>
            <a:ext cx="5623184" cy="4696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ТЕХНИЧЕСКИЕ ТРЕБОВАНИЯ</a:t>
            </a:r>
            <a:endParaRPr lang="ru-RU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484784"/>
            <a:ext cx="6867144" cy="3985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it-IT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Операционная</a:t>
            </a:r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система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Microsoft Windows (7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и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выше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), Google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Android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(4.2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и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выше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), Apple iOS (8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и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выше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);</a:t>
            </a: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Оперативная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память - 2 Гб и выше;</a:t>
            </a: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Объем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внутренней памяти - 32 Гб и выше;</a:t>
            </a: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Размер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экрана не менее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9»;</a:t>
            </a:r>
          </a:p>
          <a:p>
            <a:pPr marL="285744" indent="-285744">
              <a:lnSpc>
                <a:spcPct val="150000"/>
              </a:lnSpc>
              <a:spcAft>
                <a:spcPts val="1400"/>
              </a:spcAft>
              <a:buClr>
                <a:srgbClr val="15ABCD"/>
              </a:buClr>
              <a:buFont typeface="Wingdings" charset="2"/>
              <a:buChar char="§"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Разрешение экрана: 1024 х 768 и выше.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1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6" y="218435"/>
            <a:ext cx="914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Всероссийский конкурс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«Электронный учебник на уроке»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7564" y="101673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апреле стартовал конкурс 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«Электронный учебник на уроке»,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проводимый совместно с издательским домом "Первое Сентября".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548" y="1880828"/>
            <a:ext cx="8033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Положение о конкурсе размещено на сайте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2"/>
              </a:rPr>
              <a:t>http://efu.drofa.ru/competition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en-US" dirty="0" smtClean="0"/>
          </a:p>
        </p:txBody>
      </p:sp>
      <p:pic>
        <p:nvPicPr>
          <p:cNvPr id="8" name="Изображение 7" descr="Снимок экрана 2016-04-18 в 0.32.2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5"/>
          <a:stretch/>
        </p:blipFill>
        <p:spPr>
          <a:xfrm>
            <a:off x="0" y="2528900"/>
            <a:ext cx="9144000" cy="32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93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23430" y="1084993"/>
            <a:ext cx="8204448" cy="147002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ИНТЕРАКТИВНОЕ ПРИЛОЖЕНИЕ К АТЛАСАМ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23430" y="1831215"/>
            <a:ext cx="3146648" cy="840930"/>
          </a:xfrm>
        </p:spPr>
        <p:txBody>
          <a:bodyPr>
            <a:normAutofit fontScale="70000" lnSpcReduction="20000"/>
          </a:bodyPr>
          <a:lstStyle/>
          <a:p>
            <a:r>
              <a:rPr lang="ru-RU" sz="4000" b="1" dirty="0" err="1" smtClean="0">
                <a:solidFill>
                  <a:srgbClr val="FF0000"/>
                </a:solidFill>
                <a:latin typeface="Arial Black" pitchFamily="34" charset="0"/>
              </a:rPr>
              <a:t>Атлас+</a:t>
            </a:r>
            <a:endParaRPr lang="ru-RU" sz="40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www.lecta.ru/atlasplus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Documents and Settings\shestak\Рабочий стол\История\Обложки\604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69" y="286077"/>
            <a:ext cx="1218347" cy="159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67" t="3663" r="3149" b="7382"/>
          <a:stretch/>
        </p:blipFill>
        <p:spPr>
          <a:xfrm>
            <a:off x="1043608" y="2672145"/>
            <a:ext cx="7524836" cy="39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280920" cy="237626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94253" y="1016732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2594810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Контакты для связи:</a:t>
            </a:r>
            <a:endParaRPr lang="en-US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+7 (800) 2000-550</a:t>
            </a:r>
          </a:p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hlinkClick r:id="rId3"/>
              </a:rPr>
              <a:t>metodist@drofa.ru</a:t>
            </a: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      </a:t>
            </a:r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  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  <a:hlinkClick r:id="rId4"/>
              </a:rPr>
              <a:t>metod@vgf.ru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endParaRPr lang="ru-RU" sz="24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617132"/>
            <a:ext cx="4103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Адрес: ул. </a:t>
            </a:r>
            <a:r>
              <a:rPr lang="ru-RU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Зорге</a:t>
            </a:r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, д. 1, г. Москва, 123308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27984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Редакция истории, обществознания </a:t>
            </a:r>
          </a:p>
          <a:p>
            <a:pPr algn="ctr"/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и искусства</a:t>
            </a:r>
            <a:b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+7 (495) 795-05-48</a:t>
            </a:r>
            <a:br>
              <a:rPr lang="ru-RU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history@drofa.r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u</a:t>
            </a:r>
            <a:endParaRPr lang="ru-RU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3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8561386" y="636904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DF3DA6DF-51DA-4A32-B257-40E6980899C4}" type="slidenum">
              <a:rPr lang="ru-RU" sz="1200" b="1">
                <a:solidFill>
                  <a:srgbClr val="002963"/>
                </a:solidFill>
                <a:latin typeface="PT Sans"/>
                <a:cs typeface="PT Sans"/>
              </a:rPr>
              <a:pPr algn="ctr"/>
              <a:t>5</a:t>
            </a:fld>
            <a:endParaRPr lang="ru-RU" sz="1200" b="1" dirty="0">
              <a:solidFill>
                <a:srgbClr val="002963"/>
              </a:solidFill>
              <a:latin typeface="PT Sans"/>
              <a:cs typeface="PT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561" y="340342"/>
            <a:ext cx="9087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ЭФУ: новая форма — новые возможности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17" y="4855112"/>
            <a:ext cx="3963317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Делают урок более динамичным</a:t>
            </a:r>
            <a:endParaRPr lang="ru-RU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76947" y="4671577"/>
            <a:ext cx="4919424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Экономят время при подготовке к урокам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3193" y="5259726"/>
            <a:ext cx="4662582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Повышают вовлеченность и интерес</a:t>
            </a:r>
            <a:endParaRPr lang="ru-RU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1910" y="5692746"/>
            <a:ext cx="5070318" cy="646331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Помогают индивидуализировать обучение</a:t>
            </a:r>
          </a:p>
          <a:p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 учетом стиля и темпа работы детей</a:t>
            </a:r>
            <a:endParaRPr lang="ru-RU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l="11720" t="18333" r="8363" b="13216"/>
          <a:stretch>
            <a:fillRect/>
          </a:stretch>
        </p:blipFill>
        <p:spPr bwMode="auto">
          <a:xfrm>
            <a:off x="522978" y="873493"/>
            <a:ext cx="262372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177" y="4132548"/>
            <a:ext cx="914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мультимедийные объекты</a:t>
            </a:r>
            <a:endParaRPr lang="ru-R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Documents and Settings\shestak\Рабочий стол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945" y="2476026"/>
            <a:ext cx="2232248" cy="1588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25830" t="21250" r="14843" b="8750"/>
          <a:stretch>
            <a:fillRect/>
          </a:stretch>
        </p:blipFill>
        <p:spPr bwMode="auto">
          <a:xfrm>
            <a:off x="3044167" y="843255"/>
            <a:ext cx="2735319" cy="189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9371" t="8366" r="20306" b="11900"/>
          <a:stretch/>
        </p:blipFill>
        <p:spPr>
          <a:xfrm>
            <a:off x="5667895" y="925132"/>
            <a:ext cx="2837258" cy="21084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l="19238" t="15000" r="19238" b="11250"/>
          <a:stretch>
            <a:fillRect/>
          </a:stretch>
        </p:blipFill>
        <p:spPr bwMode="auto">
          <a:xfrm>
            <a:off x="4169323" y="2183925"/>
            <a:ext cx="2570757" cy="180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7014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1700808"/>
            <a:ext cx="597666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Сергей Кутузов</a:t>
            </a:r>
          </a:p>
          <a:p>
            <a:r>
              <a:rPr lang="ru-RU" sz="2400" dirty="0" smtClean="0">
                <a:solidFill>
                  <a:srgbClr val="7F7F7F"/>
                </a:solidFill>
              </a:rPr>
              <a:t>методист по ЭФУ</a:t>
            </a:r>
          </a:p>
          <a:p>
            <a:r>
              <a:rPr lang="ru-RU" sz="2400" dirty="0" smtClean="0">
                <a:solidFill>
                  <a:srgbClr val="7F7F7F"/>
                </a:solidFill>
              </a:rPr>
              <a:t>объединенной издательской группы «ДРОФА</a:t>
            </a:r>
            <a:r>
              <a:rPr lang="ru-RU" sz="2400" dirty="0">
                <a:solidFill>
                  <a:srgbClr val="7F7F7F"/>
                </a:solidFill>
              </a:rPr>
              <a:t>»–</a:t>
            </a:r>
            <a:r>
              <a:rPr lang="ru-RU" sz="2400" dirty="0" smtClean="0">
                <a:solidFill>
                  <a:srgbClr val="7F7F7F"/>
                </a:solidFill>
              </a:rPr>
              <a:t>«</a:t>
            </a:r>
            <a:r>
              <a:rPr lang="ru-RU" sz="2400" dirty="0" smtClean="0">
                <a:solidFill>
                  <a:srgbClr val="7F7F7F"/>
                </a:solidFill>
              </a:rPr>
              <a:t>ВЕНТАНА-ГРАФ</a:t>
            </a:r>
            <a:r>
              <a:rPr lang="ru-RU" sz="2400" dirty="0" smtClean="0">
                <a:solidFill>
                  <a:srgbClr val="7F7F7F"/>
                </a:solidFill>
              </a:rPr>
              <a:t>»</a:t>
            </a:r>
            <a:endParaRPr lang="ru-RU" sz="2400" dirty="0" smtClean="0">
              <a:solidFill>
                <a:srgbClr val="7F7F7F"/>
              </a:solidFill>
            </a:endParaRPr>
          </a:p>
          <a:p>
            <a:r>
              <a:rPr lang="en-US" sz="4000" dirty="0" err="1" smtClean="0"/>
              <a:t>kutuzov.s@drofa.ru</a:t>
            </a:r>
            <a:endParaRPr lang="en-US" sz="4000" dirty="0" smtClean="0"/>
          </a:p>
          <a:p>
            <a:r>
              <a:rPr lang="en-US" sz="2400" dirty="0" smtClean="0"/>
              <a:t>8 903 664 62 86</a:t>
            </a:r>
          </a:p>
        </p:txBody>
      </p:sp>
    </p:spTree>
    <p:extLst>
      <p:ext uri="{BB962C8B-B14F-4D97-AF65-F5344CB8AC3E}">
        <p14:creationId xmlns:p14="http://schemas.microsoft.com/office/powerpoint/2010/main" val="21545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8561386" y="636904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DF3DA6DF-51DA-4A32-B257-40E6980899C4}" type="slidenum">
              <a:rPr lang="ru-RU" sz="1200" b="1">
                <a:solidFill>
                  <a:srgbClr val="002963"/>
                </a:solidFill>
                <a:latin typeface="PT Sans"/>
                <a:cs typeface="PT Sans"/>
              </a:rPr>
              <a:pPr algn="ctr"/>
              <a:t>6</a:t>
            </a:fld>
            <a:endParaRPr lang="ru-RU" sz="1200" b="1" dirty="0">
              <a:solidFill>
                <a:srgbClr val="002963"/>
              </a:solidFill>
              <a:latin typeface="PT Sans"/>
              <a:cs typeface="PT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76" y="338255"/>
            <a:ext cx="914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ЭФУ: новая форма — новые возможности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1447" y="5723701"/>
            <a:ext cx="6324640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Позволяют </a:t>
            </a: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учитывать стиль </a:t>
            </a:r>
            <a:r>
              <a:rPr lang="ru-RU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</a:t>
            </a:r>
            <a:r>
              <a:rPr lang="ru-RU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детей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462" y="5262981"/>
            <a:ext cx="6828696" cy="367101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Помогают </a:t>
            </a:r>
            <a:r>
              <a:rPr lang="ru-RU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реализовать системно-деятельностный </a:t>
            </a: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</a:t>
            </a:r>
            <a:endParaRPr lang="ru-RU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459" y="4803720"/>
            <a:ext cx="5851867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Предоставляют </a:t>
            </a:r>
            <a:r>
              <a:rPr lang="ru-RU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 для самоконтроля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6" y="4289339"/>
            <a:ext cx="914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Тренировочные и контрольно-измерительные объекты</a:t>
            </a:r>
          </a:p>
        </p:txBody>
      </p:sp>
      <p:pic>
        <p:nvPicPr>
          <p:cNvPr id="12" name="Picture 2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9743" t="18457" r="8858" b="11812"/>
          <a:stretch>
            <a:fillRect/>
          </a:stretch>
        </p:blipFill>
        <p:spPr bwMode="auto">
          <a:xfrm>
            <a:off x="761584" y="831223"/>
            <a:ext cx="2714984" cy="186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12399" t="18826" r="10924" b="36176"/>
          <a:stretch>
            <a:fillRect/>
          </a:stretch>
        </p:blipFill>
        <p:spPr bwMode="auto">
          <a:xfrm>
            <a:off x="4332709" y="799920"/>
            <a:ext cx="3643338" cy="171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 l="21240" t="13750" r="21630" b="7709"/>
          <a:stretch>
            <a:fillRect/>
          </a:stretch>
        </p:blipFill>
        <p:spPr bwMode="auto">
          <a:xfrm>
            <a:off x="1303820" y="2541535"/>
            <a:ext cx="2492298" cy="169953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22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l="4134" t="10706" r="4134" b="12920"/>
          <a:stretch>
            <a:fillRect/>
          </a:stretch>
        </p:blipFill>
        <p:spPr bwMode="auto">
          <a:xfrm>
            <a:off x="5292080" y="2347019"/>
            <a:ext cx="3044007" cy="202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14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5" name="Picture 2"/>
          <p:cNvPicPr>
            <a:picLocks noChangeAspect="1" noChangeArrowheads="1"/>
          </p:cNvPicPr>
          <p:nvPr/>
        </p:nvPicPr>
        <p:blipFill>
          <a:blip r:embed="rId7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Box 17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6CB8E0A0-7819-48C3-BD31-1DE6218E3246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7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7143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УЧЕТ КОГНИТИВНЫХ СТИЛЕЙ    ВОСПРИЯТИЯ;</a:t>
            </a:r>
            <a:endParaRPr lang="ru-RU" dirty="0"/>
          </a:p>
        </p:txBody>
      </p:sp>
      <p:grpSp>
        <p:nvGrpSpPr>
          <p:cNvPr id="14" name="Группа 92"/>
          <p:cNvGrpSpPr>
            <a:grpSpLocks/>
          </p:cNvGrpSpPr>
          <p:nvPr/>
        </p:nvGrpSpPr>
        <p:grpSpPr bwMode="auto">
          <a:xfrm>
            <a:off x="357158" y="2643182"/>
            <a:ext cx="1981200" cy="504825"/>
            <a:chOff x="358838" y="1916832"/>
            <a:chExt cx="1980914" cy="504056"/>
          </a:xfrm>
        </p:grpSpPr>
        <p:pic>
          <p:nvPicPr>
            <p:cNvPr id="15" name="Рисунок 71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79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Иллюстрация</a:t>
              </a:r>
            </a:p>
          </p:txBody>
        </p:sp>
      </p:grpSp>
      <p:grpSp>
        <p:nvGrpSpPr>
          <p:cNvPr id="18" name="Группа 86"/>
          <p:cNvGrpSpPr>
            <a:grpSpLocks/>
          </p:cNvGrpSpPr>
          <p:nvPr/>
        </p:nvGrpSpPr>
        <p:grpSpPr bwMode="auto">
          <a:xfrm>
            <a:off x="357158" y="3214686"/>
            <a:ext cx="1711325" cy="574675"/>
            <a:chOff x="358838" y="4653136"/>
            <a:chExt cx="1711932" cy="576064"/>
          </a:xfrm>
        </p:grpSpPr>
        <p:pic>
          <p:nvPicPr>
            <p:cNvPr id="19" name="Рисунок 77" descr="C:\Documents and Settings\alesenko.e\Мои документы\Downloads\attachments (1)\04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838" y="4653136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84"/>
            <p:cNvSpPr txBox="1">
              <a:spLocks noChangeArrowheads="1"/>
            </p:cNvSpPr>
            <p:nvPr/>
          </p:nvSpPr>
          <p:spPr bwMode="auto">
            <a:xfrm>
              <a:off x="963672" y="4838035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Слайд-шоу</a:t>
              </a:r>
            </a:p>
          </p:txBody>
        </p:sp>
      </p:grpSp>
      <p:grpSp>
        <p:nvGrpSpPr>
          <p:cNvPr id="21" name="Группа 87"/>
          <p:cNvGrpSpPr>
            <a:grpSpLocks/>
          </p:cNvGrpSpPr>
          <p:nvPr/>
        </p:nvGrpSpPr>
        <p:grpSpPr bwMode="auto">
          <a:xfrm>
            <a:off x="357158" y="2000240"/>
            <a:ext cx="1747837" cy="576262"/>
            <a:chOff x="322834" y="4077072"/>
            <a:chExt cx="1747936" cy="576064"/>
          </a:xfrm>
        </p:grpSpPr>
        <p:pic>
          <p:nvPicPr>
            <p:cNvPr id="22" name="Рисунок 74" descr="http://lib.drofa.ru/files/base/binaries/b000026/b000026-001w/help/icons/interactive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2834" y="4077072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83"/>
            <p:cNvSpPr txBox="1">
              <a:spLocks noChangeArrowheads="1"/>
            </p:cNvSpPr>
            <p:nvPr/>
          </p:nvSpPr>
          <p:spPr bwMode="auto">
            <a:xfrm>
              <a:off x="963672" y="4221088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Интерактив</a:t>
              </a:r>
            </a:p>
          </p:txBody>
        </p:sp>
      </p:grpSp>
      <p:grpSp>
        <p:nvGrpSpPr>
          <p:cNvPr id="31" name="Группа 91"/>
          <p:cNvGrpSpPr>
            <a:grpSpLocks/>
          </p:cNvGrpSpPr>
          <p:nvPr/>
        </p:nvGrpSpPr>
        <p:grpSpPr bwMode="auto">
          <a:xfrm>
            <a:off x="357158" y="4000504"/>
            <a:ext cx="1711325" cy="504825"/>
            <a:chOff x="358838" y="2420888"/>
            <a:chExt cx="1711932" cy="504056"/>
          </a:xfrm>
        </p:grpSpPr>
        <p:pic>
          <p:nvPicPr>
            <p:cNvPr id="32" name="Рисунок 72" descr="C:\Documents and Settings\alesenko.e\Мои документы\Downloads\attachments (1)\03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8838" y="2420888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80"/>
            <p:cNvSpPr txBox="1">
              <a:spLocks noChangeArrowheads="1"/>
            </p:cNvSpPr>
            <p:nvPr/>
          </p:nvSpPr>
          <p:spPr bwMode="auto">
            <a:xfrm>
              <a:off x="963672" y="2555379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Анимация</a:t>
              </a:r>
            </a:p>
          </p:txBody>
        </p:sp>
      </p:grpSp>
      <p:grpSp>
        <p:nvGrpSpPr>
          <p:cNvPr id="34" name="Группа 89"/>
          <p:cNvGrpSpPr>
            <a:grpSpLocks/>
          </p:cNvGrpSpPr>
          <p:nvPr/>
        </p:nvGrpSpPr>
        <p:grpSpPr bwMode="auto">
          <a:xfrm>
            <a:off x="357158" y="4643446"/>
            <a:ext cx="1711325" cy="576263"/>
            <a:chOff x="358838" y="2924944"/>
            <a:chExt cx="1711932" cy="576064"/>
          </a:xfrm>
        </p:grpSpPr>
        <p:pic>
          <p:nvPicPr>
            <p:cNvPr id="35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8838" y="2924944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Видео</a:t>
              </a:r>
            </a:p>
          </p:txBody>
        </p:sp>
      </p:grpSp>
      <p:grpSp>
        <p:nvGrpSpPr>
          <p:cNvPr id="37" name="Группа 88"/>
          <p:cNvGrpSpPr>
            <a:grpSpLocks/>
          </p:cNvGrpSpPr>
          <p:nvPr/>
        </p:nvGrpSpPr>
        <p:grpSpPr bwMode="auto">
          <a:xfrm>
            <a:off x="357158" y="5357826"/>
            <a:ext cx="1747837" cy="647700"/>
            <a:chOff x="322834" y="3429000"/>
            <a:chExt cx="1747936" cy="648072"/>
          </a:xfrm>
        </p:grpSpPr>
        <p:pic>
          <p:nvPicPr>
            <p:cNvPr id="38" name="Рисунок 73" descr="http://lib.drofa.ru/files/base/binaries/b000026/b000026-001w/help/icons/audio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2834" y="3429000"/>
              <a:ext cx="576064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82"/>
            <p:cNvSpPr txBox="1">
              <a:spLocks noChangeArrowheads="1"/>
            </p:cNvSpPr>
            <p:nvPr/>
          </p:nvSpPr>
          <p:spPr bwMode="auto">
            <a:xfrm>
              <a:off x="963672" y="3645024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>
                  <a:latin typeface="Cambria" pitchFamily="18" charset="0"/>
                </a:rPr>
                <a:t>Аудио</a:t>
              </a:r>
            </a:p>
          </p:txBody>
        </p:sp>
      </p:grpSp>
      <p:pic>
        <p:nvPicPr>
          <p:cNvPr id="40" name="Рисунок 96" descr="http://lib.drofa.ru/files/base/binaries/b000026/b000026-001w/help/icons/practice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1285860"/>
            <a:ext cx="576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97"/>
          <p:cNvSpPr txBox="1">
            <a:spLocks noChangeArrowheads="1"/>
          </p:cNvSpPr>
          <p:nvPr/>
        </p:nvSpPr>
        <p:spPr bwMode="auto">
          <a:xfrm>
            <a:off x="928662" y="1428736"/>
            <a:ext cx="1755775" cy="43180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2963"/>
              </a:buClr>
            </a:pPr>
            <a:r>
              <a:rPr lang="ru-RU" altLang="ru-RU" sz="1400" dirty="0">
                <a:latin typeface="Cambria" pitchFamily="18" charset="0"/>
              </a:rPr>
              <a:t>Практический тренажер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86050" y="3143248"/>
            <a:ext cx="115217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ВИЗУАЛЫ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57488" y="4214818"/>
            <a:ext cx="1197892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66"/>
                </a:solidFill>
              </a:rPr>
              <a:t>АУДИАЛЫ</a:t>
            </a:r>
            <a:endParaRPr lang="ru-RU" b="1" dirty="0">
              <a:solidFill>
                <a:srgbClr val="006666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43174" y="1857364"/>
            <a:ext cx="1610184" cy="369332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КИНЕСТЕТИКИ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071934" y="5715016"/>
            <a:ext cx="2180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НАГЛЯДНОСТЬ</a:t>
            </a:r>
            <a:endParaRPr lang="ru-RU" b="1" dirty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Прямая со стрелкой 46"/>
          <p:cNvCxnSpPr>
            <a:stCxn id="44" idx="1"/>
          </p:cNvCxnSpPr>
          <p:nvPr/>
        </p:nvCxnSpPr>
        <p:spPr>
          <a:xfrm rot="10800000">
            <a:off x="2000232" y="1785926"/>
            <a:ext cx="642942" cy="256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24" idx="3"/>
          </p:cNvCxnSpPr>
          <p:nvPr/>
        </p:nvCxnSpPr>
        <p:spPr>
          <a:xfrm rot="10800000" flipV="1">
            <a:off x="2104996" y="2143115"/>
            <a:ext cx="547703" cy="10894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10800000">
            <a:off x="2214546" y="3071810"/>
            <a:ext cx="547704" cy="21431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10800000" flipV="1">
            <a:off x="1928794" y="3357562"/>
            <a:ext cx="785818" cy="14287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10800000" flipV="1">
            <a:off x="1857356" y="3500438"/>
            <a:ext cx="857256" cy="71438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36" idx="2"/>
          </p:cNvCxnSpPr>
          <p:nvPr/>
        </p:nvCxnSpPr>
        <p:spPr>
          <a:xfrm rot="5400000">
            <a:off x="1349282" y="3666288"/>
            <a:ext cx="1540705" cy="120900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10800000">
            <a:off x="1643042" y="3714752"/>
            <a:ext cx="1190646" cy="714380"/>
          </a:xfrm>
          <a:prstGeom prst="straightConnector1">
            <a:avLst/>
          </a:prstGeom>
          <a:ln w="381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stCxn id="43" idx="1"/>
          </p:cNvCxnSpPr>
          <p:nvPr/>
        </p:nvCxnSpPr>
        <p:spPr>
          <a:xfrm rot="10800000">
            <a:off x="1857356" y="4286256"/>
            <a:ext cx="1000132" cy="113228"/>
          </a:xfrm>
          <a:prstGeom prst="straightConnector1">
            <a:avLst/>
          </a:prstGeom>
          <a:ln w="381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43" idx="1"/>
          </p:cNvCxnSpPr>
          <p:nvPr/>
        </p:nvCxnSpPr>
        <p:spPr>
          <a:xfrm rot="10800000" flipV="1">
            <a:off x="1643042" y="4399484"/>
            <a:ext cx="1214446" cy="672590"/>
          </a:xfrm>
          <a:prstGeom prst="straightConnector1">
            <a:avLst/>
          </a:prstGeom>
          <a:ln w="381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43" idx="1"/>
            <a:endCxn id="39" idx="2"/>
          </p:cNvCxnSpPr>
          <p:nvPr/>
        </p:nvCxnSpPr>
        <p:spPr>
          <a:xfrm rot="10800000" flipV="1">
            <a:off x="1551478" y="4399484"/>
            <a:ext cx="1306010" cy="1389562"/>
          </a:xfrm>
          <a:prstGeom prst="straightConnector1">
            <a:avLst/>
          </a:prstGeom>
          <a:ln w="3810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Выгнутая вправо стрелка 81"/>
          <p:cNvSpPr/>
          <p:nvPr/>
        </p:nvSpPr>
        <p:spPr>
          <a:xfrm rot="5400000">
            <a:off x="2044514" y="4742043"/>
            <a:ext cx="818848" cy="3193428"/>
          </a:xfrm>
          <a:prstGeom prst="curvedLeftArrow">
            <a:avLst/>
          </a:prstGeom>
          <a:solidFill>
            <a:srgbClr val="006666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572000" y="28574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РАСШИРЕНИЕ ВОЗМОЖНОСТЕЙ ДЛЯ РАЗВИТИЯ УМЕНИЯ ПЕРЕВОДИТЬ ИНФОРМАЦИЮ ИЗ ОДНОЙ ФОРМЫ В ДРУГУЮ;</a:t>
            </a:r>
          </a:p>
        </p:txBody>
      </p:sp>
      <p:sp>
        <p:nvSpPr>
          <p:cNvPr id="84" name="Правая фигурная скобка 83"/>
          <p:cNvSpPr/>
          <p:nvPr/>
        </p:nvSpPr>
        <p:spPr>
          <a:xfrm>
            <a:off x="4071934" y="1428736"/>
            <a:ext cx="642942" cy="4214842"/>
          </a:xfrm>
          <a:prstGeom prst="rightBrace">
            <a:avLst/>
          </a:prstGeom>
          <a:ln w="254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56485" y="292140"/>
            <a:ext cx="9087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ЭФУ: новая форма — новые возможности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2" name="Object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485" name="Picture 2"/>
          <p:cNvPicPr>
            <a:picLocks noChangeAspect="1" noChangeArrowheads="1"/>
          </p:cNvPicPr>
          <p:nvPr/>
        </p:nvPicPr>
        <p:blipFill>
          <a:blip r:embed="rId7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94" name="TextBox 41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6D918508-7647-44A5-8D4C-84130F65DF44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8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576" y="404664"/>
            <a:ext cx="8187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ИСПОЛЬЗОВАНИЯ ЭФУ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5536" y="1340768"/>
            <a:ext cx="273630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ИСТОЧНИК ИНФОРМАЦИИ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5085184"/>
            <a:ext cx="338437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  ДОПОЛНИТЕЛЬНОЙ УЧЕБНОЙ  ИНФОРМАЦИИ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52120" y="1340768"/>
            <a:ext cx="30243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  ДЛЯ РАБОТЫ С  ИНФОРМАЦИЕЙ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20072" y="4725144"/>
            <a:ext cx="392392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СРЕДСТВО КОММУНИКАЦИИ МЕЖДУ УЧАСТНИКАМИ ОБРАЗОВАТЕЛЬНОГО ПРОЦЕССА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 стрелкой 10"/>
          <p:cNvCxnSpPr>
            <a:stCxn id="33" idx="2"/>
            <a:endCxn id="34" idx="0"/>
          </p:cNvCxnSpPr>
          <p:nvPr/>
        </p:nvCxnSpPr>
        <p:spPr>
          <a:xfrm flipH="1">
            <a:off x="1763688" y="866329"/>
            <a:ext cx="3085541" cy="4744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3" idx="2"/>
            <a:endCxn id="36" idx="0"/>
          </p:cNvCxnSpPr>
          <p:nvPr/>
        </p:nvCxnSpPr>
        <p:spPr>
          <a:xfrm>
            <a:off x="4849229" y="866329"/>
            <a:ext cx="2315059" cy="4744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3" idx="2"/>
          </p:cNvCxnSpPr>
          <p:nvPr/>
        </p:nvCxnSpPr>
        <p:spPr>
          <a:xfrm flipH="1">
            <a:off x="1043610" y="866329"/>
            <a:ext cx="3805619" cy="4218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33" idx="2"/>
            <a:endCxn id="37" idx="0"/>
          </p:cNvCxnSpPr>
          <p:nvPr/>
        </p:nvCxnSpPr>
        <p:spPr>
          <a:xfrm>
            <a:off x="4849229" y="866329"/>
            <a:ext cx="2332807" cy="38588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2060848"/>
            <a:ext cx="366771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82" name="Object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2485" name="Picture 2"/>
          <p:cNvPicPr>
            <a:picLocks noChangeAspect="1" noChangeArrowheads="1"/>
          </p:cNvPicPr>
          <p:nvPr/>
        </p:nvPicPr>
        <p:blipFill>
          <a:blip r:embed="rId7" cstate="print"/>
          <a:srcRect l="21913" t="17314" r="17827" b="35437"/>
          <a:stretch>
            <a:fillRect/>
          </a:stretch>
        </p:blipFill>
        <p:spPr bwMode="auto">
          <a:xfrm>
            <a:off x="7812088" y="6092825"/>
            <a:ext cx="792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94" name="TextBox 41"/>
          <p:cNvSpPr txBox="1">
            <a:spLocks noChangeArrowheads="1"/>
          </p:cNvSpPr>
          <p:nvPr/>
        </p:nvSpPr>
        <p:spPr bwMode="auto">
          <a:xfrm>
            <a:off x="8459788" y="6267450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6D918508-7647-44A5-8D4C-84130F65DF44}" type="slidenum">
              <a:rPr lang="ru-RU" sz="1200" b="1">
                <a:solidFill>
                  <a:srgbClr val="002963"/>
                </a:solidFill>
                <a:latin typeface="Cambria" pitchFamily="18" charset="0"/>
              </a:rPr>
              <a:pPr algn="ctr"/>
              <a:t>9</a:t>
            </a:fld>
            <a:endParaRPr lang="ru-RU" sz="1200" b="1">
              <a:solidFill>
                <a:srgbClr val="002963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769" y="404664"/>
            <a:ext cx="872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ИНСТРУМЕНТЫ И СЕРВИСЫ ДЛЯ РАБОТЫ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 ИНФОРМАЦИЕЙ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484784"/>
            <a:ext cx="235211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ЗАМЕТКИ, ЗАКЛАДКИ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33461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ИНТЕРАКТИВНОЕ СОДЕРЖАНИЕ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733256"/>
            <a:ext cx="354674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 ПО НОМЕРУ СТРАНИЦЫ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047" y="2420888"/>
            <a:ext cx="319895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ИЛЛЮСТРАЦИЙ 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573016"/>
            <a:ext cx="254589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РАЗЛИЧНЫЕ ВИДЫ ЭОР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628800"/>
            <a:ext cx="2736304" cy="218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 r="40304" b="25449"/>
          <a:stretch>
            <a:fillRect/>
          </a:stretch>
        </p:blipFill>
        <p:spPr bwMode="auto">
          <a:xfrm>
            <a:off x="611560" y="1916832"/>
            <a:ext cx="2016398" cy="130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 l="11391" t="6902" r="29462" b="59959"/>
          <a:stretch>
            <a:fillRect/>
          </a:stretch>
        </p:blipFill>
        <p:spPr bwMode="auto">
          <a:xfrm>
            <a:off x="4369210" y="4653136"/>
            <a:ext cx="4469478" cy="175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4716016" y="4725144"/>
            <a:ext cx="497979" cy="432048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 стрелкой 15"/>
          <p:cNvCxnSpPr>
            <a:stCxn id="9" idx="0"/>
          </p:cNvCxnSpPr>
          <p:nvPr/>
        </p:nvCxnSpPr>
        <p:spPr>
          <a:xfrm flipV="1">
            <a:off x="2096898" y="5157192"/>
            <a:ext cx="2619118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4211960" y="4581128"/>
            <a:ext cx="497979" cy="432048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4788024" y="4293096"/>
            <a:ext cx="1944216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92"/>
          <p:cNvGrpSpPr>
            <a:grpSpLocks/>
          </p:cNvGrpSpPr>
          <p:nvPr/>
        </p:nvGrpSpPr>
        <p:grpSpPr bwMode="auto">
          <a:xfrm>
            <a:off x="6516216" y="2780928"/>
            <a:ext cx="1728192" cy="576064"/>
            <a:chOff x="358838" y="1916832"/>
            <a:chExt cx="1980914" cy="504056"/>
          </a:xfrm>
        </p:grpSpPr>
        <p:pic>
          <p:nvPicPr>
            <p:cNvPr id="28" name="Рисунок 71" descr="C:\Documents and Settings\alesenko.e\Мои документы\Downloads\attachments (1)\01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8838" y="1916832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79"/>
            <p:cNvSpPr txBox="1">
              <a:spLocks noChangeArrowheads="1"/>
            </p:cNvSpPr>
            <p:nvPr/>
          </p:nvSpPr>
          <p:spPr bwMode="auto">
            <a:xfrm>
              <a:off x="963672" y="2051323"/>
              <a:ext cx="1376080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Иллюстрация</a:t>
              </a:r>
            </a:p>
          </p:txBody>
        </p:sp>
      </p:grpSp>
      <p:grpSp>
        <p:nvGrpSpPr>
          <p:cNvPr id="30" name="Группа 86"/>
          <p:cNvGrpSpPr>
            <a:grpSpLocks/>
          </p:cNvGrpSpPr>
          <p:nvPr/>
        </p:nvGrpSpPr>
        <p:grpSpPr bwMode="auto">
          <a:xfrm>
            <a:off x="755576" y="4797152"/>
            <a:ext cx="1711325" cy="574675"/>
            <a:chOff x="358838" y="4653136"/>
            <a:chExt cx="1711932" cy="576064"/>
          </a:xfrm>
        </p:grpSpPr>
        <p:pic>
          <p:nvPicPr>
            <p:cNvPr id="31" name="Рисунок 77" descr="C:\Documents and Settings\alesenko.e\Мои документы\Downloads\attachments (1)\04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58838" y="4653136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84"/>
            <p:cNvSpPr txBox="1">
              <a:spLocks noChangeArrowheads="1"/>
            </p:cNvSpPr>
            <p:nvPr/>
          </p:nvSpPr>
          <p:spPr bwMode="auto">
            <a:xfrm>
              <a:off x="963672" y="4838035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Слайд-шоу</a:t>
              </a:r>
            </a:p>
          </p:txBody>
        </p:sp>
      </p:grpSp>
      <p:grpSp>
        <p:nvGrpSpPr>
          <p:cNvPr id="33" name="Группа 91"/>
          <p:cNvGrpSpPr>
            <a:grpSpLocks/>
          </p:cNvGrpSpPr>
          <p:nvPr/>
        </p:nvGrpSpPr>
        <p:grpSpPr bwMode="auto">
          <a:xfrm>
            <a:off x="2051720" y="4005064"/>
            <a:ext cx="1711325" cy="504825"/>
            <a:chOff x="358838" y="2420888"/>
            <a:chExt cx="1711932" cy="504056"/>
          </a:xfrm>
        </p:grpSpPr>
        <p:pic>
          <p:nvPicPr>
            <p:cNvPr id="34" name="Рисунок 72" descr="C:\Documents and Settings\alesenko.e\Мои документы\Downloads\attachments (1)\03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8838" y="2420888"/>
              <a:ext cx="50405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80"/>
            <p:cNvSpPr txBox="1">
              <a:spLocks noChangeArrowheads="1"/>
            </p:cNvSpPr>
            <p:nvPr/>
          </p:nvSpPr>
          <p:spPr bwMode="auto">
            <a:xfrm>
              <a:off x="963672" y="2555379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Анимация</a:t>
              </a:r>
            </a:p>
          </p:txBody>
        </p:sp>
      </p:grpSp>
      <p:grpSp>
        <p:nvGrpSpPr>
          <p:cNvPr id="36" name="Группа 89"/>
          <p:cNvGrpSpPr>
            <a:grpSpLocks/>
          </p:cNvGrpSpPr>
          <p:nvPr/>
        </p:nvGrpSpPr>
        <p:grpSpPr bwMode="auto">
          <a:xfrm>
            <a:off x="2483768" y="4581128"/>
            <a:ext cx="1711325" cy="576263"/>
            <a:chOff x="358838" y="2924944"/>
            <a:chExt cx="1711932" cy="576064"/>
          </a:xfrm>
        </p:grpSpPr>
        <p:pic>
          <p:nvPicPr>
            <p:cNvPr id="37" name="Рисунок 76" descr="C:\Documents and Settings\alesenko.e\Мои документы\Downloads\attachments (1)\02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8838" y="2924944"/>
              <a:ext cx="504056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81"/>
            <p:cNvSpPr txBox="1">
              <a:spLocks noChangeArrowheads="1"/>
            </p:cNvSpPr>
            <p:nvPr/>
          </p:nvSpPr>
          <p:spPr bwMode="auto">
            <a:xfrm>
              <a:off x="963672" y="3107060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>
                  <a:latin typeface="Cambria" pitchFamily="18" charset="0"/>
                </a:rPr>
                <a:t>Видео</a:t>
              </a:r>
            </a:p>
          </p:txBody>
        </p:sp>
      </p:grpSp>
      <p:grpSp>
        <p:nvGrpSpPr>
          <p:cNvPr id="39" name="Группа 87"/>
          <p:cNvGrpSpPr>
            <a:grpSpLocks/>
          </p:cNvGrpSpPr>
          <p:nvPr/>
        </p:nvGrpSpPr>
        <p:grpSpPr bwMode="auto">
          <a:xfrm>
            <a:off x="323528" y="4077072"/>
            <a:ext cx="1747837" cy="576262"/>
            <a:chOff x="322834" y="4077072"/>
            <a:chExt cx="1747936" cy="576064"/>
          </a:xfrm>
        </p:grpSpPr>
        <p:pic>
          <p:nvPicPr>
            <p:cNvPr id="40" name="Рисунок 74" descr="http://lib.drofa.ru/files/base/binaries/b000026/b000026-001w/help/icons/interactive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22834" y="4077072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83"/>
            <p:cNvSpPr txBox="1">
              <a:spLocks noChangeArrowheads="1"/>
            </p:cNvSpPr>
            <p:nvPr/>
          </p:nvSpPr>
          <p:spPr bwMode="auto">
            <a:xfrm>
              <a:off x="963672" y="4221088"/>
              <a:ext cx="1107098" cy="215444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71450" indent="-171450">
                <a:buClr>
                  <a:srgbClr val="002963"/>
                </a:buClr>
              </a:pPr>
              <a:r>
                <a:rPr lang="ru-RU" altLang="ru-RU" sz="1400" dirty="0" err="1">
                  <a:latin typeface="Cambria" pitchFamily="18" charset="0"/>
                </a:rPr>
                <a:t>Интерактив</a:t>
              </a:r>
              <a:endParaRPr lang="ru-RU" altLang="ru-RU" sz="1400" dirty="0">
                <a:latin typeface="Cambria" pitchFamily="18" charset="0"/>
              </a:endParaRPr>
            </a:p>
          </p:txBody>
        </p:sp>
      </p:grpSp>
      <p:pic>
        <p:nvPicPr>
          <p:cNvPr id="111621" name="Picture 5" descr="http://uchkollektor39.ru/uploads/images/items/3f082c2b0cef05d8e7ad4196e5545c3c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12160" y="1268760"/>
            <a:ext cx="1283362" cy="9625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732240" y="1196752"/>
            <a:ext cx="888385" cy="369332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</a:t>
            </a:r>
            <a:endParaRPr lang="ru-RU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OevGIWplEG4FDXvIyf6.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KtPje8bE2aI_kVEIh.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1705</Words>
  <Application>Microsoft Office PowerPoint</Application>
  <PresentationFormat>Экран (4:3)</PresentationFormat>
  <Paragraphs>398</Paragraphs>
  <Slides>51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1" baseType="lpstr">
      <vt:lpstr>Arial</vt:lpstr>
      <vt:lpstr>Arial Black</vt:lpstr>
      <vt:lpstr>Calibri</vt:lpstr>
      <vt:lpstr>Cambria</vt:lpstr>
      <vt:lpstr>PT Sans</vt:lpstr>
      <vt:lpstr>Times New Roman</vt:lpstr>
      <vt:lpstr>Wingdings</vt:lpstr>
      <vt:lpstr>Тема Office</vt:lpstr>
      <vt:lpstr>1_Тема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Школе? – КНИГОВЫДАЧА!</vt:lpstr>
      <vt:lpstr>РАБОТАТЬ С КНИГОВЫДАЧАМИ ОЧЕНЬ ПРОСТО! </vt:lpstr>
      <vt:lpstr>Ученикам и родителям? – Розничный магазин!</vt:lpstr>
      <vt:lpstr>Презентация PowerPoint</vt:lpstr>
      <vt:lpstr>ТЕХНИЧЕСКИЕ ТРЕБОВАНИЯ</vt:lpstr>
      <vt:lpstr>Презентация PowerPoint</vt:lpstr>
      <vt:lpstr>ИНТЕРАКТИВНОЕ ПРИЛОЖЕНИЕ К АТЛАСАМ</vt:lpstr>
      <vt:lpstr>Благодарим за внимание!</vt:lpstr>
      <vt:lpstr>Презентация PowerPoint</vt:lpstr>
      <vt:lpstr>Презентация PowerPoint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Гонтарь</dc:creator>
  <cp:lastModifiedBy>Mvideo</cp:lastModifiedBy>
  <cp:revision>154</cp:revision>
  <dcterms:created xsi:type="dcterms:W3CDTF">2015-08-13T13:50:39Z</dcterms:created>
  <dcterms:modified xsi:type="dcterms:W3CDTF">2016-06-12T17:59:00Z</dcterms:modified>
</cp:coreProperties>
</file>