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6" r:id="rId7"/>
    <p:sldId id="267" r:id="rId8"/>
    <p:sldId id="268" r:id="rId9"/>
    <p:sldId id="269" r:id="rId10"/>
    <p:sldId id="272" r:id="rId11"/>
    <p:sldId id="270" r:id="rId12"/>
    <p:sldId id="271" r:id="rId13"/>
    <p:sldId id="273" r:id="rId14"/>
    <p:sldId id="274" r:id="rId15"/>
    <p:sldId id="277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266C-20EA-4412-AD95-527125B192D6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0BED-C94B-44EC-A876-BC1F406F6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266C-20EA-4412-AD95-527125B192D6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0BED-C94B-44EC-A876-BC1F406F6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266C-20EA-4412-AD95-527125B192D6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0BED-C94B-44EC-A876-BC1F406F6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266C-20EA-4412-AD95-527125B192D6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0BED-C94B-44EC-A876-BC1F406F6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266C-20EA-4412-AD95-527125B192D6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0BED-C94B-44EC-A876-BC1F406F6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266C-20EA-4412-AD95-527125B192D6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0BED-C94B-44EC-A876-BC1F406F6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266C-20EA-4412-AD95-527125B192D6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0BED-C94B-44EC-A876-BC1F406F6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266C-20EA-4412-AD95-527125B192D6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0BED-C94B-44EC-A876-BC1F406F6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266C-20EA-4412-AD95-527125B192D6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0BED-C94B-44EC-A876-BC1F406F6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266C-20EA-4412-AD95-527125B192D6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0BED-C94B-44EC-A876-BC1F406F6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A266C-20EA-4412-AD95-527125B192D6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B0BED-C94B-44EC-A876-BC1F406F6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A266C-20EA-4412-AD95-527125B192D6}" type="datetimeFigureOut">
              <a:rPr lang="ru-RU" smtClean="0"/>
              <a:pPr/>
              <a:t>18.10.2016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B0BED-C94B-44EC-A876-BC1F406F62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6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4"/>
                </a:solidFill>
              </a:rPr>
              <a:t>Отдел образования Комитета по социальной политики администрации муниципального района</a:t>
            </a:r>
            <a:br>
              <a:rPr lang="ru-RU" sz="2400" b="1" dirty="0" smtClean="0">
                <a:solidFill>
                  <a:schemeClr val="accent4"/>
                </a:solidFill>
              </a:rPr>
            </a:br>
            <a:r>
              <a:rPr lang="ru-RU" sz="2400" b="1" dirty="0" smtClean="0">
                <a:solidFill>
                  <a:schemeClr val="accent4"/>
                </a:solidFill>
              </a:rPr>
              <a:t> «Дульдургинский район» </a:t>
            </a:r>
            <a:r>
              <a:rPr lang="ru-RU" sz="3600" b="1" dirty="0" smtClean="0">
                <a:solidFill>
                  <a:schemeClr val="accent1"/>
                </a:solidFill>
              </a:rPr>
              <a:t/>
            </a:r>
            <a:br>
              <a:rPr lang="ru-RU" sz="3600" b="1" dirty="0" smtClean="0">
                <a:solidFill>
                  <a:schemeClr val="accent1"/>
                </a:solidFill>
              </a:rPr>
            </a:b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endParaRPr lang="ru-RU" b="0" cap="none" spc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  <a:buNone/>
            </a:pPr>
            <a:r>
              <a:rPr lang="ru-RU" b="1" i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Внутрифирменное повышение квалификации педагогов ДОО как фактор эффективного введения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ФГОС ДО  </a:t>
            </a:r>
          </a:p>
          <a:p>
            <a:endParaRPr lang="ru-RU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Круглые столы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фото\DSC021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8092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Мастер-классы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Содержимое 3" descr="C:\Users\User\Desktop\фото\DSC0336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Семинар  в семинаре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esktop\фото\Рабочие моментырисунок 3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28092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chemeClr val="accent1"/>
                </a:solidFill>
              </a:rPr>
              <a:t>Взаимопосещения</a:t>
            </a:r>
            <a:endParaRPr lang="ru-RU" b="1" i="1" dirty="0">
              <a:solidFill>
                <a:schemeClr val="accent1"/>
              </a:solidFill>
            </a:endParaRPr>
          </a:p>
        </p:txBody>
      </p:sp>
      <p:pic>
        <p:nvPicPr>
          <p:cNvPr id="5" name="Содержимое 4" descr="C:\Users\User\Desktop\фото\Фотки 02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84887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Кейсы: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47500" lnSpcReduction="20000"/>
          </a:bodyPr>
          <a:lstStyle/>
          <a:p>
            <a:r>
              <a:rPr lang="ru-RU" sz="3400" b="1" dirty="0" smtClean="0">
                <a:solidFill>
                  <a:schemeClr val="accent1"/>
                </a:solidFill>
              </a:rPr>
              <a:t>Вопросы к кейсу.</a:t>
            </a:r>
          </a:p>
          <a:p>
            <a:r>
              <a:rPr lang="ru-RU" sz="3400" b="1" dirty="0" smtClean="0">
                <a:solidFill>
                  <a:schemeClr val="accent1"/>
                </a:solidFill>
              </a:rPr>
              <a:t>1.  Изучите книгу  О.С.Ушакова «Развитие речи детей 3-5лет», «Развитие речи детей 5-7 лет», «Ознакомление дошкольников с литературой и развитие речи».</a:t>
            </a:r>
          </a:p>
          <a:p>
            <a:r>
              <a:rPr lang="ru-RU" sz="3400" b="1" dirty="0" smtClean="0">
                <a:solidFill>
                  <a:schemeClr val="accent1"/>
                </a:solidFill>
              </a:rPr>
              <a:t>2.Перечислите основные задачи по развитию речи детей:</a:t>
            </a:r>
          </a:p>
          <a:p>
            <a:pPr lvl="0"/>
            <a:r>
              <a:rPr lang="ru-RU" sz="3400" b="1" dirty="0" smtClean="0">
                <a:solidFill>
                  <a:schemeClr val="accent1"/>
                </a:solidFill>
              </a:rPr>
              <a:t>Второй младшей группы</a:t>
            </a:r>
          </a:p>
          <a:p>
            <a:pPr lvl="0"/>
            <a:r>
              <a:rPr lang="ru-RU" sz="3400" b="1" dirty="0" smtClean="0">
                <a:solidFill>
                  <a:schemeClr val="accent1"/>
                </a:solidFill>
              </a:rPr>
              <a:t>Детей средней группы;</a:t>
            </a:r>
          </a:p>
          <a:p>
            <a:pPr lvl="0"/>
            <a:r>
              <a:rPr lang="ru-RU" sz="3400" b="1" dirty="0" smtClean="0">
                <a:solidFill>
                  <a:schemeClr val="accent1"/>
                </a:solidFill>
              </a:rPr>
              <a:t>Детей старшего дошкольного возраста.</a:t>
            </a:r>
          </a:p>
          <a:p>
            <a:r>
              <a:rPr lang="ru-RU" sz="3400" b="1" dirty="0" smtClean="0">
                <a:solidFill>
                  <a:schemeClr val="accent1"/>
                </a:solidFill>
              </a:rPr>
              <a:t>3. Перечислите основные задачи по ознакомлению с художественной литературой детей:</a:t>
            </a:r>
          </a:p>
          <a:p>
            <a:pPr lvl="0"/>
            <a:r>
              <a:rPr lang="ru-RU" sz="3400" b="1" dirty="0" smtClean="0">
                <a:solidFill>
                  <a:schemeClr val="accent1"/>
                </a:solidFill>
              </a:rPr>
              <a:t> Второй младшей группы</a:t>
            </a:r>
          </a:p>
          <a:p>
            <a:pPr lvl="0"/>
            <a:r>
              <a:rPr lang="ru-RU" sz="3400" b="1" dirty="0" smtClean="0">
                <a:solidFill>
                  <a:schemeClr val="accent1"/>
                </a:solidFill>
              </a:rPr>
              <a:t>Детей средней группы;</a:t>
            </a:r>
          </a:p>
          <a:p>
            <a:pPr lvl="0"/>
            <a:r>
              <a:rPr lang="ru-RU" sz="3400" b="1" dirty="0" smtClean="0">
                <a:solidFill>
                  <a:schemeClr val="accent1"/>
                </a:solidFill>
              </a:rPr>
              <a:t>Детей старшего дошкольного возраста.</a:t>
            </a:r>
          </a:p>
          <a:p>
            <a:r>
              <a:rPr lang="ru-RU" sz="3400" b="1" dirty="0" smtClean="0">
                <a:solidFill>
                  <a:schemeClr val="accent1"/>
                </a:solidFill>
              </a:rPr>
              <a:t> </a:t>
            </a:r>
          </a:p>
          <a:p>
            <a:r>
              <a:rPr lang="ru-RU" sz="3400" b="1" dirty="0" smtClean="0">
                <a:solidFill>
                  <a:schemeClr val="accent1"/>
                </a:solidFill>
              </a:rPr>
              <a:t>3. Как рекомендует автор  работать над развитием связной речи у детей:</a:t>
            </a:r>
          </a:p>
          <a:p>
            <a:pPr lvl="0"/>
            <a:r>
              <a:rPr lang="ru-RU" sz="3400" b="1" dirty="0" smtClean="0">
                <a:solidFill>
                  <a:schemeClr val="accent1"/>
                </a:solidFill>
              </a:rPr>
              <a:t>Второй младшей группы</a:t>
            </a:r>
          </a:p>
          <a:p>
            <a:pPr lvl="0"/>
            <a:r>
              <a:rPr lang="ru-RU" sz="3400" b="1" dirty="0" smtClean="0">
                <a:solidFill>
                  <a:schemeClr val="accent1"/>
                </a:solidFill>
              </a:rPr>
              <a:t>Детей средней группы;</a:t>
            </a:r>
          </a:p>
          <a:p>
            <a:pPr lvl="0"/>
            <a:r>
              <a:rPr lang="ru-RU" sz="3400" b="1" dirty="0" smtClean="0">
                <a:solidFill>
                  <a:schemeClr val="accent1"/>
                </a:solidFill>
              </a:rPr>
              <a:t>Детей старшего дошкольного возраста.</a:t>
            </a:r>
            <a:endParaRPr lang="ru-RU" b="1" dirty="0" smtClean="0">
              <a:solidFill>
                <a:schemeClr val="accent1"/>
              </a:solidFill>
            </a:endParaRPr>
          </a:p>
          <a:p>
            <a:endParaRPr lang="ru-RU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advClick="0" advTm="6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Практическая часть: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/>
              <a:t>. </a:t>
            </a:r>
            <a:r>
              <a:rPr lang="ru-RU" dirty="0" smtClean="0">
                <a:solidFill>
                  <a:schemeClr val="accent1"/>
                </a:solidFill>
              </a:rPr>
              <a:t>Разработайте образовательную деятельность с детьми по следующим темам (на выбор):</a:t>
            </a:r>
          </a:p>
          <a:p>
            <a:pPr lvl="0"/>
            <a:r>
              <a:rPr lang="ru-RU" dirty="0" smtClean="0">
                <a:solidFill>
                  <a:schemeClr val="accent1"/>
                </a:solidFill>
              </a:rPr>
              <a:t>Составлением описательного рассказа;</a:t>
            </a:r>
          </a:p>
          <a:p>
            <a:pPr lvl="0"/>
            <a:r>
              <a:rPr lang="ru-RU" dirty="0" smtClean="0">
                <a:solidFill>
                  <a:schemeClr val="accent1"/>
                </a:solidFill>
              </a:rPr>
              <a:t>Составление рассказа;</a:t>
            </a:r>
          </a:p>
          <a:p>
            <a:pPr lvl="0"/>
            <a:r>
              <a:rPr lang="ru-RU" dirty="0" smtClean="0">
                <a:solidFill>
                  <a:schemeClr val="accent1"/>
                </a:solidFill>
              </a:rPr>
              <a:t>Пересказ сказки;</a:t>
            </a:r>
          </a:p>
          <a:p>
            <a:pPr lvl="0"/>
            <a:r>
              <a:rPr lang="ru-RU" dirty="0" smtClean="0">
                <a:solidFill>
                  <a:schemeClr val="accent1"/>
                </a:solidFill>
              </a:rPr>
              <a:t>Составление рассказа по картине;</a:t>
            </a:r>
          </a:p>
          <a:p>
            <a:pPr lvl="0"/>
            <a:r>
              <a:rPr lang="ru-RU" dirty="0" smtClean="0">
                <a:solidFill>
                  <a:schemeClr val="accent1"/>
                </a:solidFill>
              </a:rPr>
              <a:t>Работа над загадками (пословицами, скороговорками);</a:t>
            </a:r>
          </a:p>
          <a:p>
            <a:pPr lvl="0"/>
            <a:r>
              <a:rPr lang="ru-RU" dirty="0" smtClean="0">
                <a:solidFill>
                  <a:schemeClr val="accent1"/>
                </a:solidFill>
              </a:rPr>
              <a:t>Составление сюжетного рассказа.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6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Ожидаемые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результаты реализации проекта: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Введение в практику федерального государственного образовательного стандарта, организация образовательного пространства в соответствии с требованиями ФГОС ДО.</a:t>
            </a:r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2. Повышение качества образовательной деятельности детских садов, внедрение инновационных подходов в практику дошкольного образования, развитие педагогического творчества.</a:t>
            </a:r>
          </a:p>
          <a:p>
            <a:pPr algn="just"/>
            <a:r>
              <a:rPr lang="ru-RU" b="1" dirty="0" smtClean="0">
                <a:solidFill>
                  <a:schemeClr val="accent1"/>
                </a:solidFill>
              </a:rPr>
              <a:t>3. Повышение эффективности системы педагогического образования, непрерывного профессионального роста  педагогических работников ДОО.</a:t>
            </a:r>
          </a:p>
          <a:p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advClick="0" advTm="6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algn="ctr">
              <a:buNone/>
            </a:pPr>
            <a:r>
              <a:rPr lang="ru-RU" sz="8000" b="1" i="1" dirty="0" smtClean="0">
                <a:solidFill>
                  <a:schemeClr val="accent1"/>
                </a:solidFill>
              </a:rPr>
              <a:t>СПАСИБО </a:t>
            </a:r>
            <a:r>
              <a:rPr lang="ru-RU" sz="8000" b="1" i="1" smtClean="0">
                <a:solidFill>
                  <a:schemeClr val="accent1"/>
                </a:solidFill>
              </a:rPr>
              <a:t>ЗА ВНИМАНИЕ </a:t>
            </a:r>
            <a:r>
              <a:rPr lang="ru-RU" sz="8000" smtClean="0">
                <a:solidFill>
                  <a:schemeClr val="accent1"/>
                </a:solidFill>
              </a:rPr>
              <a:t>!</a:t>
            </a:r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advClick="0" advTm="6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 испытывают трудности: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организации совместной деятельности с детьми в соответствии  с ФГОС дошкольного образования;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отборе содержании, форм, методов и приемов, обеспечивающие развитие личности дошкольника;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 подборе и использовании современных технологий, направленных на активизацию познавательной деятельности;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0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организации взаимодействия с коллегами (музыкальным руководителем, с инструктором по физической культуре, со службой сопровождения</a:t>
            </a:r>
            <a:endParaRPr lang="ru-RU" sz="3000" b="1" i="1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3744416" cy="1143000"/>
          </a:xfrm>
        </p:spPr>
        <p:txBody>
          <a:bodyPr>
            <a:normAutofit fontScale="90000"/>
          </a:bodyPr>
          <a:lstStyle/>
          <a:p>
            <a:r>
              <a:rPr lang="ru-RU" sz="53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Цель: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ru-RU" b="1" i="1" dirty="0">
                <a:solidFill>
                  <a:schemeClr val="accent1"/>
                </a:solidFill>
              </a:rPr>
              <a:t>Разработать модель внутрифирменного повышения квалификации педагогов дошкольных образовательных организаций</a:t>
            </a: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49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Задачи проекта: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>
              <a:buAutoNum type="arabicPeriod"/>
            </a:pPr>
            <a:r>
              <a:rPr lang="ru-RU" sz="4000" b="1" i="1" dirty="0" smtClean="0">
                <a:solidFill>
                  <a:schemeClr val="accent1"/>
                </a:solidFill>
              </a:rPr>
              <a:t>Совершенствовать методическую службу района посредством разработки модели внутрифирменного непрерывного повышения квалификации педагогов в процессе эффективной реализации основной образовательной программы (ООП).</a:t>
            </a:r>
          </a:p>
          <a:p>
            <a:pPr>
              <a:buFontTx/>
              <a:buAutoNum type="arabicPeriod"/>
            </a:pPr>
            <a:r>
              <a:rPr lang="ru-RU" sz="4000" b="1" i="1" dirty="0" smtClean="0">
                <a:solidFill>
                  <a:schemeClr val="accent1"/>
                </a:solidFill>
              </a:rPr>
              <a:t> Организовать качественное научно- педагогическое сопровождение педагогов в условиях введения ФГОС ДО.</a:t>
            </a:r>
          </a:p>
          <a:p>
            <a:pPr>
              <a:buFontTx/>
              <a:buAutoNum type="arabicPeriod"/>
            </a:pPr>
            <a:r>
              <a:rPr lang="ru-RU" sz="4000" b="1" i="1" dirty="0" smtClean="0">
                <a:solidFill>
                  <a:schemeClr val="accent1"/>
                </a:solidFill>
              </a:rPr>
              <a:t> Внедрение современные образовательные технологии для повышения квалификации педагогических кадров дошкольных организаций. </a:t>
            </a:r>
          </a:p>
          <a:p>
            <a:pPr>
              <a:buFontTx/>
              <a:buAutoNum type="arabicPeriod"/>
            </a:pPr>
            <a:r>
              <a:rPr lang="ru-RU" sz="4000" b="1" i="1" dirty="0" smtClean="0">
                <a:solidFill>
                  <a:schemeClr val="accent1"/>
                </a:solidFill>
              </a:rPr>
              <a:t> Повысить качество и эффективность услуг, предоставляемых за счет бюджетных средств. </a:t>
            </a:r>
          </a:p>
          <a:p>
            <a:pPr>
              <a:buFontTx/>
              <a:buAutoNum type="arabicPeriod"/>
            </a:pPr>
            <a:r>
              <a:rPr lang="ru-RU" sz="4000" b="1" i="1" dirty="0" smtClean="0">
                <a:solidFill>
                  <a:schemeClr val="accent1"/>
                </a:solidFill>
              </a:rPr>
              <a:t> Совершенствовать систему материальных и моральных стимулов поддержки педагогов. </a:t>
            </a:r>
          </a:p>
          <a:p>
            <a:pPr>
              <a:buFontTx/>
              <a:buAutoNum type="arabicPeriod"/>
            </a:pP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Механизмы реализации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dirty="0" err="1" smtClean="0">
                <a:solidFill>
                  <a:schemeClr val="accent1"/>
                </a:solidFill>
              </a:rPr>
              <a:t>системно-деятельностный</a:t>
            </a:r>
            <a:r>
              <a:rPr lang="ru-RU" b="1" dirty="0" smtClean="0">
                <a:solidFill>
                  <a:schemeClr val="accent1"/>
                </a:solidFill>
              </a:rPr>
              <a:t> подход;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1"/>
                </a:solidFill>
              </a:rPr>
              <a:t> модульное обучение;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</a:rPr>
              <a:t>кейс-технологии</a:t>
            </a:r>
            <a:r>
              <a:rPr lang="ru-RU" b="1" dirty="0" smtClean="0">
                <a:solidFill>
                  <a:schemeClr val="accent1"/>
                </a:solidFill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1"/>
                </a:solidFill>
              </a:rPr>
              <a:t> творческие лаборатории;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1"/>
                </a:solidFill>
              </a:rPr>
              <a:t> проектные лаборатории.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2 модели внутрифирменного повышения квалификации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Командная: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1"/>
                </a:solidFill>
              </a:rPr>
              <a:t>Творческие лаборатории;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chemeClr val="accent1"/>
                </a:solidFill>
              </a:rPr>
              <a:t> Проектные лаборатории</a:t>
            </a:r>
            <a:endParaRPr lang="ru-RU" b="1" dirty="0" smtClean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«Проживаемое» образование </a:t>
            </a:r>
            <a:r>
              <a:rPr lang="ru-RU" b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педагога:</a:t>
            </a:r>
            <a:endParaRPr lang="ru-RU" b="1" dirty="0" smtClean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ru-RU" b="1" dirty="0" err="1" smtClean="0">
                <a:solidFill>
                  <a:schemeClr val="accent1"/>
                </a:solidFill>
              </a:rPr>
              <a:t>Кейс-технологии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Школа молодого педагога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C:\Users\User\Desktop\фото\DSC003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090" y="1605920"/>
            <a:ext cx="8025819" cy="451452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/>
                </a:solidFill>
              </a:rPr>
              <a:t>Проектные лаборатории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pic>
        <p:nvPicPr>
          <p:cNvPr id="5" name="Содержимое 4" descr="C:\Users\User\Desktop\фото\DSC0050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342" y="1600200"/>
            <a:ext cx="8053315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</a:rPr>
              <a:t>Творческие лаборатории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397</Words>
  <Application>Microsoft Office PowerPoint</Application>
  <PresentationFormat>Экран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Отдел образования Комитета по социальной политики администрации муниципального района  «Дульдургинский район»  </vt:lpstr>
      <vt:lpstr>Педагоги испытывают трудности: </vt:lpstr>
      <vt:lpstr>Цель: </vt:lpstr>
      <vt:lpstr>Задачи проекта: </vt:lpstr>
      <vt:lpstr>Механизмы реализации</vt:lpstr>
      <vt:lpstr>2 модели внутрифирменного повышения квалификации</vt:lpstr>
      <vt:lpstr>Школа молодого педагога</vt:lpstr>
      <vt:lpstr>Проектные лаборатории</vt:lpstr>
      <vt:lpstr>Творческие лаборатории</vt:lpstr>
      <vt:lpstr>Круглые столы</vt:lpstr>
      <vt:lpstr>Мастер-классы</vt:lpstr>
      <vt:lpstr>Семинар  в семинаре</vt:lpstr>
      <vt:lpstr>Взаимопосещения</vt:lpstr>
      <vt:lpstr>Кейсы:</vt:lpstr>
      <vt:lpstr>Практическая часть:</vt:lpstr>
      <vt:lpstr> Ожидаемые результаты реализации проекта: 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образования Комитета по социальной политики администрации муниципального района  «Дульдургинский район»</dc:title>
  <dc:creator>User</dc:creator>
  <cp:lastModifiedBy>User</cp:lastModifiedBy>
  <cp:revision>22</cp:revision>
  <dcterms:created xsi:type="dcterms:W3CDTF">2016-10-18T00:33:58Z</dcterms:created>
  <dcterms:modified xsi:type="dcterms:W3CDTF">2016-10-18T08:39:38Z</dcterms:modified>
</cp:coreProperties>
</file>