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59" r:id="rId9"/>
    <p:sldId id="260" r:id="rId10"/>
    <p:sldId id="261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96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F8AA10-2F5B-44A1-8CEE-0AEEFFB22E0B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57BB3D-0254-413B-8C3D-5CA644A4B471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Цели организации повышения квалификации по </a:t>
          </a:r>
          <a:r>
            <a:rPr lang="ru-RU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финансовой грамотности </a:t>
          </a:r>
          <a:r>
            <a:rPr lang="ru-RU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педагогических работников </a:t>
          </a:r>
          <a:endParaRPr lang="ru-RU" sz="2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4A922C-2D9C-4CEB-A846-97F6317F1174}" type="parTrans" cxnId="{5C6453E2-E2BA-4CCE-9952-5D44B816040F}">
      <dgm:prSet/>
      <dgm:spPr/>
      <dgm:t>
        <a:bodyPr/>
        <a:lstStyle/>
        <a:p>
          <a:endParaRPr lang="ru-RU"/>
        </a:p>
      </dgm:t>
    </dgm:pt>
    <dgm:pt modelId="{931ECB28-D909-4A5C-BB24-545AD9935C0F}" type="sibTrans" cxnId="{5C6453E2-E2BA-4CCE-9952-5D44B816040F}">
      <dgm:prSet/>
      <dgm:spPr/>
      <dgm:t>
        <a:bodyPr/>
        <a:lstStyle/>
        <a:p>
          <a:endParaRPr lang="ru-RU"/>
        </a:p>
      </dgm:t>
    </dgm:pt>
    <dgm:pt modelId="{C6D9779C-CAE2-4968-945F-F67EA21C5732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</a:t>
          </a:r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финансовой культуры педагогических работников и государственных </a:t>
          </a:r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служащих</a:t>
          </a:r>
          <a:endParaRPr lang="ru-RU" sz="2400" dirty="0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24823B-E42C-45F1-BBD4-57777ED38E35}" type="parTrans" cxnId="{87F91605-B6D2-459F-94D2-02A8B701E275}">
      <dgm:prSet/>
      <dgm:spPr/>
      <dgm:t>
        <a:bodyPr/>
        <a:lstStyle/>
        <a:p>
          <a:endParaRPr lang="ru-RU"/>
        </a:p>
      </dgm:t>
    </dgm:pt>
    <dgm:pt modelId="{291EB600-04E8-4EAC-A504-0D89361C8A5B}" type="sibTrans" cxnId="{87F91605-B6D2-459F-94D2-02A8B701E275}">
      <dgm:prSet/>
      <dgm:spPr/>
      <dgm:t>
        <a:bodyPr/>
        <a:lstStyle/>
        <a:p>
          <a:endParaRPr lang="ru-RU"/>
        </a:p>
      </dgm:t>
    </dgm:pt>
    <dgm:pt modelId="{625319E7-A414-474E-B13C-447E89468A66}">
      <dgm:prSet phldrT="[Текст]" custT="1"/>
      <dgm:spPr/>
      <dgm:t>
        <a:bodyPr/>
        <a:lstStyle/>
        <a:p>
          <a:r>
            <a:rPr lang="ru-RU" sz="2400" b="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Развитие профессиональных и социокультурных компетенций, практических навыков, активной гражданской позиции и социальной ответственности слушателей ГАУ ДПО РБ «БРИОП»</a:t>
          </a:r>
          <a:endParaRPr lang="ru-RU" sz="2400" b="0" dirty="0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229174-AE3A-4240-859E-655DABEB2F58}" type="parTrans" cxnId="{5A3E2964-4B02-4BA8-9960-89E58172F5A5}">
      <dgm:prSet/>
      <dgm:spPr/>
      <dgm:t>
        <a:bodyPr/>
        <a:lstStyle/>
        <a:p>
          <a:endParaRPr lang="ru-RU"/>
        </a:p>
      </dgm:t>
    </dgm:pt>
    <dgm:pt modelId="{377F6E90-37F0-4F5F-9F01-0BEA179F26BD}" type="sibTrans" cxnId="{5A3E2964-4B02-4BA8-9960-89E58172F5A5}">
      <dgm:prSet/>
      <dgm:spPr/>
      <dgm:t>
        <a:bodyPr/>
        <a:lstStyle/>
        <a:p>
          <a:endParaRPr lang="ru-RU"/>
        </a:p>
      </dgm:t>
    </dgm:pt>
    <dgm:pt modelId="{4047DC2F-23BB-4832-84BC-93BC17E41CF8}" type="pres">
      <dgm:prSet presAssocID="{A9F8AA10-2F5B-44A1-8CEE-0AEEFFB22E0B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2150B09-0D31-466D-9F48-CE593EE589CD}" type="pres">
      <dgm:prSet presAssocID="{9C57BB3D-0254-413B-8C3D-5CA644A4B471}" presName="root" presStyleCnt="0">
        <dgm:presLayoutVars>
          <dgm:chMax/>
          <dgm:chPref val="4"/>
        </dgm:presLayoutVars>
      </dgm:prSet>
      <dgm:spPr/>
    </dgm:pt>
    <dgm:pt modelId="{78A6D440-DDD1-4E8F-BD3C-E7E0F9A2B41F}" type="pres">
      <dgm:prSet presAssocID="{9C57BB3D-0254-413B-8C3D-5CA644A4B471}" presName="rootComposite" presStyleCnt="0">
        <dgm:presLayoutVars/>
      </dgm:prSet>
      <dgm:spPr/>
    </dgm:pt>
    <dgm:pt modelId="{2A915B60-3759-4557-81EC-51CBD1E72D6A}" type="pres">
      <dgm:prSet presAssocID="{9C57BB3D-0254-413B-8C3D-5CA644A4B471}" presName="rootText" presStyleLbl="node0" presStyleIdx="0" presStyleCnt="1" custScaleY="48730" custLinFactNeighborX="1429" custLinFactNeighborY="-33255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02D1F3E5-67B3-4227-9AE2-935DD8A00FE2}" type="pres">
      <dgm:prSet presAssocID="{9C57BB3D-0254-413B-8C3D-5CA644A4B471}" presName="childShape" presStyleCnt="0">
        <dgm:presLayoutVars>
          <dgm:chMax val="0"/>
          <dgm:chPref val="0"/>
        </dgm:presLayoutVars>
      </dgm:prSet>
      <dgm:spPr/>
    </dgm:pt>
    <dgm:pt modelId="{F6EF9E6A-FF6C-46B6-897F-BBE90BAB9B71}" type="pres">
      <dgm:prSet presAssocID="{C6D9779C-CAE2-4968-945F-F67EA21C5732}" presName="childComposite" presStyleCnt="0">
        <dgm:presLayoutVars>
          <dgm:chMax val="0"/>
          <dgm:chPref val="0"/>
        </dgm:presLayoutVars>
      </dgm:prSet>
      <dgm:spPr/>
    </dgm:pt>
    <dgm:pt modelId="{FEF1004E-9D3C-41AE-873D-CABE192A4433}" type="pres">
      <dgm:prSet presAssocID="{C6D9779C-CAE2-4968-945F-F67EA21C5732}" presName="Image" presStyleLbl="node1" presStyleIdx="0" presStyleCnt="2" custScaleY="66476"/>
      <dgm:spPr>
        <a:prstGeom prst="notchedRightArrow">
          <a:avLst/>
        </a:prstGeom>
        <a:solidFill>
          <a:schemeClr val="accent2"/>
        </a:solidFill>
      </dgm:spPr>
    </dgm:pt>
    <dgm:pt modelId="{FC6490A7-F530-4F65-89ED-34B76184236C}" type="pres">
      <dgm:prSet presAssocID="{C6D9779C-CAE2-4968-945F-F67EA21C5732}" presName="childText" presStyleLbl="lnNode1" presStyleIdx="0" presStyleCnt="2" custScaleY="116776" custLinFactNeighborX="-879" custLinFactNeighborY="-7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CE2B6C-802F-43E8-9EF6-DFCF693B31C7}" type="pres">
      <dgm:prSet presAssocID="{625319E7-A414-474E-B13C-447E89468A66}" presName="childComposite" presStyleCnt="0">
        <dgm:presLayoutVars>
          <dgm:chMax val="0"/>
          <dgm:chPref val="0"/>
        </dgm:presLayoutVars>
      </dgm:prSet>
      <dgm:spPr/>
    </dgm:pt>
    <dgm:pt modelId="{8D0E2C92-ED96-430B-8303-04E05B0106B2}" type="pres">
      <dgm:prSet presAssocID="{625319E7-A414-474E-B13C-447E89468A66}" presName="Image" presStyleLbl="node1" presStyleIdx="1" presStyleCnt="2" custScaleY="68384"/>
      <dgm:spPr>
        <a:prstGeom prst="notchedRightArrow">
          <a:avLst/>
        </a:prstGeom>
        <a:solidFill>
          <a:schemeClr val="accent2"/>
        </a:solidFill>
      </dgm:spPr>
    </dgm:pt>
    <dgm:pt modelId="{3EAC0D8A-2698-4CC6-8EE2-0B948B75AA0E}" type="pres">
      <dgm:prSet presAssocID="{625319E7-A414-474E-B13C-447E89468A66}" presName="childText" presStyleLbl="lnNode1" presStyleIdx="1" presStyleCnt="2" custScaleY="111403" custLinFactNeighborX="-166" custLinFactNeighborY="41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634E19-AA99-4FCF-8831-4C22B4C9D801}" type="presOf" srcId="{C6D9779C-CAE2-4968-945F-F67EA21C5732}" destId="{FC6490A7-F530-4F65-89ED-34B76184236C}" srcOrd="0" destOrd="0" presId="urn:microsoft.com/office/officeart/2008/layout/PictureAccentList"/>
    <dgm:cxn modelId="{5C6453E2-E2BA-4CCE-9952-5D44B816040F}" srcId="{A9F8AA10-2F5B-44A1-8CEE-0AEEFFB22E0B}" destId="{9C57BB3D-0254-413B-8C3D-5CA644A4B471}" srcOrd="0" destOrd="0" parTransId="{D64A922C-2D9C-4CEB-A846-97F6317F1174}" sibTransId="{931ECB28-D909-4A5C-BB24-545AD9935C0F}"/>
    <dgm:cxn modelId="{87F91605-B6D2-459F-94D2-02A8B701E275}" srcId="{9C57BB3D-0254-413B-8C3D-5CA644A4B471}" destId="{C6D9779C-CAE2-4968-945F-F67EA21C5732}" srcOrd="0" destOrd="0" parTransId="{EB24823B-E42C-45F1-BBD4-57777ED38E35}" sibTransId="{291EB600-04E8-4EAC-A504-0D89361C8A5B}"/>
    <dgm:cxn modelId="{B4777260-0794-4C88-B0C9-6BCD1437D975}" type="presOf" srcId="{A9F8AA10-2F5B-44A1-8CEE-0AEEFFB22E0B}" destId="{4047DC2F-23BB-4832-84BC-93BC17E41CF8}" srcOrd="0" destOrd="0" presId="urn:microsoft.com/office/officeart/2008/layout/PictureAccentList"/>
    <dgm:cxn modelId="{55DA8C59-973A-403F-8BD2-7DC99CE3BFC8}" type="presOf" srcId="{625319E7-A414-474E-B13C-447E89468A66}" destId="{3EAC0D8A-2698-4CC6-8EE2-0B948B75AA0E}" srcOrd="0" destOrd="0" presId="urn:microsoft.com/office/officeart/2008/layout/PictureAccentList"/>
    <dgm:cxn modelId="{537A6C59-2F9E-4A81-B4FD-2C13E155B909}" type="presOf" srcId="{9C57BB3D-0254-413B-8C3D-5CA644A4B471}" destId="{2A915B60-3759-4557-81EC-51CBD1E72D6A}" srcOrd="0" destOrd="0" presId="urn:microsoft.com/office/officeart/2008/layout/PictureAccentList"/>
    <dgm:cxn modelId="{5A3E2964-4B02-4BA8-9960-89E58172F5A5}" srcId="{9C57BB3D-0254-413B-8C3D-5CA644A4B471}" destId="{625319E7-A414-474E-B13C-447E89468A66}" srcOrd="1" destOrd="0" parTransId="{AB229174-AE3A-4240-859E-655DABEB2F58}" sibTransId="{377F6E90-37F0-4F5F-9F01-0BEA179F26BD}"/>
    <dgm:cxn modelId="{AE5FF6AC-5F2B-4D65-BE1B-218D4050E248}" type="presParOf" srcId="{4047DC2F-23BB-4832-84BC-93BC17E41CF8}" destId="{42150B09-0D31-466D-9F48-CE593EE589CD}" srcOrd="0" destOrd="0" presId="urn:microsoft.com/office/officeart/2008/layout/PictureAccentList"/>
    <dgm:cxn modelId="{532A1D13-8B95-48EE-BC8D-120221CE3A70}" type="presParOf" srcId="{42150B09-0D31-466D-9F48-CE593EE589CD}" destId="{78A6D440-DDD1-4E8F-BD3C-E7E0F9A2B41F}" srcOrd="0" destOrd="0" presId="urn:microsoft.com/office/officeart/2008/layout/PictureAccentList"/>
    <dgm:cxn modelId="{2E75763A-67FB-46A6-A213-3D360F4705D6}" type="presParOf" srcId="{78A6D440-DDD1-4E8F-BD3C-E7E0F9A2B41F}" destId="{2A915B60-3759-4557-81EC-51CBD1E72D6A}" srcOrd="0" destOrd="0" presId="urn:microsoft.com/office/officeart/2008/layout/PictureAccentList"/>
    <dgm:cxn modelId="{3E463E4A-1BD2-493C-BD2E-7644B99F4632}" type="presParOf" srcId="{42150B09-0D31-466D-9F48-CE593EE589CD}" destId="{02D1F3E5-67B3-4227-9AE2-935DD8A00FE2}" srcOrd="1" destOrd="0" presId="urn:microsoft.com/office/officeart/2008/layout/PictureAccentList"/>
    <dgm:cxn modelId="{B5C26B90-B9C5-41C7-A8E8-3A1882CFFEEC}" type="presParOf" srcId="{02D1F3E5-67B3-4227-9AE2-935DD8A00FE2}" destId="{F6EF9E6A-FF6C-46B6-897F-BBE90BAB9B71}" srcOrd="0" destOrd="0" presId="urn:microsoft.com/office/officeart/2008/layout/PictureAccentList"/>
    <dgm:cxn modelId="{73034FBC-A1EA-4D87-B716-5962DB197381}" type="presParOf" srcId="{F6EF9E6A-FF6C-46B6-897F-BBE90BAB9B71}" destId="{FEF1004E-9D3C-41AE-873D-CABE192A4433}" srcOrd="0" destOrd="0" presId="urn:microsoft.com/office/officeart/2008/layout/PictureAccentList"/>
    <dgm:cxn modelId="{7F03D093-FFF1-472A-AC33-3700FD43F7BC}" type="presParOf" srcId="{F6EF9E6A-FF6C-46B6-897F-BBE90BAB9B71}" destId="{FC6490A7-F530-4F65-89ED-34B76184236C}" srcOrd="1" destOrd="0" presId="urn:microsoft.com/office/officeart/2008/layout/PictureAccentList"/>
    <dgm:cxn modelId="{C82BE195-4E5E-45FE-9183-B96BD9038CC7}" type="presParOf" srcId="{02D1F3E5-67B3-4227-9AE2-935DD8A00FE2}" destId="{D6CE2B6C-802F-43E8-9EF6-DFCF693B31C7}" srcOrd="1" destOrd="0" presId="urn:microsoft.com/office/officeart/2008/layout/PictureAccentList"/>
    <dgm:cxn modelId="{06092784-A0A0-4F2F-BF91-DA2F22FEC497}" type="presParOf" srcId="{D6CE2B6C-802F-43E8-9EF6-DFCF693B31C7}" destId="{8D0E2C92-ED96-430B-8303-04E05B0106B2}" srcOrd="0" destOrd="0" presId="urn:microsoft.com/office/officeart/2008/layout/PictureAccentList"/>
    <dgm:cxn modelId="{CCDEE073-B4B3-4496-A0A2-44DBCCA6A8B4}" type="presParOf" srcId="{D6CE2B6C-802F-43E8-9EF6-DFCF693B31C7}" destId="{3EAC0D8A-2698-4CC6-8EE2-0B948B75AA0E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50DFF6-A5F0-4378-A310-EE0E4D7373A8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F39249-6079-4ADB-87A7-7933288CADCA}">
      <dgm:prSet phldrT="[Текст]" custT="1"/>
      <dgm:spPr>
        <a:solidFill>
          <a:schemeClr val="bg2"/>
        </a:solidFill>
        <a:ln>
          <a:solidFill>
            <a:srgbClr val="002060"/>
          </a:solidFill>
        </a:ln>
      </dgm:spPr>
      <dgm:t>
        <a:bodyPr/>
        <a:lstStyle/>
        <a:p>
          <a:pPr marL="45720" indent="0" algn="ctr">
            <a:lnSpc>
              <a:spcPct val="100000"/>
            </a:lnSpc>
            <a:spcAft>
              <a:spcPts val="0"/>
            </a:spcAft>
            <a:buNone/>
          </a:pPr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модули и  методические материалы по </a:t>
          </a:r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формированию </a:t>
          </a:r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финансовой грамотности</a:t>
          </a:r>
          <a:r>
            <a:rPr lang="ru-RU" sz="3000" b="1" i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	</a:t>
          </a:r>
          <a:endParaRPr lang="ru-RU" sz="3000" b="1" i="0" dirty="0">
            <a:solidFill>
              <a:srgbClr val="002060"/>
            </a:solidFill>
          </a:endParaRPr>
        </a:p>
      </dgm:t>
    </dgm:pt>
    <dgm:pt modelId="{D4A34397-AA6E-467C-8DAE-169C8C998A88}" type="parTrans" cxnId="{5B8D8125-D5ED-48E0-A1E7-5F70B61DA90C}">
      <dgm:prSet/>
      <dgm:spPr/>
      <dgm:t>
        <a:bodyPr/>
        <a:lstStyle/>
        <a:p>
          <a:endParaRPr lang="ru-RU"/>
        </a:p>
      </dgm:t>
    </dgm:pt>
    <dgm:pt modelId="{D4D3D64B-FB19-4F6A-A8C6-95B61D466437}" type="sibTrans" cxnId="{5B8D8125-D5ED-48E0-A1E7-5F70B61DA90C}">
      <dgm:prSet/>
      <dgm:spPr/>
      <dgm:t>
        <a:bodyPr/>
        <a:lstStyle/>
        <a:p>
          <a:endParaRPr lang="ru-RU"/>
        </a:p>
      </dgm:t>
    </dgm:pt>
    <dgm:pt modelId="{34086615-08D7-4BCD-A8E7-5D79CC059531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Корректировать дополнительные профессиональные программы в соответствии с потребностями слушателей и современными экономическими условиями</a:t>
          </a:r>
          <a:endParaRPr lang="ru-RU" sz="1600" b="1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F44947-0202-4DE5-B2B2-F51254B9EAD0}" type="parTrans" cxnId="{C0154B44-8222-4E5A-9153-4D47B8E77630}">
      <dgm:prSet/>
      <dgm:spPr/>
      <dgm:t>
        <a:bodyPr/>
        <a:lstStyle/>
        <a:p>
          <a:endParaRPr lang="ru-RU"/>
        </a:p>
      </dgm:t>
    </dgm:pt>
    <dgm:pt modelId="{AFB87070-922E-4C17-8B5E-CD5CEFFEDF58}" type="sibTrans" cxnId="{C0154B44-8222-4E5A-9153-4D47B8E77630}">
      <dgm:prSet/>
      <dgm:spPr/>
      <dgm:t>
        <a:bodyPr/>
        <a:lstStyle/>
        <a:p>
          <a:endParaRPr lang="ru-RU"/>
        </a:p>
      </dgm:t>
    </dgm:pt>
    <dgm:pt modelId="{19F9802C-43EA-4BDE-B6D9-70C7A7720A2C}">
      <dgm:prSet phldrT="[Текст]" custT="1"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Распространить передовой педагогический опыт в формировании </a:t>
          </a:r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финансовой </a:t>
          </a:r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грамотности</a:t>
          </a:r>
          <a:endParaRPr lang="ru-RU" sz="1800" i="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EACD39-C573-4D26-9C94-673F1850AAD4}" type="parTrans" cxnId="{396CEE92-2A2D-4525-B418-67BF0CB022A4}">
      <dgm:prSet/>
      <dgm:spPr/>
      <dgm:t>
        <a:bodyPr/>
        <a:lstStyle/>
        <a:p>
          <a:endParaRPr lang="ru-RU"/>
        </a:p>
      </dgm:t>
    </dgm:pt>
    <dgm:pt modelId="{2EE1CE2F-0427-4478-AFCE-222F43E86A0E}" type="sibTrans" cxnId="{396CEE92-2A2D-4525-B418-67BF0CB022A4}">
      <dgm:prSet/>
      <dgm:spPr/>
      <dgm:t>
        <a:bodyPr/>
        <a:lstStyle/>
        <a:p>
          <a:endParaRPr lang="ru-RU"/>
        </a:p>
      </dgm:t>
    </dgm:pt>
    <dgm:pt modelId="{778F1671-DF66-4CE9-8AE3-2FB179044DBA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Проводить семинары</a:t>
          </a:r>
          <a:r>
            <a: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круглые столы и иные интерактивные формы обучения с привлечением специалистов</a:t>
          </a:r>
          <a:endParaRPr lang="ru-RU" sz="2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0C9674-5744-4C5F-A679-6E4914F2A4F7}" type="parTrans" cxnId="{E72C8C46-DC1E-42F3-BD82-2702112BDB01}">
      <dgm:prSet/>
      <dgm:spPr/>
      <dgm:t>
        <a:bodyPr/>
        <a:lstStyle/>
        <a:p>
          <a:endParaRPr lang="ru-RU"/>
        </a:p>
      </dgm:t>
    </dgm:pt>
    <dgm:pt modelId="{B9C4F2C9-0793-4FA4-B244-B06544440FF0}" type="sibTrans" cxnId="{E72C8C46-DC1E-42F3-BD82-2702112BDB01}">
      <dgm:prSet/>
      <dgm:spPr/>
      <dgm:t>
        <a:bodyPr/>
        <a:lstStyle/>
        <a:p>
          <a:endParaRPr lang="ru-RU"/>
        </a:p>
      </dgm:t>
    </dgm:pt>
    <dgm:pt modelId="{F9A557B0-6077-42F7-A7FA-72F4BB41C31E}" type="pres">
      <dgm:prSet presAssocID="{5B50DFF6-A5F0-4378-A310-EE0E4D7373A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1A98D5-C2F3-48A0-89D8-40371A16F48E}" type="pres">
      <dgm:prSet presAssocID="{D2F39249-6079-4ADB-87A7-7933288CADCA}" presName="node" presStyleLbl="node1" presStyleIdx="0" presStyleCnt="4" custScaleX="109824" custLinFactX="5480" custLinFactNeighborX="100000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6E68A8-3DC4-42EA-BA58-CB564BCDBA46}" type="pres">
      <dgm:prSet presAssocID="{D4D3D64B-FB19-4F6A-A8C6-95B61D466437}" presName="sibTrans" presStyleCnt="0"/>
      <dgm:spPr/>
    </dgm:pt>
    <dgm:pt modelId="{39A7693C-C380-48A5-905E-55434F6BD7BF}" type="pres">
      <dgm:prSet presAssocID="{34086615-08D7-4BCD-A8E7-5D79CC059531}" presName="node" presStyleLbl="node1" presStyleIdx="1" presStyleCnt="4" custScaleX="123282" custLinFactNeighborX="87824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1472E5-A417-4A08-BEEE-DE823B191A04}" type="pres">
      <dgm:prSet presAssocID="{AFB87070-922E-4C17-8B5E-CD5CEFFEDF58}" presName="sibTrans" presStyleCnt="0"/>
      <dgm:spPr/>
    </dgm:pt>
    <dgm:pt modelId="{A048D66B-FE3B-4109-907E-C28CD3F204AD}" type="pres">
      <dgm:prSet presAssocID="{19F9802C-43EA-4BDE-B6D9-70C7A7720A2C}" presName="node" presStyleLbl="node1" presStyleIdx="2" presStyleCnt="4" custScaleX="103784" custLinFactNeighborX="-37786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EB6426-7C6F-4B97-BEA3-64BB65C5C8A2}" type="pres">
      <dgm:prSet presAssocID="{2EE1CE2F-0427-4478-AFCE-222F43E86A0E}" presName="sibTrans" presStyleCnt="0"/>
      <dgm:spPr/>
    </dgm:pt>
    <dgm:pt modelId="{BB98DD03-4989-47F0-BD49-794774E3736D}" type="pres">
      <dgm:prSet presAssocID="{778F1671-DF66-4CE9-8AE3-2FB179044DBA}" presName="node" presStyleLbl="node1" presStyleIdx="3" presStyleCnt="4" custLinFactX="-1394" custLinFactNeighborX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EC9499-9B07-41F4-A743-60499E8BDB69}" type="presOf" srcId="{19F9802C-43EA-4BDE-B6D9-70C7A7720A2C}" destId="{A048D66B-FE3B-4109-907E-C28CD3F204AD}" srcOrd="0" destOrd="0" presId="urn:microsoft.com/office/officeart/2005/8/layout/hList6"/>
    <dgm:cxn modelId="{5B8D8125-D5ED-48E0-A1E7-5F70B61DA90C}" srcId="{5B50DFF6-A5F0-4378-A310-EE0E4D7373A8}" destId="{D2F39249-6079-4ADB-87A7-7933288CADCA}" srcOrd="0" destOrd="0" parTransId="{D4A34397-AA6E-467C-8DAE-169C8C998A88}" sibTransId="{D4D3D64B-FB19-4F6A-A8C6-95B61D466437}"/>
    <dgm:cxn modelId="{09745639-AD04-492E-8329-88977A77B464}" type="presOf" srcId="{34086615-08D7-4BCD-A8E7-5D79CC059531}" destId="{39A7693C-C380-48A5-905E-55434F6BD7BF}" srcOrd="0" destOrd="0" presId="urn:microsoft.com/office/officeart/2005/8/layout/hList6"/>
    <dgm:cxn modelId="{D98902CB-ECF5-4F67-9F96-FDC21EC99527}" type="presOf" srcId="{5B50DFF6-A5F0-4378-A310-EE0E4D7373A8}" destId="{F9A557B0-6077-42F7-A7FA-72F4BB41C31E}" srcOrd="0" destOrd="0" presId="urn:microsoft.com/office/officeart/2005/8/layout/hList6"/>
    <dgm:cxn modelId="{396CEE92-2A2D-4525-B418-67BF0CB022A4}" srcId="{5B50DFF6-A5F0-4378-A310-EE0E4D7373A8}" destId="{19F9802C-43EA-4BDE-B6D9-70C7A7720A2C}" srcOrd="2" destOrd="0" parTransId="{D0EACD39-C573-4D26-9C94-673F1850AAD4}" sibTransId="{2EE1CE2F-0427-4478-AFCE-222F43E86A0E}"/>
    <dgm:cxn modelId="{8EE71885-9A70-495E-936C-308CFFEC1780}" type="presOf" srcId="{D2F39249-6079-4ADB-87A7-7933288CADCA}" destId="{D61A98D5-C2F3-48A0-89D8-40371A16F48E}" srcOrd="0" destOrd="0" presId="urn:microsoft.com/office/officeart/2005/8/layout/hList6"/>
    <dgm:cxn modelId="{E72C8C46-DC1E-42F3-BD82-2702112BDB01}" srcId="{5B50DFF6-A5F0-4378-A310-EE0E4D7373A8}" destId="{778F1671-DF66-4CE9-8AE3-2FB179044DBA}" srcOrd="3" destOrd="0" parTransId="{CE0C9674-5744-4C5F-A679-6E4914F2A4F7}" sibTransId="{B9C4F2C9-0793-4FA4-B244-B06544440FF0}"/>
    <dgm:cxn modelId="{F42A2C8D-9DCB-4486-A3D3-921130262886}" type="presOf" srcId="{778F1671-DF66-4CE9-8AE3-2FB179044DBA}" destId="{BB98DD03-4989-47F0-BD49-794774E3736D}" srcOrd="0" destOrd="0" presId="urn:microsoft.com/office/officeart/2005/8/layout/hList6"/>
    <dgm:cxn modelId="{C0154B44-8222-4E5A-9153-4D47B8E77630}" srcId="{5B50DFF6-A5F0-4378-A310-EE0E4D7373A8}" destId="{34086615-08D7-4BCD-A8E7-5D79CC059531}" srcOrd="1" destOrd="0" parTransId="{2FF44947-0202-4DE5-B2B2-F51254B9EAD0}" sibTransId="{AFB87070-922E-4C17-8B5E-CD5CEFFEDF58}"/>
    <dgm:cxn modelId="{BACE5AB0-A107-4F74-BEEC-E121D264FC66}" type="presParOf" srcId="{F9A557B0-6077-42F7-A7FA-72F4BB41C31E}" destId="{D61A98D5-C2F3-48A0-89D8-40371A16F48E}" srcOrd="0" destOrd="0" presId="urn:microsoft.com/office/officeart/2005/8/layout/hList6"/>
    <dgm:cxn modelId="{CC7FE851-2D9D-404D-85C9-E2DAA045B937}" type="presParOf" srcId="{F9A557B0-6077-42F7-A7FA-72F4BB41C31E}" destId="{986E68A8-3DC4-42EA-BA58-CB564BCDBA46}" srcOrd="1" destOrd="0" presId="urn:microsoft.com/office/officeart/2005/8/layout/hList6"/>
    <dgm:cxn modelId="{F4A55E8E-192D-410B-99BE-EF44A429CF6C}" type="presParOf" srcId="{F9A557B0-6077-42F7-A7FA-72F4BB41C31E}" destId="{39A7693C-C380-48A5-905E-55434F6BD7BF}" srcOrd="2" destOrd="0" presId="urn:microsoft.com/office/officeart/2005/8/layout/hList6"/>
    <dgm:cxn modelId="{11896906-4864-451F-A8B6-A19464747FED}" type="presParOf" srcId="{F9A557B0-6077-42F7-A7FA-72F4BB41C31E}" destId="{431472E5-A417-4A08-BEEE-DE823B191A04}" srcOrd="3" destOrd="0" presId="urn:microsoft.com/office/officeart/2005/8/layout/hList6"/>
    <dgm:cxn modelId="{7E051F58-D6A5-420E-B837-3789093E7F2C}" type="presParOf" srcId="{F9A557B0-6077-42F7-A7FA-72F4BB41C31E}" destId="{A048D66B-FE3B-4109-907E-C28CD3F204AD}" srcOrd="4" destOrd="0" presId="urn:microsoft.com/office/officeart/2005/8/layout/hList6"/>
    <dgm:cxn modelId="{1667CBE0-E59E-40CA-BB59-E1F05617905E}" type="presParOf" srcId="{F9A557B0-6077-42F7-A7FA-72F4BB41C31E}" destId="{21EB6426-7C6F-4B97-BEA3-64BB65C5C8A2}" srcOrd="5" destOrd="0" presId="urn:microsoft.com/office/officeart/2005/8/layout/hList6"/>
    <dgm:cxn modelId="{E9AD1D93-CF0D-4A4F-A210-0E1142D80619}" type="presParOf" srcId="{F9A557B0-6077-42F7-A7FA-72F4BB41C31E}" destId="{BB98DD03-4989-47F0-BD49-794774E3736D}" srcOrd="6" destOrd="0" presId="urn:microsoft.com/office/officeart/2005/8/layout/hList6"/>
  </dgm:cxnLst>
  <dgm:bg>
    <a:solidFill>
      <a:schemeClr val="accent4">
        <a:lumMod val="40000"/>
        <a:lumOff val="60000"/>
        <a:alpha val="28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915B60-3759-4557-81EC-51CBD1E72D6A}">
      <dsp:nvSpPr>
        <dsp:cNvPr id="0" name=""/>
        <dsp:cNvSpPr/>
      </dsp:nvSpPr>
      <dsp:spPr>
        <a:xfrm>
          <a:off x="0" y="221789"/>
          <a:ext cx="8678488" cy="813196"/>
        </a:xfrm>
        <a:prstGeom prst="roundRect">
          <a:avLst>
            <a:gd name="adj" fmla="val 10000"/>
          </a:avLst>
        </a:prstGeom>
        <a:solidFill>
          <a:srgbClr val="7030A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Цели организации повышения квалификации по </a:t>
          </a:r>
          <a:r>
            <a:rPr lang="ru-RU" sz="2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финансовой грамотности </a:t>
          </a:r>
          <a:r>
            <a:rPr lang="ru-RU" sz="2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педагогических работников </a:t>
          </a:r>
          <a:endParaRPr lang="ru-RU" sz="2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818" y="245607"/>
        <a:ext cx="8630852" cy="765560"/>
      </dsp:txXfrm>
    </dsp:sp>
    <dsp:sp modelId="{FEF1004E-9D3C-41AE-873D-CABE192A4433}">
      <dsp:nvSpPr>
        <dsp:cNvPr id="0" name=""/>
        <dsp:cNvSpPr/>
      </dsp:nvSpPr>
      <dsp:spPr>
        <a:xfrm>
          <a:off x="0" y="2310017"/>
          <a:ext cx="1668779" cy="1109338"/>
        </a:xfrm>
        <a:prstGeom prst="notchedRightArrow">
          <a:avLst/>
        </a:prstGeom>
        <a:solidFill>
          <a:schemeClr val="accent2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6490A7-F530-4F65-89ED-34B76184236C}">
      <dsp:nvSpPr>
        <dsp:cNvPr id="0" name=""/>
        <dsp:cNvSpPr/>
      </dsp:nvSpPr>
      <dsp:spPr>
        <a:xfrm>
          <a:off x="1708171" y="1877969"/>
          <a:ext cx="6909581" cy="194873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</a:t>
          </a: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финансовой культуры педагогических работников и государственных </a:t>
          </a: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служащих</a:t>
          </a:r>
          <a:endParaRPr lang="ru-RU" sz="2400" kern="1200" dirty="0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03317" y="1973115"/>
        <a:ext cx="6719289" cy="1758442"/>
      </dsp:txXfrm>
    </dsp:sp>
    <dsp:sp modelId="{8D0E2C92-ED96-430B-8303-04E05B0106B2}">
      <dsp:nvSpPr>
        <dsp:cNvPr id="0" name=""/>
        <dsp:cNvSpPr/>
      </dsp:nvSpPr>
      <dsp:spPr>
        <a:xfrm>
          <a:off x="0" y="4398253"/>
          <a:ext cx="1668779" cy="1141178"/>
        </a:xfrm>
        <a:prstGeom prst="notchedRightArrow">
          <a:avLst/>
        </a:prstGeom>
        <a:solidFill>
          <a:schemeClr val="accent2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AC0D8A-2698-4CC6-8EE2-0B948B75AA0E}">
      <dsp:nvSpPr>
        <dsp:cNvPr id="0" name=""/>
        <dsp:cNvSpPr/>
      </dsp:nvSpPr>
      <dsp:spPr>
        <a:xfrm>
          <a:off x="1757436" y="4108477"/>
          <a:ext cx="6909581" cy="185907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Развитие профессиональных и социокультурных компетенций, практических навыков, активной гражданской позиции и социальной ответственности слушателей ГАУ ДПО РБ «БРИОП»</a:t>
          </a:r>
          <a:endParaRPr lang="ru-RU" sz="2400" b="0" kern="1200" dirty="0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8205" y="4199246"/>
        <a:ext cx="6728043" cy="16775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A98D5-C2F3-48A0-89D8-40371A16F48E}">
      <dsp:nvSpPr>
        <dsp:cNvPr id="0" name=""/>
        <dsp:cNvSpPr/>
      </dsp:nvSpPr>
      <dsp:spPr>
        <a:xfrm rot="16200000">
          <a:off x="-1187838" y="1447215"/>
          <a:ext cx="5062449" cy="2168018"/>
        </a:xfrm>
        <a:prstGeom prst="flowChartManualOperation">
          <a:avLst/>
        </a:prstGeom>
        <a:solidFill>
          <a:schemeClr val="bg2"/>
        </a:solidFill>
        <a:ln w="425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4572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модули и  методические материалы по </a:t>
          </a:r>
          <a:r>
            <a:rPr lang="ru-RU" sz="1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формированию </a:t>
          </a:r>
          <a:r>
            <a:rPr lang="ru-RU" sz="1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финансовой грамотности</a:t>
          </a:r>
          <a:r>
            <a:rPr lang="ru-RU" sz="3000" b="1" i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	</a:t>
          </a:r>
          <a:endParaRPr lang="ru-RU" sz="3000" b="1" i="0" kern="1200" dirty="0">
            <a:solidFill>
              <a:srgbClr val="002060"/>
            </a:solidFill>
          </a:endParaRPr>
        </a:p>
      </dsp:txBody>
      <dsp:txXfrm rot="5400000">
        <a:off x="259377" y="1012490"/>
        <a:ext cx="2168018" cy="3037469"/>
      </dsp:txXfrm>
    </dsp:sp>
    <dsp:sp modelId="{39A7693C-C380-48A5-905E-55434F6BD7BF}">
      <dsp:nvSpPr>
        <dsp:cNvPr id="0" name=""/>
        <dsp:cNvSpPr/>
      </dsp:nvSpPr>
      <dsp:spPr>
        <a:xfrm rot="16200000">
          <a:off x="1134864" y="1314379"/>
          <a:ext cx="5062449" cy="2433690"/>
        </a:xfrm>
        <a:prstGeom prst="flowChartManualOperation">
          <a:avLst/>
        </a:prstGeom>
        <a:solidFill>
          <a:schemeClr val="bg2">
            <a:lumMod val="9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Корректировать дополнительные профессиональные программы в соответствии с потребностями слушателей и современными экономическими условиями</a:t>
          </a:r>
          <a:endParaRPr lang="ru-RU" sz="1600" b="1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2449243" y="1012490"/>
        <a:ext cx="2433690" cy="3037469"/>
      </dsp:txXfrm>
    </dsp:sp>
    <dsp:sp modelId="{A048D66B-FE3B-4109-907E-C28CD3F204AD}">
      <dsp:nvSpPr>
        <dsp:cNvPr id="0" name=""/>
        <dsp:cNvSpPr/>
      </dsp:nvSpPr>
      <dsp:spPr>
        <a:xfrm rot="16200000">
          <a:off x="3338184" y="1506832"/>
          <a:ext cx="5062449" cy="2048783"/>
        </a:xfrm>
        <a:prstGeom prst="flowChartManualOperation">
          <a:avLst/>
        </a:prstGeom>
        <a:solidFill>
          <a:schemeClr val="tx2">
            <a:lumMod val="25000"/>
            <a:lumOff val="75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Распространить передовой педагогический опыт в формировании </a:t>
          </a:r>
          <a:r>
            <a:rPr lang="ru-RU" sz="1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финансовой </a:t>
          </a:r>
          <a:r>
            <a:rPr lang="ru-RU" sz="1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грамотности</a:t>
          </a:r>
          <a:endParaRPr lang="ru-RU" sz="1800" i="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4845017" y="1012489"/>
        <a:ext cx="2048783" cy="3037469"/>
      </dsp:txXfrm>
    </dsp:sp>
    <dsp:sp modelId="{BB98DD03-4989-47F0-BD49-794774E3736D}">
      <dsp:nvSpPr>
        <dsp:cNvPr id="0" name=""/>
        <dsp:cNvSpPr/>
      </dsp:nvSpPr>
      <dsp:spPr>
        <a:xfrm rot="16200000">
          <a:off x="5378043" y="1544182"/>
          <a:ext cx="5062449" cy="1974084"/>
        </a:xfrm>
        <a:prstGeom prst="flowChartManualOperation">
          <a:avLst/>
        </a:prstGeom>
        <a:solidFill>
          <a:schemeClr val="accent2">
            <a:lumMod val="20000"/>
            <a:lumOff val="8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Проводить семинары</a:t>
          </a:r>
          <a:r>
            <a:rPr lang="ru-RU" sz="20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круглые столы и иные интерактивные формы обучения с привлечением специалистов</a:t>
          </a:r>
          <a:endParaRPr lang="ru-RU" sz="20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6922225" y="1012490"/>
        <a:ext cx="1974084" cy="30374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4CD0D-2F9B-4089-8922-7760BA25EC07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67158-990A-429E-899E-7F9A8F1CEC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4CD0D-2F9B-4089-8922-7760BA25EC07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67158-990A-429E-899E-7F9A8F1CEC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4CD0D-2F9B-4089-8922-7760BA25EC07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67158-990A-429E-899E-7F9A8F1CEC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4CD0D-2F9B-4089-8922-7760BA25EC07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67158-990A-429E-899E-7F9A8F1CEC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4CD0D-2F9B-4089-8922-7760BA25EC07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67158-990A-429E-899E-7F9A8F1CEC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4CD0D-2F9B-4089-8922-7760BA25EC07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67158-990A-429E-899E-7F9A8F1CEC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4CD0D-2F9B-4089-8922-7760BA25EC07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67158-990A-429E-899E-7F9A8F1CEC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4CD0D-2F9B-4089-8922-7760BA25EC07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67158-990A-429E-899E-7F9A8F1CEC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4CD0D-2F9B-4089-8922-7760BA25EC07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67158-990A-429E-899E-7F9A8F1CEC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4CD0D-2F9B-4089-8922-7760BA25EC07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67158-990A-429E-899E-7F9A8F1CEC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4CD0D-2F9B-4089-8922-7760BA25EC07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67158-990A-429E-899E-7F9A8F1CECD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AD4CD0D-2F9B-4089-8922-7760BA25EC07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9967158-990A-429E-899E-7F9A8F1CECD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Организация повышения квалификации педагогических работников по направлению «Финансовая грамотность» 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Алексеева Н.Н., к.п.н., зав. кафедрой КРОС</a:t>
            </a:r>
          </a:p>
          <a:p>
            <a:r>
              <a:rPr lang="ru-RU" dirty="0" smtClean="0"/>
              <a:t>Башкуева У.В., к.э.н., ст. преподаватель </a:t>
            </a:r>
            <a:r>
              <a:rPr lang="ru-RU" dirty="0" err="1" smtClean="0"/>
              <a:t>КЭПиГУ</a:t>
            </a:r>
            <a:endParaRPr lang="ru-RU" dirty="0"/>
          </a:p>
          <a:p>
            <a:r>
              <a:rPr lang="ru-RU" dirty="0" smtClean="0"/>
              <a:t>ГАУ ДПО РБ «БРИОП»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642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424936" cy="5472608"/>
          </a:xfrm>
        </p:spPr>
        <p:txBody>
          <a:bodyPr>
            <a:normAutofit fontScale="92500" lnSpcReduction="20000"/>
          </a:bodyPr>
          <a:lstStyle/>
          <a:p>
            <a:pPr indent="0" algn="just">
              <a:buNone/>
            </a:pPr>
            <a:r>
              <a:rPr lang="en-US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4. </a:t>
            </a:r>
            <a:r>
              <a:rPr lang="ru-RU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Реализация </a:t>
            </a:r>
            <a:r>
              <a:rPr lang="ru-RU" dirty="0">
                <a:solidFill>
                  <a:srgbClr val="002060"/>
                </a:solidFill>
                <a:cs typeface="Times New Roman" panose="02020603050405020304" pitchFamily="18" charset="0"/>
              </a:rPr>
              <a:t>концепции развития математического образования в части формирования основ финансовой </a:t>
            </a:r>
            <a:r>
              <a:rPr lang="ru-RU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грамотности:</a:t>
            </a:r>
          </a:p>
          <a:p>
            <a:pPr marL="722376" indent="-45720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проведение семинаров;</a:t>
            </a:r>
          </a:p>
          <a:p>
            <a:pPr marL="722376" indent="-45720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подготовлен к публикации сборник экономических задач;</a:t>
            </a:r>
          </a:p>
          <a:p>
            <a:pPr marL="722376" indent="-457200" algn="just">
              <a:buFontTx/>
              <a:buChar char="-"/>
            </a:pPr>
            <a:r>
              <a:rPr lang="ru-RU" dirty="0">
                <a:solidFill>
                  <a:srgbClr val="002060"/>
                </a:solidFill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рганизация методических экспедиций по МО РБ;</a:t>
            </a:r>
          </a:p>
          <a:p>
            <a:pPr marL="722376" indent="-45720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организация игры «Быстрый счет»;</a:t>
            </a:r>
          </a:p>
          <a:p>
            <a:pPr marL="722376" indent="-457200" algn="just">
              <a:buFontTx/>
              <a:buChar char="-"/>
            </a:pPr>
            <a:r>
              <a:rPr lang="ru-RU" dirty="0">
                <a:solidFill>
                  <a:srgbClr val="002060"/>
                </a:solidFill>
                <a:cs typeface="Times New Roman" panose="02020603050405020304" pitchFamily="18" charset="0"/>
              </a:rPr>
              <a:t>и</a:t>
            </a:r>
            <a:r>
              <a:rPr lang="ru-RU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спользование заданий по финансовой грамотности в дистанционной олимпиаде по математике;</a:t>
            </a:r>
          </a:p>
          <a:p>
            <a:pPr marL="722376" indent="-457200" algn="just">
              <a:buFontTx/>
              <a:buChar char="-"/>
            </a:pPr>
            <a:r>
              <a:rPr lang="ru-RU" dirty="0">
                <a:solidFill>
                  <a:srgbClr val="002060"/>
                </a:solidFill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роведение </a:t>
            </a:r>
            <a:r>
              <a:rPr lang="en-US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I</a:t>
            </a:r>
            <a:r>
              <a:rPr lang="ru-RU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Республиканского конкурса учителей математики «Моя родина в цифрах и задачах</a:t>
            </a:r>
          </a:p>
          <a:p>
            <a:pPr marL="722376" indent="-457200" algn="just">
              <a:buFontTx/>
              <a:buChar char="-"/>
            </a:pPr>
            <a:endParaRPr lang="ru-RU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274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01528" cy="52749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5. Проведение </a:t>
            </a:r>
            <a:r>
              <a:rPr lang="ru-RU" dirty="0">
                <a:solidFill>
                  <a:srgbClr val="002060"/>
                </a:solidFill>
                <a:cs typeface="Times New Roman" panose="02020603050405020304" pitchFamily="18" charset="0"/>
              </a:rPr>
              <a:t>совместных мероприятий </a:t>
            </a:r>
            <a:r>
              <a:rPr lang="ru-RU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Института: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Участие в С</a:t>
            </a:r>
            <a:r>
              <a:rPr lang="ru-RU" dirty="0" smtClean="0">
                <a:solidFill>
                  <a:srgbClr val="002060"/>
                </a:solidFill>
              </a:rPr>
              <a:t>еминаре, проводимом УФНС России по РБ </a:t>
            </a:r>
            <a:r>
              <a:rPr lang="ru-RU" dirty="0">
                <a:solidFill>
                  <a:srgbClr val="002060"/>
                </a:solidFill>
              </a:rPr>
              <a:t>«Формирование налоговой грамотности у подрастающего поколения Республики Бурятия</a:t>
            </a:r>
            <a:r>
              <a:rPr lang="ru-RU" dirty="0" smtClean="0">
                <a:solidFill>
                  <a:srgbClr val="002060"/>
                </a:solidFill>
              </a:rPr>
              <a:t>», 20 апреля 2017 г.;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Проведение круглого стола совместно с </a:t>
            </a:r>
            <a:r>
              <a:rPr lang="ru-RU" dirty="0" err="1" smtClean="0">
                <a:solidFill>
                  <a:srgbClr val="002060"/>
                </a:solidFill>
              </a:rPr>
              <a:t>МОиН</a:t>
            </a:r>
            <a:r>
              <a:rPr lang="ru-RU" dirty="0" smtClean="0">
                <a:solidFill>
                  <a:srgbClr val="002060"/>
                </a:solidFill>
              </a:rPr>
              <a:t> РБ (27 сентября 2017 г.);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Оказание консультационной и методической  поддержки образовательных организации по вопросам повышения финансовой грамотности;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Участие в </a:t>
            </a:r>
            <a:r>
              <a:rPr lang="ru-RU" dirty="0" err="1" smtClean="0">
                <a:solidFill>
                  <a:srgbClr val="002060"/>
                </a:solidFill>
              </a:rPr>
              <a:t>вебинарах</a:t>
            </a:r>
            <a:r>
              <a:rPr lang="ru-RU" dirty="0" smtClean="0">
                <a:solidFill>
                  <a:srgbClr val="002060"/>
                </a:solidFill>
              </a:rPr>
              <a:t>, посвященных вопросам повышения финансовой грамотности населения, проводимых для </a:t>
            </a:r>
            <a:r>
              <a:rPr lang="ru-RU" dirty="0" err="1" smtClean="0">
                <a:solidFill>
                  <a:srgbClr val="002060"/>
                </a:solidFill>
              </a:rPr>
              <a:t>тьюторов</a:t>
            </a:r>
            <a:r>
              <a:rPr lang="ru-RU" dirty="0" smtClean="0">
                <a:solidFill>
                  <a:srgbClr val="002060"/>
                </a:solidFill>
              </a:rPr>
              <a:t> финансового просвещения.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483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9552" y="548680"/>
            <a:ext cx="8064896" cy="936105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27000" h="127000" prst="angle"/>
            <a:bevelB w="190500" h="1905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грамотность </a:t>
            </a:r>
            <a:endParaRPr lang="ru-RU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в условиях реализации ФГОС 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62448" y="1916832"/>
            <a:ext cx="8172399" cy="3618728"/>
          </a:xfrm>
          <a:prstGeom prst="round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 w="127000" h="127000" prst="divot"/>
            <a:bevelB w="190500" h="1905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предполагает формирование нормативно-правовых основ, основных теоретических знаний и технологии обучения основам финансовой грамотности,  так как педагогические работники являются важным связующим звеном во взаимодействии государства и обучающихся. </a:t>
            </a:r>
            <a:endParaRPr lang="ru-RU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21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683568" y="1124744"/>
            <a:ext cx="4391371" cy="456681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общего и </a:t>
            </a:r>
            <a:endParaRPr lang="ru-RU" sz="3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</a:t>
            </a:r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образования в 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РБ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занято</a:t>
            </a: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5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16 000 </a:t>
            </a:r>
            <a:endParaRPr lang="en-US" sz="5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5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  <a:endParaRPr lang="ru-RU" sz="5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4597840" y="1076336"/>
            <a:ext cx="4546160" cy="431491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 дополнительного профессионального </a:t>
            </a:r>
            <a:endParaRPr lang="ru-RU" sz="3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бразования</a:t>
            </a:r>
            <a:endParaRPr lang="en-US" sz="3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получают образовательные услуги</a:t>
            </a:r>
            <a:endParaRPr lang="en-US" sz="3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5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5366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5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5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год</a:t>
            </a:r>
            <a:r>
              <a:rPr lang="ru-RU" sz="5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88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6415" y="29156"/>
            <a:ext cx="69078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Показатели мониторинга системы 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 РБ в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842150"/>
              </p:ext>
            </p:extLst>
          </p:nvPr>
        </p:nvGraphicFramePr>
        <p:xfrm>
          <a:off x="683568" y="980728"/>
          <a:ext cx="8064897" cy="5537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33125"/>
                <a:gridCol w="1436937"/>
                <a:gridCol w="1394835"/>
              </a:tblGrid>
              <a:tr h="641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endParaRPr lang="ru-RU" sz="2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70C0"/>
                    </a:solidFill>
                  </a:tcPr>
                </a:tc>
              </a:tr>
              <a:tr h="9585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обучающихся по дополнительным профессиональным программам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7 650</a:t>
                      </a:r>
                      <a:endParaRPr lang="ru-RU" sz="24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</a:tr>
              <a:tr h="19232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численности работников образовательных организаций, получивших дополнительное профессиональное образование, в общей численности работников образовательных организаций.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47,5</a:t>
                      </a:r>
                      <a:endParaRPr lang="ru-RU" sz="24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</a:tr>
              <a:tr h="15975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лиц, получивших дополнительное профессиональное образование с использованием дистанционных образовательных технологий</a:t>
                      </a:r>
                      <a:endParaRPr lang="ru-RU" sz="2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  <a:endParaRPr lang="ru-RU" sz="24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</a:t>
                      </a:r>
                      <a:endParaRPr lang="ru-RU" sz="24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907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9619010"/>
              </p:ext>
            </p:extLst>
          </p:nvPr>
        </p:nvGraphicFramePr>
        <p:xfrm>
          <a:off x="199506" y="182880"/>
          <a:ext cx="8678488" cy="6675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081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211975" y="2"/>
            <a:ext cx="8753302" cy="179554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организации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квалификации по налоговой г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рамотности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работников: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2392405303"/>
              </p:ext>
            </p:extLst>
          </p:nvPr>
        </p:nvGraphicFramePr>
        <p:xfrm>
          <a:off x="68974" y="1795551"/>
          <a:ext cx="9075026" cy="5062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669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1314" y="404664"/>
            <a:ext cx="7992686" cy="1440160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 по формированию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финансовой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грамотности среди педагогических работников образовательных организаций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РБ: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28800"/>
            <a:ext cx="7776864" cy="381642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Повышение квалификации ППС </a:t>
            </a:r>
            <a:r>
              <a:rPr lang="ru-RU" sz="24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Института «Повышение финансовой грамотности обучающихся на основе системно-</a:t>
            </a:r>
            <a:r>
              <a:rPr lang="ru-RU" sz="24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деятельностного</a:t>
            </a:r>
            <a:r>
              <a:rPr lang="ru-RU" sz="24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подхода с учетом ФГОС» в ФГАОУ ДПО «Академия повышения квалификации и профессиональной переподготовки работников </a:t>
            </a:r>
            <a:r>
              <a:rPr lang="ru-RU" sz="24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образования</a:t>
            </a:r>
            <a:r>
              <a:rPr lang="ru-RU" sz="24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», г. </a:t>
            </a:r>
            <a:r>
              <a:rPr lang="ru-RU" sz="24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Москва</a:t>
            </a:r>
            <a:r>
              <a:rPr lang="ru-RU" sz="24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ru-RU" sz="2400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94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вопросов по финансовой грамотности в программы профессиональной переподготовки для руководителей образовательных организаций 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госслужащих:</a:t>
            </a:r>
          </a:p>
          <a:p>
            <a:pPr marL="0" indent="4500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КПП «Государственное и муниципальное управление»;</a:t>
            </a:r>
          </a:p>
          <a:p>
            <a:pPr marL="0" indent="4500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КПП «Менеджмент в образовании»;</a:t>
            </a:r>
          </a:p>
          <a:p>
            <a:pPr marL="0" indent="4500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КПП «Управление персоналом».</a:t>
            </a:r>
          </a:p>
          <a:p>
            <a:pPr marL="0" indent="4500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КПК «Основы финансовой грамотности обучающихся в образовательных организациях, объемом 16 часов</a:t>
            </a:r>
          </a:p>
          <a:p>
            <a:pPr marL="0" indent="4500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КПК «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«Формирование финансовой грамотности обучающихся в образовательных организациях», объемом 36 часов</a:t>
            </a:r>
          </a:p>
          <a:p>
            <a:pPr marL="0" indent="4500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49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20688"/>
            <a:ext cx="81369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3. </a:t>
            </a:r>
            <a:r>
              <a:rPr lang="ru-RU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Разработка и включение модуля «Финансовая грамотность: основные понятия и компоненты» в содержание программ курсов повышения квалификации для разных категорий слушателей;</a:t>
            </a:r>
          </a:p>
        </p:txBody>
      </p:sp>
    </p:spTree>
    <p:extLst>
      <p:ext uri="{BB962C8B-B14F-4D97-AF65-F5344CB8AC3E}">
        <p14:creationId xmlns:p14="http://schemas.microsoft.com/office/powerpoint/2010/main" val="388163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570</TotalTime>
  <Words>507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Организация повышения квалификации педагогических работников по направлению «Финансовая грамотность»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Мероприятия Института по формированию финансовой грамотности среди педагогических работников образовательных организаций РБ: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повышения квалификации педагогических работников по направлению «Финансовая грамотность» в ГАУ ДПО РБ «БРИОП»</dc:title>
  <dc:creator>Юзер</dc:creator>
  <cp:lastModifiedBy>Юзер</cp:lastModifiedBy>
  <cp:revision>11</cp:revision>
  <dcterms:created xsi:type="dcterms:W3CDTF">2017-09-26T02:15:55Z</dcterms:created>
  <dcterms:modified xsi:type="dcterms:W3CDTF">2017-09-26T11:46:37Z</dcterms:modified>
</cp:coreProperties>
</file>