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78" r:id="rId4"/>
    <p:sldId id="276" r:id="rId5"/>
    <p:sldId id="262" r:id="rId6"/>
    <p:sldId id="275" r:id="rId7"/>
    <p:sldId id="263" r:id="rId8"/>
    <p:sldId id="277" r:id="rId9"/>
    <p:sldId id="279" r:id="rId10"/>
    <p:sldId id="266" r:id="rId11"/>
    <p:sldId id="280" r:id="rId12"/>
    <p:sldId id="267" r:id="rId1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3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DD7C-F80D-4FD7-B6E1-28FCDE1FA816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D0CD-443D-4E7C-9D6C-8BE13D78F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220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DD7C-F80D-4FD7-B6E1-28FCDE1FA816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D0CD-443D-4E7C-9D6C-8BE13D78F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26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DD7C-F80D-4FD7-B6E1-28FCDE1FA816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D0CD-443D-4E7C-9D6C-8BE13D78F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5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DD7C-F80D-4FD7-B6E1-28FCDE1FA816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D0CD-443D-4E7C-9D6C-8BE13D78F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494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DD7C-F80D-4FD7-B6E1-28FCDE1FA816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D0CD-443D-4E7C-9D6C-8BE13D78F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04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DD7C-F80D-4FD7-B6E1-28FCDE1FA816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D0CD-443D-4E7C-9D6C-8BE13D78F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565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DD7C-F80D-4FD7-B6E1-28FCDE1FA816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D0CD-443D-4E7C-9D6C-8BE13D78F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679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DD7C-F80D-4FD7-B6E1-28FCDE1FA816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D0CD-443D-4E7C-9D6C-8BE13D78F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681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DD7C-F80D-4FD7-B6E1-28FCDE1FA816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D0CD-443D-4E7C-9D6C-8BE13D78F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198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DD7C-F80D-4FD7-B6E1-28FCDE1FA816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D0CD-443D-4E7C-9D6C-8BE13D78F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63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DD7C-F80D-4FD7-B6E1-28FCDE1FA816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D0CD-443D-4E7C-9D6C-8BE13D78F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95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3DD7C-F80D-4FD7-B6E1-28FCDE1FA816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2D0CD-443D-4E7C-9D6C-8BE13D78F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763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iop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my.briop.ru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my.briop.ru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052736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организационно-технического сопровождения процедур аттестации и деятельности экспертных групп в новом 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году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48064" y="5013176"/>
            <a:ext cx="3707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О.О. Будаева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едущий специалист ОАиРПК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291051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ГАУ ДПО РБ «Бурятский республиканский институт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       образовательной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политики»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-8815" y="0"/>
            <a:ext cx="2132543" cy="1484784"/>
            <a:chOff x="421506" y="519831"/>
            <a:chExt cx="2458813" cy="241794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21506" y="519831"/>
              <a:ext cx="2458813" cy="2417947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421506" y="519831"/>
              <a:ext cx="2458813" cy="24179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6681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88253"/>
            <a:ext cx="7920880" cy="6569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итогам оценивания высчитывается среднее значение баллов индивидуальных оценок экспертов. На основании среднего значения баллов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набранных в ходе экспертизы педагогическим работником,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дается оценка о соответствии (несоответствии) уровня квалификации требованиям, предъявляемым к первой (высшей) квалификационной категории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редседатель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экспертной группы готовит экспертное заключение о результатах экспертизы документов и посещенных мероприятий.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Подготовленные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экспертные заключения председатели экспертных групп представляют на заседании Аттестационной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Комиссии, затем сдают их в ОАиРПК для формирования аттестационных дел.</a:t>
            </a:r>
          </a:p>
          <a:p>
            <a:pPr>
              <a:lnSpc>
                <a:spcPct val="107000"/>
              </a:lnSpc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экспертной группы имеет рекомендательный характер. Окончательное решение по аттестационному делу принимает Аттестационная комиссия.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26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81369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Организационно - техническое сопровождение аттестации Заявителя может быть приостановлено в случае, если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членами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экспертных групп во время экспертизы материалов обнаружены факты фальсификации документов Заявителем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Заявитель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размещает недостоверные сведения о результатах профессиональной деятельности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обнаружении подобных нарушений председатель экспертной группы ставит в известность секретаря Аттестационной комиссии. Секретарь направляет служебную записку в МОиН РБ для принятия административных мер. Вопрос об административных мерах по факту выявленных нарушений рассматривается на заседании Аттестационной комиссии МОиН РБ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15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8579119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Аттестационной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</a:t>
            </a:r>
          </a:p>
          <a:p>
            <a:pPr lvl="0" algn="just"/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1.Результаты аттестации педагогов оформляются в итоговые таблицы.</a:t>
            </a:r>
          </a:p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2.Председатели ЭПГ  на заседании Аттестационной комиссии ежемесячно, согласно графику проведения заседаний, представляют аттестуемых педагогов.</a:t>
            </a:r>
          </a:p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3.Решение об установлении или отказе в установлении квалификационной категории принимает Аттестационная комиссия МОиН РБ открытым голосованием.</a:t>
            </a:r>
          </a:p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4.Результаты решений Аттестационной комиссии оформляются приказом и размещаются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2 недели после заседания на сайте ГАУ ДПО РБ «БРИОП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briop.ru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Аттестация    Результаты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заседаний аттестационных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комиссий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/>
              <a:t> </a:t>
            </a:r>
          </a:p>
        </p:txBody>
      </p:sp>
      <p:sp>
        <p:nvSpPr>
          <p:cNvPr id="3" name="Блок-схема: извлечение 2"/>
          <p:cNvSpPr/>
          <p:nvPr/>
        </p:nvSpPr>
        <p:spPr>
          <a:xfrm rot="5400000">
            <a:off x="4770944" y="4238169"/>
            <a:ext cx="106045" cy="215900"/>
          </a:xfrm>
          <a:prstGeom prst="flowChartExtra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rgbClr val="E7E6E6">
                <a:lumMod val="9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" name="Блок-схема: извлечение 3"/>
          <p:cNvSpPr/>
          <p:nvPr/>
        </p:nvSpPr>
        <p:spPr>
          <a:xfrm rot="5400000">
            <a:off x="7075199" y="4238169"/>
            <a:ext cx="106045" cy="215900"/>
          </a:xfrm>
          <a:prstGeom prst="flowChartExtra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rgbClr val="E7E6E6">
                <a:lumMod val="9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Блок-схема: извлечение 7"/>
          <p:cNvSpPr/>
          <p:nvPr/>
        </p:nvSpPr>
        <p:spPr>
          <a:xfrm rot="5400000">
            <a:off x="8898469" y="4238169"/>
            <a:ext cx="106045" cy="215900"/>
          </a:xfrm>
          <a:prstGeom prst="flowChartExtra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rgbClr val="E7E6E6">
                <a:lumMod val="9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85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33150" t="11792" r="34159" b="6691"/>
          <a:stretch/>
        </p:blipFill>
        <p:spPr bwMode="auto">
          <a:xfrm>
            <a:off x="1835696" y="116632"/>
            <a:ext cx="5460454" cy="66967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968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476672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аттестации педагогических работников РБ размещена на сайте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briop.ru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«Деятельность»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«Аттестация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844824"/>
            <a:ext cx="59584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приема заявлений на аттестацию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аттестации на квалификационные категории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 для регистрации на сайте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my.briop.ru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карты, оценочные листы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 по заполнению ИК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заседаний аттестационных комиссий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Архив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6021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799288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заявлений на аттестацию осуществляется только в электронном варианте через официальный электронный портал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http://my.briop.ru/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модуль «Аттестация». </a:t>
            </a:r>
          </a:p>
          <a:p>
            <a:pPr lvl="0"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проведения аттестации педагогических работников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педагогических  работников для установления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квалификационной категории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на основе результатов профессиональной деятельности в форме оценки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информационной карты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Аттестация педагогических работников для установления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квалификационной категории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на основе результатов профессиональной деятельности в форме оценки: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информационной карты;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публичной защиты системы педагогической деятельности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выбор аттестуемого одной из вариативных форм:</a:t>
            </a:r>
          </a:p>
          <a:p>
            <a:pPr lvl="0" algn="just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a)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занятие;</a:t>
            </a:r>
          </a:p>
          <a:p>
            <a:pPr lvl="0"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мастер-класс на КПК;</a:t>
            </a:r>
          </a:p>
          <a:p>
            <a:pPr lvl="0"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с) защита Интернет-ресурса;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упрощенная форма профессиональной экспертизы.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	</a:t>
            </a:r>
          </a:p>
          <a:p>
            <a:pPr algn="just"/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12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70575"/>
            <a:ext cx="835292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карты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прохождения аттестации на первую или                 высшую квалификационные категории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размещаются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Личном кабинете на сайте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http://my.briop.ru/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срок до 5 числа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 месяца, на который подано заявление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числа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аттестуемые, которые не загрузили карту, автоматически блокируются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Списки на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аттестацию должны быть сформированы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числу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текущего месяца.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числа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Председатели экспертных групп должны начать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распределение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списка аттестуемых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членам ЭГ. Информационная карта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дного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аттестуемого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должна оцениваться 3-мя экспертами.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Вариативные формы аттестационных процедур (открытое занятие, мастер-класс, Интернет-ресурс, СПД) также должны оцениваться 3-мя экспертами.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6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332656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Председателей экспертных групп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412776"/>
            <a:ext cx="8136904" cy="4213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организуют деятельность экспертной группы в соответствии с направлением работы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и проведение всестороннего анализа профессиональной деятельности педагогических работников, формируют экспертную группу для каждого педагогического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 менее 3-х экспертов на оценивание информационной карты,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вариативной формы и защиту СПД одного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аттестуемого);</a:t>
            </a:r>
          </a:p>
          <a:p>
            <a:pPr marL="342900" indent="-342900">
              <a:buFontTx/>
              <a:buChar char="-"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наблюдают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оцениванием экспертов, «подписывают» оценки 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выводят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отчет по всем аттестуемым по своему направлению.</a:t>
            </a:r>
          </a:p>
        </p:txBody>
      </p:sp>
    </p:spTree>
    <p:extLst>
      <p:ext uri="{BB962C8B-B14F-4D97-AF65-F5344CB8AC3E}">
        <p14:creationId xmlns:p14="http://schemas.microsoft.com/office/powerpoint/2010/main" val="67358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8482" y="1357778"/>
            <a:ext cx="72138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оказывают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содействие в осуществлении председателем экспертной группы возложенных на него полномочий,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выполняют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его поручения, в отсутствие председателя экспертной группы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выполняют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его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функции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620688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заместителей председателя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экспертной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группы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323364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членов экспертных групп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4031778"/>
            <a:ext cx="7128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проводят экспертизу и оценивание информационной карты и подтверждающих материалов, размещенных на Интернет-ресурсах аттестуемого педагога;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осещение и оценивание открытых мероприятий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7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548680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692696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Председатели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экспертных групп создают в АИС на сайте http://my.briop.ru «Личный кабинет председателя экспертной группы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005682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Заместители председателя экспертных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 создают в АИС на сайте http://my.briop.ru «Личный кабинет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заместителя председателя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экспертной группы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523659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Члены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экспертных групп создают в АИС на сайте http://my.briop.ru «Личный кабинет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члена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экспертной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группы».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95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96752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Оценивание информационной карты осуществляется в дистанционном формате по Листу оценки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оценивания ИК должна быть закончена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20 числу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месяца. Председатель экспертной группы обязан «подписать»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каждую оценку!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(Иначе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аттестуемых в личном кабинете выйдет неверный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балл).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59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755</Words>
  <Application>Microsoft Office PowerPoint</Application>
  <PresentationFormat>Экран (4:3)</PresentationFormat>
  <Paragraphs>92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att-cat</cp:lastModifiedBy>
  <cp:revision>128</cp:revision>
  <cp:lastPrinted>2018-09-11T01:18:02Z</cp:lastPrinted>
  <dcterms:created xsi:type="dcterms:W3CDTF">2016-12-21T07:57:17Z</dcterms:created>
  <dcterms:modified xsi:type="dcterms:W3CDTF">2018-09-14T03:23:23Z</dcterms:modified>
</cp:coreProperties>
</file>