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56" r:id="rId2"/>
    <p:sldMasterId id="2147483964" r:id="rId3"/>
  </p:sldMasterIdLst>
  <p:sldIdLst>
    <p:sldId id="257" r:id="rId4"/>
    <p:sldId id="260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-att03\&#1086;&#1072;&#1080;&#1088;&#1087;&#1082;\&#1040;&#1085;&#1072;&#1083;&#1080;&#1090;&#1080;&#1082;&#1072;\&#1040;&#1085;&#1072;&#1083;&#1080;&#1079;%202018\2018%20&#1087;&#1086;%20&#1076;&#1086;&#1083;&#1078;.%20&#1080;%20&#1082;&#1072;&#1090;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Лист1!$E$5:$E$10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Лист1!$F$5:$F$10</c:f>
              <c:numCache>
                <c:formatCode>General</c:formatCode>
                <c:ptCount val="6"/>
                <c:pt idx="0">
                  <c:v>2130</c:v>
                </c:pt>
                <c:pt idx="1">
                  <c:v>2706</c:v>
                </c:pt>
                <c:pt idx="2">
                  <c:v>3345</c:v>
                </c:pt>
                <c:pt idx="3">
                  <c:v>3677</c:v>
                </c:pt>
                <c:pt idx="4">
                  <c:v>2174</c:v>
                </c:pt>
                <c:pt idx="5">
                  <c:v>2377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2-4BB7-9067-D3E7E5EE29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7388856"/>
        <c:axId val="417387872"/>
      </c:barChart>
      <c:catAx>
        <c:axId val="41738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387872"/>
        <c:crosses val="autoZero"/>
        <c:auto val="1"/>
        <c:lblAlgn val="ctr"/>
        <c:lblOffset val="100"/>
        <c:noMultiLvlLbl val="0"/>
      </c:catAx>
      <c:valAx>
        <c:axId val="417387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38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Лист7!$B$3:$B$30</c:f>
              <c:strCache>
                <c:ptCount val="28"/>
                <c:pt idx="0">
                  <c:v>начальные классы</c:v>
                </c:pt>
                <c:pt idx="1">
                  <c:v>русский язык и литература</c:v>
                </c:pt>
                <c:pt idx="2">
                  <c:v>бурятский язык и литература</c:v>
                </c:pt>
                <c:pt idx="3">
                  <c:v>иностранные языки </c:v>
                </c:pt>
                <c:pt idx="4">
                  <c:v>история , обществознание</c:v>
                </c:pt>
                <c:pt idx="5">
                  <c:v>математика, информатика</c:v>
                </c:pt>
                <c:pt idx="6">
                  <c:v>физика</c:v>
                </c:pt>
                <c:pt idx="7">
                  <c:v>география</c:v>
                </c:pt>
                <c:pt idx="8">
                  <c:v>биология, ХИМИЯ</c:v>
                </c:pt>
                <c:pt idx="9">
                  <c:v>ИЗО, технология</c:v>
                </c:pt>
                <c:pt idx="10">
                  <c:v>музыка</c:v>
                </c:pt>
                <c:pt idx="11">
                  <c:v>физическая культура</c:v>
                </c:pt>
                <c:pt idx="12">
                  <c:v>преподаватель ОБЖД</c:v>
                </c:pt>
                <c:pt idx="13">
                  <c:v>воспитатель ДОУ</c:v>
                </c:pt>
                <c:pt idx="14">
                  <c:v>тренер-преподаватель</c:v>
                </c:pt>
                <c:pt idx="15">
                  <c:v>ПДО</c:v>
                </c:pt>
                <c:pt idx="16">
                  <c:v>методист</c:v>
                </c:pt>
                <c:pt idx="17">
                  <c:v>учитель-логопед</c:v>
                </c:pt>
                <c:pt idx="18">
                  <c:v>педагог-психолог</c:v>
                </c:pt>
                <c:pt idx="19">
                  <c:v>педагог-организатор</c:v>
                </c:pt>
                <c:pt idx="20">
                  <c:v>воспитатель (не ДОУ)</c:v>
                </c:pt>
                <c:pt idx="21">
                  <c:v>старший вожатый</c:v>
                </c:pt>
                <c:pt idx="22">
                  <c:v>педагог-библиотекарь</c:v>
                </c:pt>
                <c:pt idx="23">
                  <c:v>социальный педагог</c:v>
                </c:pt>
                <c:pt idx="24">
                  <c:v>Учитель СКОШИ (д/о, н/к)</c:v>
                </c:pt>
                <c:pt idx="25">
                  <c:v>тьютор</c:v>
                </c:pt>
                <c:pt idx="26">
                  <c:v>преподаватель СПО</c:v>
                </c:pt>
                <c:pt idx="27">
                  <c:v>МПО</c:v>
                </c:pt>
              </c:strCache>
            </c:strRef>
          </c:cat>
          <c:val>
            <c:numRef>
              <c:f>Лист7!$C$3:$C$30</c:f>
              <c:numCache>
                <c:formatCode>General</c:formatCode>
                <c:ptCount val="28"/>
                <c:pt idx="0">
                  <c:v>209</c:v>
                </c:pt>
                <c:pt idx="1">
                  <c:v>110</c:v>
                </c:pt>
                <c:pt idx="2">
                  <c:v>41</c:v>
                </c:pt>
                <c:pt idx="3">
                  <c:v>81</c:v>
                </c:pt>
                <c:pt idx="4">
                  <c:v>58</c:v>
                </c:pt>
                <c:pt idx="5">
                  <c:v>110</c:v>
                </c:pt>
                <c:pt idx="6">
                  <c:v>32</c:v>
                </c:pt>
                <c:pt idx="7">
                  <c:v>44</c:v>
                </c:pt>
                <c:pt idx="8">
                  <c:v>58</c:v>
                </c:pt>
                <c:pt idx="9">
                  <c:v>56</c:v>
                </c:pt>
                <c:pt idx="10">
                  <c:v>21</c:v>
                </c:pt>
                <c:pt idx="11">
                  <c:v>64</c:v>
                </c:pt>
                <c:pt idx="12">
                  <c:v>10</c:v>
                </c:pt>
                <c:pt idx="13">
                  <c:v>251</c:v>
                </c:pt>
                <c:pt idx="14">
                  <c:v>31</c:v>
                </c:pt>
                <c:pt idx="15">
                  <c:v>56</c:v>
                </c:pt>
                <c:pt idx="16">
                  <c:v>10</c:v>
                </c:pt>
                <c:pt idx="17">
                  <c:v>23</c:v>
                </c:pt>
                <c:pt idx="18">
                  <c:v>25</c:v>
                </c:pt>
                <c:pt idx="19">
                  <c:v>8</c:v>
                </c:pt>
                <c:pt idx="20">
                  <c:v>34</c:v>
                </c:pt>
                <c:pt idx="21">
                  <c:v>0</c:v>
                </c:pt>
                <c:pt idx="22">
                  <c:v>1</c:v>
                </c:pt>
                <c:pt idx="23">
                  <c:v>7</c:v>
                </c:pt>
                <c:pt idx="24">
                  <c:v>8</c:v>
                </c:pt>
                <c:pt idx="25">
                  <c:v>1</c:v>
                </c:pt>
                <c:pt idx="26">
                  <c:v>34</c:v>
                </c:pt>
                <c:pt idx="2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F-4215-AC0A-01C806CF29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841000"/>
        <c:axId val="247841656"/>
      </c:barChart>
      <c:catAx>
        <c:axId val="24784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841656"/>
        <c:crosses val="autoZero"/>
        <c:auto val="1"/>
        <c:lblAlgn val="ctr"/>
        <c:lblOffset val="100"/>
        <c:noMultiLvlLbl val="0"/>
      </c:catAx>
      <c:valAx>
        <c:axId val="24784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84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0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4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5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1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6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0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2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9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2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33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55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2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18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89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8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08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87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27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94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5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8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6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6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4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C802AF-A45E-483D-88E3-86EEE1121891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104D0A-35F2-4899-A214-C7795982B49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843" y="457200"/>
            <a:ext cx="103927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ГАУ ДПО РБ «БРИОП»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 аттестации педагогических и руководящих работников за первое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полугодие 2018 года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b="1" dirty="0" smtClean="0"/>
              <a:t>Л.В. </a:t>
            </a:r>
            <a:r>
              <a:rPr lang="ru-RU" b="1" dirty="0" err="1" smtClean="0"/>
              <a:t>Дугаржапова</a:t>
            </a:r>
            <a:r>
              <a:rPr lang="ru-RU" b="1" dirty="0" smtClean="0"/>
              <a:t>, начальник </a:t>
            </a:r>
            <a:r>
              <a:rPr lang="ru-RU" b="1" dirty="0" err="1" smtClean="0"/>
              <a:t>ОАиРПК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21872" y="211764"/>
            <a:ext cx="7040399" cy="3959628"/>
            <a:chOff x="-5237231" y="-3510413"/>
            <a:chExt cx="8117550" cy="644819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5237231" y="-3510413"/>
              <a:ext cx="2458813" cy="2417947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115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477957"/>
              </p:ext>
            </p:extLst>
          </p:nvPr>
        </p:nvGraphicFramePr>
        <p:xfrm>
          <a:off x="367748" y="188844"/>
          <a:ext cx="11310730" cy="62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8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08617"/>
              </p:ext>
            </p:extLst>
          </p:nvPr>
        </p:nvGraphicFramePr>
        <p:xfrm>
          <a:off x="477520" y="304798"/>
          <a:ext cx="11216640" cy="6370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6054">
                  <a:extLst>
                    <a:ext uri="{9D8B030D-6E8A-4147-A177-3AD203B41FA5}">
                      <a16:colId xmlns:a16="http://schemas.microsoft.com/office/drawing/2014/main" val="2332941029"/>
                    </a:ext>
                  </a:extLst>
                </a:gridCol>
                <a:gridCol w="2480586">
                  <a:extLst>
                    <a:ext uri="{9D8B030D-6E8A-4147-A177-3AD203B41FA5}">
                      <a16:colId xmlns:a16="http://schemas.microsoft.com/office/drawing/2014/main" val="62827625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020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аттестации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   </a:t>
                      </a:r>
                      <a:r>
                        <a:rPr lang="en-US" sz="1800" b="1" dirty="0">
                          <a:effectLst/>
                        </a:rPr>
                        <a:t>I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полугодие</a:t>
                      </a:r>
                      <a:r>
                        <a:rPr lang="ru-RU" sz="1800" b="1" baseline="0" dirty="0" smtClean="0">
                          <a:effectLst/>
                        </a:rPr>
                        <a:t> 2018 г.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5779567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заявлено на квалификационные категории и соответствие ЗД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1687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5599577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Заявлено на квалификационные категории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1684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3768335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Отклонено заявлений на квалификационные категории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182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05382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на экспертизу аттестационных материалов на квалификационные категории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1502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942399"/>
                  </a:ext>
                </a:extLst>
              </a:tr>
              <a:tr h="119443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Представлены на высшую квалификационную категорию: 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Установлена высшая к/к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 в установлении высшей к/к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513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512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034263"/>
                  </a:ext>
                </a:extLst>
              </a:tr>
              <a:tr h="1194435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Представлены на первую квалификационную категорию: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Установлена первая к/к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 в установлении первой к/к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989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965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24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799831"/>
                  </a:ext>
                </a:extLst>
              </a:tr>
              <a:tr h="159258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Представлены на соответствие занимаемой должности: 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соответствие занимаемой должности руководителям ОО, подведомственных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 в установлении соответствия занимаемой должности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35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83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566594"/>
              </p:ext>
            </p:extLst>
          </p:nvPr>
        </p:nvGraphicFramePr>
        <p:xfrm>
          <a:off x="616226" y="516835"/>
          <a:ext cx="11350487" cy="608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81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19871"/>
              </p:ext>
            </p:extLst>
          </p:nvPr>
        </p:nvGraphicFramePr>
        <p:xfrm>
          <a:off x="264160" y="619760"/>
          <a:ext cx="11836400" cy="581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108975132"/>
                    </a:ext>
                  </a:extLst>
                </a:gridCol>
                <a:gridCol w="1870154">
                  <a:extLst>
                    <a:ext uri="{9D8B030D-6E8A-4147-A177-3AD203B41FA5}">
                      <a16:colId xmlns:a16="http://schemas.microsoft.com/office/drawing/2014/main" val="1066220579"/>
                    </a:ext>
                  </a:extLst>
                </a:gridCol>
                <a:gridCol w="1490729">
                  <a:extLst>
                    <a:ext uri="{9D8B030D-6E8A-4147-A177-3AD203B41FA5}">
                      <a16:colId xmlns:a16="http://schemas.microsoft.com/office/drawing/2014/main" val="2317700730"/>
                    </a:ext>
                  </a:extLst>
                </a:gridCol>
                <a:gridCol w="1342392">
                  <a:extLst>
                    <a:ext uri="{9D8B030D-6E8A-4147-A177-3AD203B41FA5}">
                      <a16:colId xmlns:a16="http://schemas.microsoft.com/office/drawing/2014/main" val="3973137003"/>
                    </a:ext>
                  </a:extLst>
                </a:gridCol>
                <a:gridCol w="894227">
                  <a:extLst>
                    <a:ext uri="{9D8B030D-6E8A-4147-A177-3AD203B41FA5}">
                      <a16:colId xmlns:a16="http://schemas.microsoft.com/office/drawing/2014/main" val="3275732110"/>
                    </a:ext>
                  </a:extLst>
                </a:gridCol>
                <a:gridCol w="1641167">
                  <a:extLst>
                    <a:ext uri="{9D8B030D-6E8A-4147-A177-3AD203B41FA5}">
                      <a16:colId xmlns:a16="http://schemas.microsoft.com/office/drawing/2014/main" val="2945913046"/>
                    </a:ext>
                  </a:extLst>
                </a:gridCol>
                <a:gridCol w="1529411">
                  <a:extLst>
                    <a:ext uri="{9D8B030D-6E8A-4147-A177-3AD203B41FA5}">
                      <a16:colId xmlns:a16="http://schemas.microsoft.com/office/drawing/2014/main" val="1852904727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88950143"/>
                    </a:ext>
                  </a:extLst>
                </a:gridCol>
              </a:tblGrid>
              <a:tr h="7570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аттестацию на квалификационные категории в 2018 году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ОО, подведомственных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 на соответствие занимаемой должности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Отклонено заявлений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выполнено работ по сопровождению аттестации (чел.)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12719"/>
                  </a:ext>
                </a:extLst>
              </a:tr>
              <a:tr h="3517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на квалификационные категории (первую и высшую), подведомственные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МОиН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организаций иных ведомств (на платной основе)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 организаций, подведомственных Минкультуры РБ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4243"/>
                  </a:ext>
                </a:extLst>
              </a:tr>
              <a:tr h="15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 (в том числе 21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досрочников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89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63812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55</TotalTime>
  <Words>189</Words>
  <Application>Microsoft Office PowerPoint</Application>
  <PresentationFormat>Широкоэкранный</PresentationFormat>
  <Paragraphs>57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</vt:lpstr>
      <vt:lpstr>Calibri Light</vt:lpstr>
      <vt:lpstr>Times New Roman</vt:lpstr>
      <vt:lpstr>Wingdings 2</vt:lpstr>
      <vt:lpstr>HDOfficeLightV0</vt:lpstr>
      <vt:lpstr>1_HDOfficeLightV0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att-cat</dc:creator>
  <cp:lastModifiedBy>att-cat</cp:lastModifiedBy>
  <cp:revision>11</cp:revision>
  <dcterms:created xsi:type="dcterms:W3CDTF">2018-09-10T08:43:05Z</dcterms:created>
  <dcterms:modified xsi:type="dcterms:W3CDTF">2018-09-14T03:29:25Z</dcterms:modified>
</cp:coreProperties>
</file>