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4" r:id="rId5"/>
    <p:sldId id="265" r:id="rId6"/>
    <p:sldId id="256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Lit>
              <c:ptCount val="5"/>
              <c:pt idx="0">
                <c:v>январь</c:v>
              </c:pt>
              <c:pt idx="1">
                <c:v>февраль</c:v>
              </c:pt>
              <c:pt idx="2">
                <c:v>март</c:v>
              </c:pt>
              <c:pt idx="3">
                <c:v>апрель</c:v>
              </c:pt>
              <c:pt idx="4">
                <c:v>май</c:v>
              </c:pt>
            </c:strLit>
          </c:cat>
          <c:val>
            <c:numRef>
              <c:f>Лист1!$A$2:$A$6</c:f>
              <c:numCache>
                <c:formatCode>General</c:formatCode>
                <c:ptCount val="5"/>
                <c:pt idx="0">
                  <c:v>138501.29999999999</c:v>
                </c:pt>
                <c:pt idx="1">
                  <c:v>156317.70000000001</c:v>
                </c:pt>
                <c:pt idx="2">
                  <c:v>252399</c:v>
                </c:pt>
                <c:pt idx="3">
                  <c:v>270427.5</c:v>
                </c:pt>
                <c:pt idx="4">
                  <c:v>314968.5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883-4111-B0E6-FC9FAACC8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379240"/>
        <c:axId val="323678832"/>
      </c:lineChart>
      <c:dateAx>
        <c:axId val="25737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678832"/>
        <c:crosses val="autoZero"/>
        <c:auto val="0"/>
        <c:lblOffset val="100"/>
        <c:baseTimeUnit val="days"/>
        <c:minorUnit val="50"/>
      </c:dateAx>
      <c:valAx>
        <c:axId val="323678832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3792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 в первом полугодии в %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673568242186259"/>
          <c:y val="0.10141501719002202"/>
          <c:w val="0.62547632201928183"/>
          <c:h val="0.756939366554709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Выплаты экспертам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E62-4CFC-AE8B-A3D2CC2330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2-4CFC-AE8B-A3D2CC2330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E62-4CFC-AE8B-A3D2CC2330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96-4AD3-BA11-763CAA1366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2-4CFC-AE8B-A3D2CC2330D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2-4CFC-AE8B-A3D2CC2330D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2-4CFC-AE8B-A3D2CC2330D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62-4CFC-AE8B-A3D2CC2330D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2-4CFC-AE8B-A3D2CC2330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Инф.Карта</c:v>
                </c:pt>
                <c:pt idx="1">
                  <c:v>Открытый урок</c:v>
                </c:pt>
                <c:pt idx="2">
                  <c:v>Мастер-класс</c:v>
                </c:pt>
                <c:pt idx="3">
                  <c:v>Интернет-ресурс</c:v>
                </c:pt>
                <c:pt idx="4">
                  <c:v>руководство ЭГ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0.78400000000000003</c:v>
                </c:pt>
                <c:pt idx="1">
                  <c:v>3.5999999999999997E-2</c:v>
                </c:pt>
                <c:pt idx="2">
                  <c:v>4.7E-2</c:v>
                </c:pt>
                <c:pt idx="3">
                  <c:v>1E-3</c:v>
                </c:pt>
                <c:pt idx="4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2-4CFC-AE8B-A3D2CC233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82988237581407E-2"/>
          <c:y val="0.852862704865475"/>
          <c:w val="0.86978694792780531"/>
          <c:h val="0.13150211598143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3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4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0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7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1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4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5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9C0E-7C90-42AF-AE03-249C9237D32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D3BB-A1BF-4E37-B600-21194C82D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ГАУ ДПО РБ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«БРИОП»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35" y="1827323"/>
            <a:ext cx="9016765" cy="403590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31605" y="205904"/>
            <a:ext cx="2132543" cy="1484784"/>
            <a:chOff x="421506" y="519831"/>
            <a:chExt cx="2458813" cy="241794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66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26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4934571"/>
          </a:xfrm>
        </p:spPr>
        <p:txBody>
          <a:bodyPr>
            <a:normAutofit fontScale="92500" lnSpcReduction="10000"/>
          </a:bodyPr>
          <a:lstStyle/>
          <a:p>
            <a:pPr marL="301625" marR="8890" indent="425450" algn="just">
              <a:lnSpc>
                <a:spcPct val="97000"/>
              </a:lnSpc>
              <a:spcAft>
                <a:spcPts val="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№ 143 (от 31.01.2018 г.) «Об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и проведении аттестации педагогических работников организаций, осуществляющих образовательную деятельность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Республике Бурятия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установления квалификационной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(первой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высшей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)»</a:t>
            </a:r>
          </a:p>
          <a:p>
            <a:pPr marL="489585" marR="411480" indent="-36830" algn="just">
              <a:lnSpc>
                <a:spcPct val="117000"/>
              </a:lnSpc>
              <a:spcBef>
                <a:spcPts val="2860"/>
              </a:spcBef>
              <a:spcAft>
                <a:spcPts val="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№ 145 (от 31.01.2018 г.) «Об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Положения об условиях привлечения специалистов для осуществления всестороннего анализа профессиональной деятельности педагогических работников образовательных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Республики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Бурятия, аттестуемых на квалификационные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1625" marR="8890" indent="425450" algn="just">
              <a:lnSpc>
                <a:spcPct val="97000"/>
              </a:lnSpc>
              <a:spcAft>
                <a:spcPts val="25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6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658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оплаты труда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29522"/>
              </p:ext>
            </p:extLst>
          </p:nvPr>
        </p:nvGraphicFramePr>
        <p:xfrm>
          <a:off x="5183188" y="457200"/>
          <a:ext cx="61722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48">
                  <a:extLst>
                    <a:ext uri="{9D8B030D-6E8A-4147-A177-3AD203B41FA5}">
                      <a16:colId xmlns:a16="http://schemas.microsoft.com/office/drawing/2014/main" val="107527809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833380985"/>
                    </a:ext>
                  </a:extLst>
                </a:gridCol>
                <a:gridCol w="779752">
                  <a:extLst>
                    <a:ext uri="{9D8B030D-6E8A-4147-A177-3AD203B41FA5}">
                      <a16:colId xmlns:a16="http://schemas.microsoft.com/office/drawing/2014/main" val="2311439089"/>
                    </a:ext>
                  </a:extLst>
                </a:gridCol>
              </a:tblGrid>
              <a:tr h="826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Виды работ по экспертизе результатов профессиональной деятельном педагогических работников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Нормы времени на работу (часы)</a:t>
                      </a:r>
                      <a:endParaRPr lang="ru-RU" sz="1600" dirty="0" smtClean="0"/>
                    </a:p>
                    <a:p>
                      <a:r>
                        <a:rPr lang="ru-RU" dirty="0" smtClean="0"/>
                        <a:t>ВК           ПК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54586"/>
                  </a:ext>
                </a:extLst>
              </a:tr>
              <a:tr h="22509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Члены экспертной группы</a:t>
                      </a:r>
                    </a:p>
                    <a:p>
                      <a:r>
                        <a:rPr lang="ru-RU" sz="1600" dirty="0" smtClean="0"/>
                        <a:t>-проведение экспертизы и оценивания профессиональной деятельности аттестуемых педагогических работников на основе анализа информационной карты;</a:t>
                      </a:r>
                    </a:p>
                    <a:p>
                      <a:r>
                        <a:rPr lang="ru-RU" sz="1600" dirty="0" smtClean="0"/>
                        <a:t>-проведение экспертизы вариативной формы аттестации на высшую квалификационную категорию и защита</a:t>
                      </a:r>
                      <a:r>
                        <a:rPr lang="ru-RU" sz="1600" baseline="0" dirty="0" smtClean="0"/>
                        <a:t> СПД</a:t>
                      </a:r>
                      <a:r>
                        <a:rPr lang="ru-RU" sz="1600" dirty="0" smtClean="0"/>
                        <a:t>;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2ч.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2ч.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2ч.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44202"/>
                  </a:ext>
                </a:extLst>
              </a:tr>
              <a:tr h="219363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Председатели экспертных групп</a:t>
                      </a:r>
                    </a:p>
                    <a:p>
                      <a:pPr lvl="0" fontAlgn="base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-организация проведения экспертизы, в том числе определение состава экспертной группы; взаимодействие с экспертами экспертной группы;</a:t>
                      </a:r>
                    </a:p>
                    <a:p>
                      <a:pPr lvl="0" fontAlgn="base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-информирование аттестуемого работника, его работодателя и экспертов о дате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месте проведения вариативных форм и защиты  СПД. Подготовка экспертного заключения на заседание аттестационной комиссии;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1ч.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1ч.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82357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11564"/>
            <a:ext cx="3932237" cy="4557424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затрат труда экспертов и председателей экспертных групп рассчитывается по следующей формуле:</a:t>
            </a:r>
          </a:p>
          <a:p>
            <a:r>
              <a:rPr lang="en-US" sz="2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C</a:t>
            </a:r>
            <a:r>
              <a:rPr lang="ru-RU" sz="17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Т</a:t>
            </a:r>
            <a:endParaRPr lang="ru-RU" sz="17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— оплата труда;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- почасовая ставка оплаты труда;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— время работы 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ставку почасовой оплаты труда экспертов и председателей экспертных групп в размере 106, 05 рублей (сто шесть рублей 05 копеек).</a:t>
            </a:r>
          </a:p>
          <a:p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86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3" y="675861"/>
            <a:ext cx="10515599" cy="54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944218"/>
            <a:ext cx="10366513" cy="48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4477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экспертам за первое полугодие 2018 года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59839"/>
              </p:ext>
            </p:extLst>
          </p:nvPr>
        </p:nvGraphicFramePr>
        <p:xfrm>
          <a:off x="5705060" y="987426"/>
          <a:ext cx="6221897" cy="448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174" y="1162877"/>
            <a:ext cx="5227983" cy="52279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выделено средств – 2 816 800 рублей, из них выплачено :</a:t>
            </a:r>
          </a:p>
          <a:p>
            <a:r>
              <a:rPr lang="ru-RU" sz="2400" b="1" dirty="0" smtClean="0"/>
              <a:t>Январь – 164 чел. (138 501,3 руб.)</a:t>
            </a:r>
          </a:p>
          <a:p>
            <a:r>
              <a:rPr lang="ru-RU" sz="2400" b="1" dirty="0" smtClean="0"/>
              <a:t>Февраль – 195 чел.   (156 317,7 руб.)</a:t>
            </a:r>
          </a:p>
          <a:p>
            <a:r>
              <a:rPr lang="ru-RU" sz="2400" b="1" dirty="0" smtClean="0"/>
              <a:t>Март – 313 чел.  (252 399 руб.)</a:t>
            </a:r>
          </a:p>
          <a:p>
            <a:r>
              <a:rPr lang="ru-RU" sz="2400" b="1" dirty="0" smtClean="0"/>
              <a:t>Апрель –331 чел.  (270 427,5 руб.)</a:t>
            </a:r>
          </a:p>
          <a:p>
            <a:r>
              <a:rPr lang="ru-RU" sz="2400" b="1" dirty="0" smtClean="0"/>
              <a:t>Май – 399 чел.  (314 968,5 руб.)</a:t>
            </a:r>
          </a:p>
          <a:p>
            <a:r>
              <a:rPr lang="ru-RU" sz="2400" b="1" dirty="0" smtClean="0"/>
              <a:t>Итого за </a:t>
            </a:r>
            <a:r>
              <a:rPr lang="en-US" sz="2400" b="1" dirty="0" smtClean="0"/>
              <a:t>I </a:t>
            </a:r>
            <a:r>
              <a:rPr lang="ru-RU" sz="2400" b="1" dirty="0" smtClean="0"/>
              <a:t>полугодие : 1402 чел.            (1 132 614 рублей)</a:t>
            </a:r>
          </a:p>
        </p:txBody>
      </p:sp>
    </p:spTree>
    <p:extLst>
      <p:ext uri="{BB962C8B-B14F-4D97-AF65-F5344CB8AC3E}">
        <p14:creationId xmlns:p14="http://schemas.microsoft.com/office/powerpoint/2010/main" val="97210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экспертам в первом полугодии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690689"/>
            <a:ext cx="10641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полугодии было выплачено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экспертизу и оценку аттестационных процедур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132 614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из них: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карт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1402 (888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руб.);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уроков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 (40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935,3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руб.);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КПК-117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237,1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(1060,5 руб.) 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группой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экспертного заключения на заседании Аттестационной комиссии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1402  (148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682,1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руб.);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1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269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80412"/>
              </p:ext>
            </p:extLst>
          </p:nvPr>
        </p:nvGraphicFramePr>
        <p:xfrm>
          <a:off x="4333461" y="258418"/>
          <a:ext cx="7325139" cy="605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05678"/>
            <a:ext cx="3932237" cy="516331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процентном соотношении выплаты на экспертизу и оценку составили: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– 78,4 %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и защита СПД – 3,6%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 и защита СПД – 4,7%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защита СПД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0,1%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ЭГ – 13,1%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3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462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ГАУ ДПО РБ «БРИОП»</vt:lpstr>
      <vt:lpstr>Нормативные Документы</vt:lpstr>
      <vt:lpstr>Расчет оплаты труда</vt:lpstr>
      <vt:lpstr>Презентация PowerPoint</vt:lpstr>
      <vt:lpstr>Презентация PowerPoint</vt:lpstr>
      <vt:lpstr>Оплата экспертам за первое полугодие 2018 года</vt:lpstr>
      <vt:lpstr>Выплаты экспертам в первом полугодии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Оплата экспертам за первое полугодие 2018 года</dc:title>
  <dc:creator>Пользователь</dc:creator>
  <cp:lastModifiedBy>att-cat</cp:lastModifiedBy>
  <cp:revision>46</cp:revision>
  <dcterms:created xsi:type="dcterms:W3CDTF">2018-09-07T06:39:16Z</dcterms:created>
  <dcterms:modified xsi:type="dcterms:W3CDTF">2018-09-14T03:31:08Z</dcterms:modified>
</cp:coreProperties>
</file>